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4.xml" ContentType="application/vnd.openxmlformats-officedocument.presentationml.tags+xml"/>
  <Override PartName="/ppt/notesSlides/notesSlide1.xml" ContentType="application/vnd.openxmlformats-officedocument.presentationml.notesSlide+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8"/>
  </p:notesMasterIdLst>
  <p:handoutMasterIdLst>
    <p:handoutMasterId r:id="rId39"/>
  </p:handoutMasterIdLst>
  <p:sldIdLst>
    <p:sldId id="257" r:id="rId5"/>
    <p:sldId id="2147196360" r:id="rId6"/>
    <p:sldId id="2147196361" r:id="rId7"/>
    <p:sldId id="2147196363" r:id="rId8"/>
    <p:sldId id="2147196364" r:id="rId9"/>
    <p:sldId id="2147196365" r:id="rId10"/>
    <p:sldId id="2147196366" r:id="rId11"/>
    <p:sldId id="2147196367" r:id="rId12"/>
    <p:sldId id="2147196368" r:id="rId13"/>
    <p:sldId id="2147196370" r:id="rId14"/>
    <p:sldId id="2147196369" r:id="rId15"/>
    <p:sldId id="2147196371" r:id="rId16"/>
    <p:sldId id="2147196373" r:id="rId17"/>
    <p:sldId id="2147196372" r:id="rId18"/>
    <p:sldId id="2147196374" r:id="rId19"/>
    <p:sldId id="2147196377" r:id="rId20"/>
    <p:sldId id="2147196375" r:id="rId21"/>
    <p:sldId id="2147196378" r:id="rId22"/>
    <p:sldId id="2147196379" r:id="rId23"/>
    <p:sldId id="2147196376" r:id="rId24"/>
    <p:sldId id="2147196380" r:id="rId25"/>
    <p:sldId id="2147196381" r:id="rId26"/>
    <p:sldId id="2147196386" r:id="rId27"/>
    <p:sldId id="2147196388" r:id="rId28"/>
    <p:sldId id="2147196382" r:id="rId29"/>
    <p:sldId id="2147196383" r:id="rId30"/>
    <p:sldId id="2147196384" r:id="rId31"/>
    <p:sldId id="2147196385" r:id="rId32"/>
    <p:sldId id="2147196387" r:id="rId33"/>
    <p:sldId id="2147196389" r:id="rId34"/>
    <p:sldId id="2147196390" r:id="rId35"/>
    <p:sldId id="2147196391" r:id="rId36"/>
    <p:sldId id="2147196392" r:id="rId37"/>
  </p:sldIdLst>
  <p:sldSz cx="12192000" cy="6858000"/>
  <p:notesSz cx="6858000" cy="9144000"/>
  <p:custDataLst>
    <p:tags r:id="rId40"/>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0" userDrawn="1">
          <p15:clr>
            <a:srgbClr val="A4A3A4"/>
          </p15:clr>
        </p15:guide>
        <p15:guide id="3" pos="143" userDrawn="1">
          <p15:clr>
            <a:srgbClr val="A4A3A4"/>
          </p15:clr>
        </p15:guide>
        <p15:guide id="6" pos="1890" userDrawn="1">
          <p15:clr>
            <a:srgbClr val="A4A3A4"/>
          </p15:clr>
        </p15:guide>
        <p15:guide id="7" orient="horz" pos="550" userDrawn="1">
          <p15:clr>
            <a:srgbClr val="A4A3A4"/>
          </p15:clr>
        </p15:guide>
        <p15:guide id="8" pos="824" userDrawn="1">
          <p15:clr>
            <a:srgbClr val="A4A3A4"/>
          </p15:clr>
        </p15:guide>
        <p15:guide id="9" pos="6539" userDrawn="1">
          <p15:clr>
            <a:srgbClr val="A4A3A4"/>
          </p15:clr>
        </p15:guide>
        <p15:guide id="10" orient="horz" pos="3770" userDrawn="1">
          <p15:clr>
            <a:srgbClr val="A4A3A4"/>
          </p15:clr>
        </p15:guide>
        <p15:guide id="11" pos="4203" userDrawn="1">
          <p15:clr>
            <a:srgbClr val="A4A3A4"/>
          </p15:clr>
        </p15:guide>
        <p15:guide id="12" orient="horz" pos="164" userDrawn="1">
          <p15:clr>
            <a:srgbClr val="A4A3A4"/>
          </p15:clr>
        </p15:guide>
        <p15:guide id="13" orient="horz" pos="1162" userDrawn="1">
          <p15:clr>
            <a:srgbClr val="A4A3A4"/>
          </p15:clr>
        </p15:guide>
        <p15:guide id="14" orient="horz" pos="14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981A67-390C-43B1-7E8A-7E6AF6EA6D0A}" name="OLEKSANDR LYKHATSKYI" initials="OL" userId="S::SC01797@inetpsa.com::747e4ea8-d205-4f01-a872-d31c5057bf21" providerId="AD"/>
  <p188:author id="{E3095C6E-A02A-4949-139A-8D20865053BB}" name="ALESSANDRO CORGNATI" initials="AC" userId="S::F26203C@inetpsa.com::adcac4d5-38f5-45d6-bede-271e591b43be" providerId="AD"/>
  <p188:author id="{1F5372B9-9C57-C8DC-2E96-BE720A0623EC}" name="Marco Giacomasso" initials="MG" userId="7ba45aa73ff9a13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262626"/>
    <a:srgbClr val="91BA46"/>
    <a:srgbClr val="D9D9D9"/>
    <a:srgbClr val="00863D"/>
    <a:srgbClr val="0085B4"/>
    <a:srgbClr val="759739"/>
    <a:srgbClr val="83AA3F"/>
    <a:srgbClr val="E1D8D0"/>
    <a:srgbClr val="BFB5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6268" autoAdjust="0"/>
  </p:normalViewPr>
  <p:slideViewPr>
    <p:cSldViewPr snapToGrid="0">
      <p:cViewPr varScale="1">
        <p:scale>
          <a:sx n="118" d="100"/>
          <a:sy n="118" d="100"/>
        </p:scale>
        <p:origin x="114" y="216"/>
      </p:cViewPr>
      <p:guideLst>
        <p:guide orient="horz" pos="300"/>
        <p:guide pos="143"/>
        <p:guide pos="1890"/>
        <p:guide orient="horz" pos="550"/>
        <p:guide pos="824"/>
        <p:guide pos="6539"/>
        <p:guide orient="horz" pos="3770"/>
        <p:guide pos="4203"/>
        <p:guide orient="horz" pos="164"/>
        <p:guide orient="horz" pos="1162"/>
        <p:guide orient="horz" pos="1480"/>
      </p:guideLst>
    </p:cSldViewPr>
  </p:slideViewPr>
  <p:notesTextViewPr>
    <p:cViewPr>
      <p:scale>
        <a:sx n="1" d="1"/>
        <a:sy n="1" d="1"/>
      </p:scale>
      <p:origin x="0" y="0"/>
    </p:cViewPr>
  </p:notesTextViewPr>
  <p:sorterViewPr>
    <p:cViewPr>
      <p:scale>
        <a:sx n="140" d="100"/>
        <a:sy n="140" d="100"/>
      </p:scale>
      <p:origin x="0" y="-12864"/>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ags" Target="tags/tag1.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99407AF4-8C4B-EEDB-9E7D-D8498B0499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latin typeface="Encode Sans" pitchFamily="2" charset="0"/>
            </a:endParaRPr>
          </a:p>
        </p:txBody>
      </p:sp>
      <p:sp>
        <p:nvSpPr>
          <p:cNvPr id="3" name="Segnaposto data 2">
            <a:extLst>
              <a:ext uri="{FF2B5EF4-FFF2-40B4-BE49-F238E27FC236}">
                <a16:creationId xmlns:a16="http://schemas.microsoft.com/office/drawing/2014/main" id="{15025FE4-B4BD-4302-C8A1-4A6FB83352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15ED49-A5D6-4D43-A3A7-73F21210F8BA}" type="datetimeFigureOut">
              <a:rPr lang="it-IT" smtClean="0">
                <a:latin typeface="Encode Sans" pitchFamily="2" charset="0"/>
              </a:rPr>
              <a:t>31/10/2024</a:t>
            </a:fld>
            <a:endParaRPr lang="it-IT">
              <a:latin typeface="Encode Sans" pitchFamily="2" charset="0"/>
            </a:endParaRPr>
          </a:p>
        </p:txBody>
      </p:sp>
      <p:sp>
        <p:nvSpPr>
          <p:cNvPr id="4" name="Segnaposto piè di pagina 3">
            <a:extLst>
              <a:ext uri="{FF2B5EF4-FFF2-40B4-BE49-F238E27FC236}">
                <a16:creationId xmlns:a16="http://schemas.microsoft.com/office/drawing/2014/main" id="{828C2EAE-3B01-E0D8-4021-F92B191004B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latin typeface="Encode Sans" pitchFamily="2" charset="0"/>
            </a:endParaRPr>
          </a:p>
        </p:txBody>
      </p:sp>
      <p:sp>
        <p:nvSpPr>
          <p:cNvPr id="5" name="Segnaposto numero diapositiva 4">
            <a:extLst>
              <a:ext uri="{FF2B5EF4-FFF2-40B4-BE49-F238E27FC236}">
                <a16:creationId xmlns:a16="http://schemas.microsoft.com/office/drawing/2014/main" id="{8CEA1972-278C-BE63-98E8-3FFC07EA81D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96BD6C-9763-4F7B-8964-8888D939EAB0}" type="slidenum">
              <a:rPr lang="it-IT" smtClean="0">
                <a:latin typeface="Encode Sans" pitchFamily="2" charset="0"/>
              </a:rPr>
              <a:t>‹N›</a:t>
            </a:fld>
            <a:endParaRPr lang="it-IT">
              <a:latin typeface="Encode Sans" pitchFamily="2" charset="0"/>
            </a:endParaRPr>
          </a:p>
        </p:txBody>
      </p:sp>
    </p:spTree>
    <p:extLst>
      <p:ext uri="{BB962C8B-B14F-4D97-AF65-F5344CB8AC3E}">
        <p14:creationId xmlns:p14="http://schemas.microsoft.com/office/powerpoint/2010/main" val="28251816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Encode Sans" pitchFamily="2"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Encode Sans" pitchFamily="2" charset="0"/>
              </a:defRPr>
            </a:lvl1pPr>
          </a:lstStyle>
          <a:p>
            <a:fld id="{EDCA69B0-BEB5-4D92-9FFA-7E4B0F491B3B}" type="datetimeFigureOut">
              <a:rPr lang="en-GB" smtClean="0"/>
              <a:pPr/>
              <a:t>31/10/2024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Encode Sans" pitchFamily="2"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Encode Sans" pitchFamily="2" charset="0"/>
              </a:defRPr>
            </a:lvl1pPr>
          </a:lstStyle>
          <a:p>
            <a:fld id="{02BEDED5-F6C4-4F63-AC28-44D7225AFC29}" type="slidenum">
              <a:rPr lang="en-GB" smtClean="0"/>
              <a:pPr/>
              <a:t>‹N›</a:t>
            </a:fld>
            <a:endParaRPr lang="en-GB"/>
          </a:p>
        </p:txBody>
      </p:sp>
    </p:spTree>
    <p:extLst>
      <p:ext uri="{BB962C8B-B14F-4D97-AF65-F5344CB8AC3E}">
        <p14:creationId xmlns:p14="http://schemas.microsoft.com/office/powerpoint/2010/main" val="2485321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Encode Sans" pitchFamily="2" charset="0"/>
        <a:ea typeface="+mn-ea"/>
        <a:cs typeface="+mn-cs"/>
      </a:defRPr>
    </a:lvl1pPr>
    <a:lvl2pPr marL="457200" algn="l" defTabSz="914400" rtl="0" eaLnBrk="1" latinLnBrk="0" hangingPunct="1">
      <a:defRPr sz="1200" kern="1200">
        <a:solidFill>
          <a:schemeClr val="tx1"/>
        </a:solidFill>
        <a:latin typeface="Encode Sans" pitchFamily="2" charset="0"/>
        <a:ea typeface="+mn-ea"/>
        <a:cs typeface="+mn-cs"/>
      </a:defRPr>
    </a:lvl2pPr>
    <a:lvl3pPr marL="914400" algn="l" defTabSz="914400" rtl="0" eaLnBrk="1" latinLnBrk="0" hangingPunct="1">
      <a:defRPr sz="1200" kern="1200">
        <a:solidFill>
          <a:schemeClr val="tx1"/>
        </a:solidFill>
        <a:latin typeface="Encode Sans" pitchFamily="2" charset="0"/>
        <a:ea typeface="+mn-ea"/>
        <a:cs typeface="+mn-cs"/>
      </a:defRPr>
    </a:lvl3pPr>
    <a:lvl4pPr marL="1371600" algn="l" defTabSz="914400" rtl="0" eaLnBrk="1" latinLnBrk="0" hangingPunct="1">
      <a:defRPr sz="1200" kern="1200">
        <a:solidFill>
          <a:schemeClr val="tx1"/>
        </a:solidFill>
        <a:latin typeface="Encode Sans" pitchFamily="2" charset="0"/>
        <a:ea typeface="+mn-ea"/>
        <a:cs typeface="+mn-cs"/>
      </a:defRPr>
    </a:lvl4pPr>
    <a:lvl5pPr marL="1828800" algn="l" defTabSz="914400" rtl="0" eaLnBrk="1" latinLnBrk="0" hangingPunct="1">
      <a:defRPr sz="1200" kern="1200">
        <a:solidFill>
          <a:schemeClr val="tx1"/>
        </a:solidFill>
        <a:latin typeface="Encode Sans"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f7f9e2cabe_1_38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0" name="Google Shape;1010;gf7f9e2cabe_1_3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4618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31775" y="803275"/>
            <a:ext cx="7140575" cy="4017963"/>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a:xfrm>
            <a:off x="3781812" y="10173376"/>
            <a:ext cx="2893156" cy="535539"/>
          </a:xfrm>
          <a:prstGeom prst="rect">
            <a:avLst/>
          </a:prstGeom>
        </p:spPr>
        <p:txBody>
          <a:bodyPr/>
          <a:lstStyle/>
          <a:p>
            <a:pPr>
              <a:defRPr/>
            </a:pPr>
            <a:fld id="{0718239A-9EAC-6A47-8366-526EF123EFD7}" type="slidenum">
              <a:rPr lang="it-IT" smtClean="0">
                <a:solidFill>
                  <a:prstClr val="black"/>
                </a:solidFill>
              </a:rPr>
              <a:pPr>
                <a:defRPr/>
              </a:pPr>
              <a:t>2</a:t>
            </a:fld>
            <a:endParaRPr lang="it-IT">
              <a:solidFill>
                <a:prstClr val="black"/>
              </a:solidFill>
            </a:endParaRPr>
          </a:p>
        </p:txBody>
      </p:sp>
    </p:spTree>
    <p:extLst>
      <p:ext uri="{BB962C8B-B14F-4D97-AF65-F5344CB8AC3E}">
        <p14:creationId xmlns:p14="http://schemas.microsoft.com/office/powerpoint/2010/main" val="27120667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userDrawn="1">
  <p:cSld name="Diapositiva titolo">
    <p:spTree>
      <p:nvGrpSpPr>
        <p:cNvPr id="1" name="Shape 910"/>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5295845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contenuto" preserve="1" userDrawn="1">
  <p:cSld name="1_Titolo e contenuto">
    <p:spTree>
      <p:nvGrpSpPr>
        <p:cNvPr id="1" name="Shape 916"/>
        <p:cNvGrpSpPr/>
        <p:nvPr/>
      </p:nvGrpSpPr>
      <p:grpSpPr>
        <a:xfrm>
          <a:off x="0" y="0"/>
          <a:ext cx="0" cy="0"/>
          <a:chOff x="0" y="0"/>
          <a:chExt cx="0" cy="0"/>
        </a:xfrm>
      </p:grpSpPr>
      <p:pic>
        <p:nvPicPr>
          <p:cNvPr id="9" name="Immagine 8">
            <a:extLst>
              <a:ext uri="{FF2B5EF4-FFF2-40B4-BE49-F238E27FC236}">
                <a16:creationId xmlns:a16="http://schemas.microsoft.com/office/drawing/2014/main" id="{87085511-545E-724A-B92D-F0808880233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71575" y="2"/>
            <a:ext cx="11020425" cy="6857998"/>
          </a:xfrm>
          <a:prstGeom prst="rect">
            <a:avLst/>
          </a:prstGeom>
        </p:spPr>
      </p:pic>
      <p:sp>
        <p:nvSpPr>
          <p:cNvPr id="2" name="Rettangolo 1">
            <a:extLst>
              <a:ext uri="{FF2B5EF4-FFF2-40B4-BE49-F238E27FC236}">
                <a16:creationId xmlns:a16="http://schemas.microsoft.com/office/drawing/2014/main" id="{D2F504C0-B5B9-A009-6245-4067E4031CF0}"/>
              </a:ext>
            </a:extLst>
          </p:cNvPr>
          <p:cNvSpPr/>
          <p:nvPr userDrawn="1"/>
        </p:nvSpPr>
        <p:spPr>
          <a:xfrm>
            <a:off x="1171575" y="0"/>
            <a:ext cx="11020425" cy="2111334"/>
          </a:xfrm>
          <a:prstGeom prst="rect">
            <a:avLst/>
          </a:prstGeom>
          <a:gradFill flip="none" rotWithShape="1">
            <a:gsLst>
              <a:gs pos="0">
                <a:schemeClr val="tx1">
                  <a:alpha val="74000"/>
                </a:schemeClr>
              </a:gs>
              <a:gs pos="100000">
                <a:schemeClr val="tx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ttangolo 2">
            <a:extLst>
              <a:ext uri="{FF2B5EF4-FFF2-40B4-BE49-F238E27FC236}">
                <a16:creationId xmlns:a16="http://schemas.microsoft.com/office/drawing/2014/main" id="{56384BA9-1785-BD31-EE14-16BF5C351E0A}"/>
              </a:ext>
            </a:extLst>
          </p:cNvPr>
          <p:cNvSpPr/>
          <p:nvPr userDrawn="1"/>
        </p:nvSpPr>
        <p:spPr>
          <a:xfrm>
            <a:off x="1171576" y="-8938"/>
            <a:ext cx="3171824" cy="6866937"/>
          </a:xfrm>
          <a:prstGeom prst="rect">
            <a:avLst/>
          </a:prstGeom>
          <a:gradFill flip="none" rotWithShape="1">
            <a:gsLst>
              <a:gs pos="0">
                <a:schemeClr val="tx1">
                  <a:alpha val="74000"/>
                </a:schemeClr>
              </a:gs>
              <a:gs pos="100000">
                <a:schemeClr val="tx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ttangolo 3">
            <a:extLst>
              <a:ext uri="{FF2B5EF4-FFF2-40B4-BE49-F238E27FC236}">
                <a16:creationId xmlns:a16="http://schemas.microsoft.com/office/drawing/2014/main" id="{E7994FB8-340D-12F5-2FBE-0B01427EE951}"/>
              </a:ext>
            </a:extLst>
          </p:cNvPr>
          <p:cNvSpPr/>
          <p:nvPr userDrawn="1"/>
        </p:nvSpPr>
        <p:spPr>
          <a:xfrm>
            <a:off x="0" y="0"/>
            <a:ext cx="117667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EDE22AF9-77BE-A4EE-4578-1A38D336E05B}"/>
              </a:ext>
            </a:extLst>
          </p:cNvPr>
          <p:cNvSpPr txBox="1"/>
          <p:nvPr userDrawn="1"/>
        </p:nvSpPr>
        <p:spPr>
          <a:xfrm rot="16200000">
            <a:off x="-1069805" y="2713552"/>
            <a:ext cx="3316284" cy="369332"/>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cap="all" spc="300" baseline="0">
                <a:solidFill>
                  <a:schemeClr val="tx1"/>
                </a:solidFill>
                <a:latin typeface="+mn-lt"/>
                <a:cs typeface="Calibri" panose="020F0502020204030204" pitchFamily="34" charset="0"/>
              </a:rPr>
              <a:t>Avenger </a:t>
            </a:r>
            <a:r>
              <a:rPr lang="en-US" sz="1800" b="0" i="0" cap="none" spc="300" baseline="0">
                <a:solidFill>
                  <a:schemeClr val="tx1"/>
                </a:solidFill>
                <a:latin typeface="+mn-lt"/>
                <a:cs typeface="Calibri" panose="020F0502020204030204" pitchFamily="34" charset="0"/>
              </a:rPr>
              <a:t>4xe</a:t>
            </a:r>
            <a:r>
              <a:rPr lang="en-US" sz="1800" b="0" i="0" cap="all" spc="300" baseline="0">
                <a:solidFill>
                  <a:schemeClr val="tx1"/>
                </a:solidFill>
                <a:latin typeface="+mn-lt"/>
                <a:cs typeface="Calibri" panose="020F0502020204030204" pitchFamily="34" charset="0"/>
              </a:rPr>
              <a:t> </a:t>
            </a:r>
            <a:r>
              <a:rPr lang="en-US" sz="1800" b="0" i="0" cap="all" spc="300" baseline="0" dirty="0">
                <a:solidFill>
                  <a:schemeClr val="tx1"/>
                </a:solidFill>
                <a:latin typeface="+mn-lt"/>
                <a:cs typeface="Calibri" panose="020F0502020204030204" pitchFamily="34" charset="0"/>
              </a:rPr>
              <a:t>&amp; </a:t>
            </a:r>
            <a:r>
              <a:rPr lang="it-IT" sz="1800" b="0" i="0" cap="none" spc="300" baseline="0" dirty="0">
                <a:solidFill>
                  <a:schemeClr val="tx1"/>
                </a:solidFill>
                <a:latin typeface="+mn-lt"/>
                <a:cs typeface="Calibri" panose="020F0502020204030204" pitchFamily="34" charset="0"/>
              </a:rPr>
              <a:t>MY25</a:t>
            </a:r>
            <a:endParaRPr lang="en-US" sz="1800" b="0" cap="all" spc="300" baseline="0" dirty="0">
              <a:solidFill>
                <a:schemeClr val="tx1"/>
              </a:solidFill>
              <a:latin typeface="+mn-lt"/>
              <a:cs typeface="Calibri" panose="020F0502020204030204" pitchFamily="34" charset="0"/>
            </a:endParaRPr>
          </a:p>
        </p:txBody>
      </p:sp>
      <p:cxnSp>
        <p:nvCxnSpPr>
          <p:cNvPr id="6" name="Connettore 1 4">
            <a:extLst>
              <a:ext uri="{FF2B5EF4-FFF2-40B4-BE49-F238E27FC236}">
                <a16:creationId xmlns:a16="http://schemas.microsoft.com/office/drawing/2014/main" id="{7D40406D-4FF9-F574-8435-E3688BB8DA31}"/>
              </a:ext>
            </a:extLst>
          </p:cNvPr>
          <p:cNvCxnSpPr>
            <a:cxnSpLocks/>
          </p:cNvCxnSpPr>
          <p:nvPr userDrawn="1"/>
        </p:nvCxnSpPr>
        <p:spPr>
          <a:xfrm rot="5400000">
            <a:off x="588335" y="4315606"/>
            <a:ext cx="0" cy="74322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7" name="Google Shape;1653;p282">
            <a:extLst>
              <a:ext uri="{FF2B5EF4-FFF2-40B4-BE49-F238E27FC236}">
                <a16:creationId xmlns:a16="http://schemas.microsoft.com/office/drawing/2014/main" id="{17526C56-B886-CF3F-8FA1-BC344EF6E49A}"/>
              </a:ext>
            </a:extLst>
          </p:cNvPr>
          <p:cNvPicPr preferRelativeResize="0"/>
          <p:nvPr userDrawn="1"/>
        </p:nvPicPr>
        <p:blipFill>
          <a:blip r:embed="rId4" cstate="screen">
            <a:extLst>
              <a:ext uri="{28A0092B-C50C-407E-A947-70E740481C1C}">
                <a14:useLocalDpi xmlns:a14="http://schemas.microsoft.com/office/drawing/2010/main"/>
              </a:ext>
            </a:extLst>
          </a:blip>
          <a:srcRect/>
          <a:stretch/>
        </p:blipFill>
        <p:spPr>
          <a:xfrm rot="16200000">
            <a:off x="110991" y="5279732"/>
            <a:ext cx="954688" cy="397787"/>
          </a:xfrm>
          <a:prstGeom prst="rect">
            <a:avLst/>
          </a:prstGeom>
          <a:noFill/>
          <a:ln>
            <a:noFill/>
          </a:ln>
        </p:spPr>
      </p:pic>
      <p:grpSp>
        <p:nvGrpSpPr>
          <p:cNvPr id="8" name="Gruppo 7">
            <a:extLst>
              <a:ext uri="{FF2B5EF4-FFF2-40B4-BE49-F238E27FC236}">
                <a16:creationId xmlns:a16="http://schemas.microsoft.com/office/drawing/2014/main" id="{A7AD6FD5-09A8-65EF-A0BB-C96FB9CF04AC}"/>
              </a:ext>
            </a:extLst>
          </p:cNvPr>
          <p:cNvGrpSpPr/>
          <p:nvPr userDrawn="1"/>
        </p:nvGrpSpPr>
        <p:grpSpPr>
          <a:xfrm>
            <a:off x="693118" y="6413734"/>
            <a:ext cx="380725" cy="298569"/>
            <a:chOff x="8579978" y="2298819"/>
            <a:chExt cx="1623701" cy="1273323"/>
          </a:xfrm>
        </p:grpSpPr>
        <p:sp>
          <p:nvSpPr>
            <p:cNvPr id="10" name="Figura a mano libera: forma 9">
              <a:extLst>
                <a:ext uri="{FF2B5EF4-FFF2-40B4-BE49-F238E27FC236}">
                  <a16:creationId xmlns:a16="http://schemas.microsoft.com/office/drawing/2014/main" id="{71CBC8C3-CDE5-6A3C-AD90-051D9AD782CC}"/>
                </a:ext>
              </a:extLst>
            </p:cNvPr>
            <p:cNvSpPr/>
            <p:nvPr/>
          </p:nvSpPr>
          <p:spPr>
            <a:xfrm>
              <a:off x="9408920" y="2298819"/>
              <a:ext cx="794759" cy="1273323"/>
            </a:xfrm>
            <a:custGeom>
              <a:avLst/>
              <a:gdLst>
                <a:gd name="connsiteX0" fmla="*/ 0 w 794759"/>
                <a:gd name="connsiteY0" fmla="*/ 358923 h 1273323"/>
                <a:gd name="connsiteX1" fmla="*/ 0 w 794759"/>
                <a:gd name="connsiteY1" fmla="*/ 0 h 1273323"/>
                <a:gd name="connsiteX2" fmla="*/ 794759 w 794759"/>
                <a:gd name="connsiteY2" fmla="*/ 632388 h 1273323"/>
                <a:gd name="connsiteX3" fmla="*/ 0 w 794759"/>
                <a:gd name="connsiteY3" fmla="*/ 1273323 h 1273323"/>
                <a:gd name="connsiteX4" fmla="*/ 0 w 794759"/>
                <a:gd name="connsiteY4" fmla="*/ 914400 h 1273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759" h="1273323">
                  <a:moveTo>
                    <a:pt x="0" y="358923"/>
                  </a:moveTo>
                  <a:lnTo>
                    <a:pt x="0" y="0"/>
                  </a:lnTo>
                  <a:lnTo>
                    <a:pt x="794759" y="632388"/>
                  </a:lnTo>
                  <a:lnTo>
                    <a:pt x="0" y="1273323"/>
                  </a:lnTo>
                  <a:lnTo>
                    <a:pt x="0" y="914400"/>
                  </a:lnTo>
                </a:path>
              </a:pathLst>
            </a:custGeom>
            <a:noFill/>
            <a:ln w="15875" cap="rnd">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onnettore diritto 10">
              <a:extLst>
                <a:ext uri="{FF2B5EF4-FFF2-40B4-BE49-F238E27FC236}">
                  <a16:creationId xmlns:a16="http://schemas.microsoft.com/office/drawing/2014/main" id="{8381E5E9-4F51-8CD8-E6D9-9797035A1786}"/>
                </a:ext>
              </a:extLst>
            </p:cNvPr>
            <p:cNvCxnSpPr/>
            <p:nvPr/>
          </p:nvCxnSpPr>
          <p:spPr>
            <a:xfrm>
              <a:off x="8579978" y="2931207"/>
              <a:ext cx="1047706"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uppo 11">
            <a:extLst>
              <a:ext uri="{FF2B5EF4-FFF2-40B4-BE49-F238E27FC236}">
                <a16:creationId xmlns:a16="http://schemas.microsoft.com/office/drawing/2014/main" id="{E8E617FA-7A72-59C0-2E1E-C3EF421850B5}"/>
              </a:ext>
            </a:extLst>
          </p:cNvPr>
          <p:cNvGrpSpPr/>
          <p:nvPr userDrawn="1"/>
        </p:nvGrpSpPr>
        <p:grpSpPr>
          <a:xfrm flipH="1">
            <a:off x="112617" y="6412731"/>
            <a:ext cx="380725" cy="298569"/>
            <a:chOff x="8579978" y="2298819"/>
            <a:chExt cx="1623701" cy="1273323"/>
          </a:xfrm>
        </p:grpSpPr>
        <p:sp>
          <p:nvSpPr>
            <p:cNvPr id="14" name="Figura a mano libera: forma 13">
              <a:extLst>
                <a:ext uri="{FF2B5EF4-FFF2-40B4-BE49-F238E27FC236}">
                  <a16:creationId xmlns:a16="http://schemas.microsoft.com/office/drawing/2014/main" id="{893A10B0-3A26-1DAF-FC6B-626B84FAF82A}"/>
                </a:ext>
              </a:extLst>
            </p:cNvPr>
            <p:cNvSpPr/>
            <p:nvPr/>
          </p:nvSpPr>
          <p:spPr>
            <a:xfrm>
              <a:off x="9408920" y="2298819"/>
              <a:ext cx="794759" cy="1273323"/>
            </a:xfrm>
            <a:custGeom>
              <a:avLst/>
              <a:gdLst>
                <a:gd name="connsiteX0" fmla="*/ 0 w 794759"/>
                <a:gd name="connsiteY0" fmla="*/ 358923 h 1273323"/>
                <a:gd name="connsiteX1" fmla="*/ 0 w 794759"/>
                <a:gd name="connsiteY1" fmla="*/ 0 h 1273323"/>
                <a:gd name="connsiteX2" fmla="*/ 794759 w 794759"/>
                <a:gd name="connsiteY2" fmla="*/ 632388 h 1273323"/>
                <a:gd name="connsiteX3" fmla="*/ 0 w 794759"/>
                <a:gd name="connsiteY3" fmla="*/ 1273323 h 1273323"/>
                <a:gd name="connsiteX4" fmla="*/ 0 w 794759"/>
                <a:gd name="connsiteY4" fmla="*/ 914400 h 1273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759" h="1273323">
                  <a:moveTo>
                    <a:pt x="0" y="358923"/>
                  </a:moveTo>
                  <a:lnTo>
                    <a:pt x="0" y="0"/>
                  </a:lnTo>
                  <a:lnTo>
                    <a:pt x="794759" y="632388"/>
                  </a:lnTo>
                  <a:lnTo>
                    <a:pt x="0" y="1273323"/>
                  </a:lnTo>
                  <a:lnTo>
                    <a:pt x="0" y="914400"/>
                  </a:lnTo>
                </a:path>
              </a:pathLst>
            </a:custGeom>
            <a:noFill/>
            <a:ln w="15875" cap="rnd">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Connettore diritto 14">
              <a:extLst>
                <a:ext uri="{FF2B5EF4-FFF2-40B4-BE49-F238E27FC236}">
                  <a16:creationId xmlns:a16="http://schemas.microsoft.com/office/drawing/2014/main" id="{51C64837-18F4-F24C-8A5F-F2FA77AB9BCF}"/>
                </a:ext>
              </a:extLst>
            </p:cNvPr>
            <p:cNvCxnSpPr/>
            <p:nvPr/>
          </p:nvCxnSpPr>
          <p:spPr>
            <a:xfrm>
              <a:off x="8579978" y="2931207"/>
              <a:ext cx="1047706"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uppo 15">
            <a:extLst>
              <a:ext uri="{FF2B5EF4-FFF2-40B4-BE49-F238E27FC236}">
                <a16:creationId xmlns:a16="http://schemas.microsoft.com/office/drawing/2014/main" id="{13D435A7-86E4-A807-2C52-CFE2EAF9F9DA}"/>
              </a:ext>
            </a:extLst>
          </p:cNvPr>
          <p:cNvGrpSpPr/>
          <p:nvPr userDrawn="1"/>
        </p:nvGrpSpPr>
        <p:grpSpPr>
          <a:xfrm>
            <a:off x="448838" y="237936"/>
            <a:ext cx="287397" cy="199996"/>
            <a:chOff x="9972111" y="6438711"/>
            <a:chExt cx="380725" cy="199996"/>
          </a:xfrm>
        </p:grpSpPr>
        <p:cxnSp>
          <p:nvCxnSpPr>
            <p:cNvPr id="17" name="Connettore diritto 16">
              <a:extLst>
                <a:ext uri="{FF2B5EF4-FFF2-40B4-BE49-F238E27FC236}">
                  <a16:creationId xmlns:a16="http://schemas.microsoft.com/office/drawing/2014/main" id="{63E840AC-1280-FEC5-78ED-04D204D2A2A3}"/>
                </a:ext>
              </a:extLst>
            </p:cNvPr>
            <p:cNvCxnSpPr>
              <a:cxnSpLocks/>
            </p:cNvCxnSpPr>
            <p:nvPr/>
          </p:nvCxnSpPr>
          <p:spPr>
            <a:xfrm flipH="1">
              <a:off x="9972111" y="6537206"/>
              <a:ext cx="351586"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47CC1DE8-365C-01E6-F726-D3B82E6D4ABA}"/>
                </a:ext>
              </a:extLst>
            </p:cNvPr>
            <p:cNvCxnSpPr>
              <a:cxnSpLocks/>
            </p:cNvCxnSpPr>
            <p:nvPr/>
          </p:nvCxnSpPr>
          <p:spPr>
            <a:xfrm flipH="1">
              <a:off x="10158412" y="6638707"/>
              <a:ext cx="194424"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id="{DD06D4F5-537A-8572-A614-A12C31FC53D7}"/>
                </a:ext>
              </a:extLst>
            </p:cNvPr>
            <p:cNvCxnSpPr>
              <a:cxnSpLocks/>
            </p:cNvCxnSpPr>
            <p:nvPr/>
          </p:nvCxnSpPr>
          <p:spPr>
            <a:xfrm flipH="1">
              <a:off x="9972111" y="6438711"/>
              <a:ext cx="194424"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CasellaDiTesto 31">
            <a:extLst>
              <a:ext uri="{FF2B5EF4-FFF2-40B4-BE49-F238E27FC236}">
                <a16:creationId xmlns:a16="http://schemas.microsoft.com/office/drawing/2014/main" id="{E5D7E183-0944-273F-7E4A-92402C362D61}"/>
              </a:ext>
            </a:extLst>
          </p:cNvPr>
          <p:cNvSpPr txBox="1"/>
          <p:nvPr userDrawn="1"/>
        </p:nvSpPr>
        <p:spPr>
          <a:xfrm>
            <a:off x="1326459" y="274752"/>
            <a:ext cx="6821969" cy="276999"/>
          </a:xfrm>
          <a:prstGeom prst="rect">
            <a:avLst/>
          </a:prstGeom>
          <a:noFill/>
        </p:spPr>
        <p:txBody>
          <a:bodyPr wrap="square">
            <a:spAutoFit/>
          </a:bodyPr>
          <a:lstStyle>
            <a:defPPr>
              <a:defRPr lang="fr-FR"/>
            </a:defPPr>
            <a:lvl1pPr marR="0" lvl="0" indent="0" defTabSz="609570" fontAlgn="base">
              <a:lnSpc>
                <a:spcPct val="100000"/>
              </a:lnSpc>
              <a:spcBef>
                <a:spcPct val="0"/>
              </a:spcBef>
              <a:spcAft>
                <a:spcPct val="0"/>
              </a:spcAft>
              <a:buClr>
                <a:srgbClr val="000000"/>
              </a:buClr>
              <a:buSzTx/>
              <a:buFontTx/>
              <a:buNone/>
              <a:tabLst/>
              <a:defRPr kumimoji="0" sz="1200" i="0" u="none" strike="noStrike" cap="none" normalizeH="0" baseline="0">
                <a:ln>
                  <a:noFill/>
                </a:ln>
                <a:solidFill>
                  <a:schemeClr val="tx1">
                    <a:lumMod val="50000"/>
                    <a:lumOff val="50000"/>
                  </a:schemeClr>
                </a:solidFill>
                <a:effectLst/>
                <a:uLnTx/>
                <a:uFillTx/>
              </a:defRPr>
            </a:lvl1pPr>
          </a:lstStyle>
          <a:p>
            <a:pPr marL="0" marR="0" lvl="0" indent="0" algn="l" defTabSz="609570" rtl="0" eaLnBrk="1" fontAlgn="base" latinLnBrk="0" hangingPunct="1">
              <a:lnSpc>
                <a:spcPct val="100000"/>
              </a:lnSpc>
              <a:spcBef>
                <a:spcPct val="0"/>
              </a:spcBef>
              <a:spcAft>
                <a:spcPct val="0"/>
              </a:spcAft>
              <a:buClr>
                <a:srgbClr val="000000"/>
              </a:buClr>
              <a:buSzTx/>
              <a:buFontTx/>
              <a:buNone/>
              <a:tabLst/>
              <a:defRPr/>
            </a:pPr>
            <a:r>
              <a:rPr kumimoji="0" lang="en-US" sz="1200" i="0" u="none" strike="noStrike" kern="1200" cap="none" normalizeH="0" baseline="0" noProof="0" dirty="0">
                <a:ln>
                  <a:noFill/>
                </a:ln>
                <a:solidFill>
                  <a:schemeClr val="tx1">
                    <a:lumMod val="50000"/>
                    <a:lumOff val="50000"/>
                  </a:schemeClr>
                </a:solidFill>
                <a:effectLst/>
                <a:uLnTx/>
                <a:uFillTx/>
                <a:sym typeface="Arial"/>
              </a:rPr>
              <a:t>LA JEEP AVENGER 4XE: EDIZIONE THE NORTH FACE</a:t>
            </a:r>
          </a:p>
        </p:txBody>
      </p:sp>
    </p:spTree>
    <p:custDataLst>
      <p:tags r:id="rId1"/>
    </p:custDataLst>
    <p:extLst>
      <p:ext uri="{BB962C8B-B14F-4D97-AF65-F5344CB8AC3E}">
        <p14:creationId xmlns:p14="http://schemas.microsoft.com/office/powerpoint/2010/main" val="585015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 userDrawn="1">
          <p15:clr>
            <a:srgbClr val="FBAE40"/>
          </p15:clr>
        </p15:guide>
        <p15:guide id="4" pos="692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Vuota">
    <p:spTree>
      <p:nvGrpSpPr>
        <p:cNvPr id="1" name=""/>
        <p:cNvGrpSpPr/>
        <p:nvPr/>
      </p:nvGrpSpPr>
      <p:grpSpPr>
        <a:xfrm>
          <a:off x="0" y="0"/>
          <a:ext cx="0" cy="0"/>
          <a:chOff x="0" y="0"/>
          <a:chExt cx="0" cy="0"/>
        </a:xfrm>
      </p:grpSpPr>
      <p:sp>
        <p:nvSpPr>
          <p:cNvPr id="64" name="Rettangolo 63">
            <a:extLst>
              <a:ext uri="{FF2B5EF4-FFF2-40B4-BE49-F238E27FC236}">
                <a16:creationId xmlns:a16="http://schemas.microsoft.com/office/drawing/2014/main" id="{CEF77B45-8853-BCB1-5F6B-6C19EA01231A}"/>
              </a:ext>
            </a:extLst>
          </p:cNvPr>
          <p:cNvSpPr/>
          <p:nvPr userDrawn="1"/>
        </p:nvSpPr>
        <p:spPr>
          <a:xfrm>
            <a:off x="0" y="0"/>
            <a:ext cx="12192000" cy="6858000"/>
          </a:xfrm>
          <a:prstGeom prst="rect">
            <a:avLst/>
          </a:prstGeom>
          <a:solidFill>
            <a:schemeClr val="tx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ttangolo 61">
            <a:extLst>
              <a:ext uri="{FF2B5EF4-FFF2-40B4-BE49-F238E27FC236}">
                <a16:creationId xmlns:a16="http://schemas.microsoft.com/office/drawing/2014/main" id="{41E5F064-D552-F753-343A-A49FC03D4E35}"/>
              </a:ext>
            </a:extLst>
          </p:cNvPr>
          <p:cNvSpPr/>
          <p:nvPr userDrawn="1"/>
        </p:nvSpPr>
        <p:spPr>
          <a:xfrm>
            <a:off x="922823" y="785813"/>
            <a:ext cx="10346354" cy="5286375"/>
          </a:xfrm>
          <a:prstGeom prst="rect">
            <a:avLst/>
          </a:prstGeom>
          <a:solidFill>
            <a:schemeClr val="bg1"/>
          </a:solidFill>
          <a:ln w="12700">
            <a:solidFill>
              <a:schemeClr val="tx2">
                <a:lumMod val="75000"/>
              </a:schemeClr>
            </a:solidFill>
          </a:ln>
          <a:effectLst>
            <a:outerShdw blurRad="368300" dist="393700" dir="5400000" sx="93000" sy="93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96107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olo e contenuto" preserve="1" userDrawn="1">
  <p:cSld name="1_Titolo e contenuto">
    <p:spTree>
      <p:nvGrpSpPr>
        <p:cNvPr id="1" name="Shape 916"/>
        <p:cNvGrpSpPr/>
        <p:nvPr/>
      </p:nvGrpSpPr>
      <p:grpSpPr>
        <a:xfrm>
          <a:off x="0" y="0"/>
          <a:ext cx="0" cy="0"/>
          <a:chOff x="0" y="0"/>
          <a:chExt cx="0" cy="0"/>
        </a:xfrm>
      </p:grpSpPr>
      <p:pic>
        <p:nvPicPr>
          <p:cNvPr id="16" name="Immagine 15" descr="Immagine che contiene veicolo, Veicolo terrestre, aria aperta, erba&#10;&#10;Descrizione generata automaticamente">
            <a:extLst>
              <a:ext uri="{FF2B5EF4-FFF2-40B4-BE49-F238E27FC236}">
                <a16:creationId xmlns:a16="http://schemas.microsoft.com/office/drawing/2014/main" id="{7A2B9F1D-1366-5E42-A055-BC25F9071CC8}"/>
              </a:ext>
            </a:extLst>
          </p:cNvPr>
          <p:cNvPicPr>
            <a:picLocks noChangeAspect="1"/>
          </p:cNvPicPr>
          <p:nvPr userDrawn="1"/>
        </p:nvPicPr>
        <p:blipFill>
          <a:blip r:embed="rId3"/>
          <a:stretch>
            <a:fillRect/>
          </a:stretch>
        </p:blipFill>
        <p:spPr>
          <a:xfrm>
            <a:off x="0" y="0"/>
            <a:ext cx="11050542" cy="3077004"/>
          </a:xfrm>
          <a:prstGeom prst="rect">
            <a:avLst/>
          </a:prstGeom>
        </p:spPr>
      </p:pic>
      <p:sp>
        <p:nvSpPr>
          <p:cNvPr id="2" name="Rettangolo 1">
            <a:extLst>
              <a:ext uri="{FF2B5EF4-FFF2-40B4-BE49-F238E27FC236}">
                <a16:creationId xmlns:a16="http://schemas.microsoft.com/office/drawing/2014/main" id="{D4E0CD26-9F4C-A4E1-0EAC-9ED07A9AB4D1}"/>
              </a:ext>
            </a:extLst>
          </p:cNvPr>
          <p:cNvSpPr/>
          <p:nvPr userDrawn="1"/>
        </p:nvSpPr>
        <p:spPr>
          <a:xfrm>
            <a:off x="11015331" y="0"/>
            <a:ext cx="117667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34EC153D-2FAB-4D95-5EC9-5FB4A24327F3}"/>
              </a:ext>
            </a:extLst>
          </p:cNvPr>
          <p:cNvSpPr txBox="1"/>
          <p:nvPr userDrawn="1"/>
        </p:nvSpPr>
        <p:spPr>
          <a:xfrm rot="16200000">
            <a:off x="9692253" y="2460279"/>
            <a:ext cx="3822830" cy="369332"/>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cap="all" spc="300" baseline="0">
                <a:solidFill>
                  <a:schemeClr val="tx1"/>
                </a:solidFill>
                <a:latin typeface="+mn-lt"/>
                <a:cs typeface="Calibri" panose="020F0502020204030204" pitchFamily="34" charset="0"/>
              </a:rPr>
              <a:t>Avenger </a:t>
            </a:r>
            <a:r>
              <a:rPr lang="en-US" sz="1800" b="0" i="0" cap="none" spc="300" baseline="0">
                <a:solidFill>
                  <a:schemeClr val="tx1"/>
                </a:solidFill>
                <a:latin typeface="+mn-lt"/>
                <a:cs typeface="Calibri" panose="020F0502020204030204" pitchFamily="34" charset="0"/>
              </a:rPr>
              <a:t>4xe</a:t>
            </a:r>
            <a:r>
              <a:rPr lang="en-US" sz="1800" b="0" i="0" cap="all" spc="300" baseline="0">
                <a:solidFill>
                  <a:schemeClr val="tx1"/>
                </a:solidFill>
                <a:latin typeface="+mn-lt"/>
                <a:cs typeface="Calibri" panose="020F0502020204030204" pitchFamily="34" charset="0"/>
              </a:rPr>
              <a:t> </a:t>
            </a:r>
            <a:r>
              <a:rPr lang="en-US" sz="1800" b="0" i="0" cap="all" spc="300" baseline="0" dirty="0">
                <a:solidFill>
                  <a:schemeClr val="tx1"/>
                </a:solidFill>
                <a:latin typeface="+mn-lt"/>
                <a:cs typeface="Calibri" panose="020F0502020204030204" pitchFamily="34" charset="0"/>
              </a:rPr>
              <a:t>&amp; </a:t>
            </a:r>
            <a:r>
              <a:rPr lang="it-IT" sz="1800" b="0" i="0" cap="none" spc="300" baseline="0" dirty="0">
                <a:solidFill>
                  <a:schemeClr val="tx1"/>
                </a:solidFill>
                <a:latin typeface="+mn-lt"/>
                <a:cs typeface="Calibri" panose="020F0502020204030204" pitchFamily="34" charset="0"/>
              </a:rPr>
              <a:t>MY25</a:t>
            </a:r>
            <a:endParaRPr lang="en-US" sz="1800" b="0" cap="all" spc="300" baseline="0" dirty="0">
              <a:solidFill>
                <a:schemeClr val="tx1"/>
              </a:solidFill>
              <a:latin typeface="+mn-lt"/>
              <a:cs typeface="Calibri" panose="020F0502020204030204" pitchFamily="34" charset="0"/>
            </a:endParaRPr>
          </a:p>
        </p:txBody>
      </p:sp>
      <p:cxnSp>
        <p:nvCxnSpPr>
          <p:cNvPr id="13" name="Connettore 1 4">
            <a:extLst>
              <a:ext uri="{FF2B5EF4-FFF2-40B4-BE49-F238E27FC236}">
                <a16:creationId xmlns:a16="http://schemas.microsoft.com/office/drawing/2014/main" id="{4B51D100-8B56-CED9-CDD9-7F2031ECAB98}"/>
              </a:ext>
            </a:extLst>
          </p:cNvPr>
          <p:cNvCxnSpPr>
            <a:cxnSpLocks/>
          </p:cNvCxnSpPr>
          <p:nvPr userDrawn="1"/>
        </p:nvCxnSpPr>
        <p:spPr>
          <a:xfrm rot="5400000">
            <a:off x="11603666" y="4315606"/>
            <a:ext cx="0" cy="74322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 name="Google Shape;1653;p282">
            <a:extLst>
              <a:ext uri="{FF2B5EF4-FFF2-40B4-BE49-F238E27FC236}">
                <a16:creationId xmlns:a16="http://schemas.microsoft.com/office/drawing/2014/main" id="{81AFA6F7-497D-4FB9-5E57-739F14A1D54E}"/>
              </a:ext>
            </a:extLst>
          </p:cNvPr>
          <p:cNvPicPr preferRelativeResize="0"/>
          <p:nvPr userDrawn="1"/>
        </p:nvPicPr>
        <p:blipFill>
          <a:blip r:embed="rId4" cstate="screen">
            <a:extLst>
              <a:ext uri="{28A0092B-C50C-407E-A947-70E740481C1C}">
                <a14:useLocalDpi xmlns:a14="http://schemas.microsoft.com/office/drawing/2010/main"/>
              </a:ext>
            </a:extLst>
          </a:blip>
          <a:srcRect/>
          <a:stretch/>
        </p:blipFill>
        <p:spPr>
          <a:xfrm rot="16200000">
            <a:off x="11126322" y="5279732"/>
            <a:ext cx="954688" cy="397787"/>
          </a:xfrm>
          <a:prstGeom prst="rect">
            <a:avLst/>
          </a:prstGeom>
          <a:noFill/>
          <a:ln>
            <a:noFill/>
          </a:ln>
        </p:spPr>
      </p:pic>
      <p:grpSp>
        <p:nvGrpSpPr>
          <p:cNvPr id="4" name="Gruppo 3">
            <a:extLst>
              <a:ext uri="{FF2B5EF4-FFF2-40B4-BE49-F238E27FC236}">
                <a16:creationId xmlns:a16="http://schemas.microsoft.com/office/drawing/2014/main" id="{00E1A862-3B0A-AE7C-169B-38CB2B9E0709}"/>
              </a:ext>
            </a:extLst>
          </p:cNvPr>
          <p:cNvGrpSpPr/>
          <p:nvPr userDrawn="1"/>
        </p:nvGrpSpPr>
        <p:grpSpPr>
          <a:xfrm>
            <a:off x="11708449" y="6413734"/>
            <a:ext cx="380725" cy="298569"/>
            <a:chOff x="8579978" y="2298819"/>
            <a:chExt cx="1623701" cy="1273323"/>
          </a:xfrm>
        </p:grpSpPr>
        <p:sp>
          <p:nvSpPr>
            <p:cNvPr id="5" name="Figura a mano libera: forma 4">
              <a:extLst>
                <a:ext uri="{FF2B5EF4-FFF2-40B4-BE49-F238E27FC236}">
                  <a16:creationId xmlns:a16="http://schemas.microsoft.com/office/drawing/2014/main" id="{D769C554-EE3A-8C36-D9F4-AED1E05B3C68}"/>
                </a:ext>
              </a:extLst>
            </p:cNvPr>
            <p:cNvSpPr/>
            <p:nvPr/>
          </p:nvSpPr>
          <p:spPr>
            <a:xfrm>
              <a:off x="9408920" y="2298819"/>
              <a:ext cx="794759" cy="1273323"/>
            </a:xfrm>
            <a:custGeom>
              <a:avLst/>
              <a:gdLst>
                <a:gd name="connsiteX0" fmla="*/ 0 w 794759"/>
                <a:gd name="connsiteY0" fmla="*/ 358923 h 1273323"/>
                <a:gd name="connsiteX1" fmla="*/ 0 w 794759"/>
                <a:gd name="connsiteY1" fmla="*/ 0 h 1273323"/>
                <a:gd name="connsiteX2" fmla="*/ 794759 w 794759"/>
                <a:gd name="connsiteY2" fmla="*/ 632388 h 1273323"/>
                <a:gd name="connsiteX3" fmla="*/ 0 w 794759"/>
                <a:gd name="connsiteY3" fmla="*/ 1273323 h 1273323"/>
                <a:gd name="connsiteX4" fmla="*/ 0 w 794759"/>
                <a:gd name="connsiteY4" fmla="*/ 914400 h 1273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759" h="1273323">
                  <a:moveTo>
                    <a:pt x="0" y="358923"/>
                  </a:moveTo>
                  <a:lnTo>
                    <a:pt x="0" y="0"/>
                  </a:lnTo>
                  <a:lnTo>
                    <a:pt x="794759" y="632388"/>
                  </a:lnTo>
                  <a:lnTo>
                    <a:pt x="0" y="1273323"/>
                  </a:lnTo>
                  <a:lnTo>
                    <a:pt x="0" y="914400"/>
                  </a:lnTo>
                </a:path>
              </a:pathLst>
            </a:custGeom>
            <a:noFill/>
            <a:ln w="15875" cap="rnd">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nettore diritto 5">
              <a:extLst>
                <a:ext uri="{FF2B5EF4-FFF2-40B4-BE49-F238E27FC236}">
                  <a16:creationId xmlns:a16="http://schemas.microsoft.com/office/drawing/2014/main" id="{101B0106-E8FB-A0E6-F647-6E7F68CCEA5E}"/>
                </a:ext>
              </a:extLst>
            </p:cNvPr>
            <p:cNvCxnSpPr/>
            <p:nvPr/>
          </p:nvCxnSpPr>
          <p:spPr>
            <a:xfrm>
              <a:off x="8579978" y="2931207"/>
              <a:ext cx="1047706"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uppo 6">
            <a:extLst>
              <a:ext uri="{FF2B5EF4-FFF2-40B4-BE49-F238E27FC236}">
                <a16:creationId xmlns:a16="http://schemas.microsoft.com/office/drawing/2014/main" id="{2C029634-7F98-319E-6B52-C15DAD507ECA}"/>
              </a:ext>
            </a:extLst>
          </p:cNvPr>
          <p:cNvGrpSpPr/>
          <p:nvPr userDrawn="1"/>
        </p:nvGrpSpPr>
        <p:grpSpPr>
          <a:xfrm flipH="1">
            <a:off x="11127948" y="6412731"/>
            <a:ext cx="380725" cy="298569"/>
            <a:chOff x="8579978" y="2298819"/>
            <a:chExt cx="1623701" cy="1273323"/>
          </a:xfrm>
        </p:grpSpPr>
        <p:sp>
          <p:nvSpPr>
            <p:cNvPr id="8" name="Figura a mano libera: forma 7">
              <a:extLst>
                <a:ext uri="{FF2B5EF4-FFF2-40B4-BE49-F238E27FC236}">
                  <a16:creationId xmlns:a16="http://schemas.microsoft.com/office/drawing/2014/main" id="{6D357369-2189-CF8D-0776-0F134C615C7D}"/>
                </a:ext>
              </a:extLst>
            </p:cNvPr>
            <p:cNvSpPr/>
            <p:nvPr/>
          </p:nvSpPr>
          <p:spPr>
            <a:xfrm>
              <a:off x="9408920" y="2298819"/>
              <a:ext cx="794759" cy="1273323"/>
            </a:xfrm>
            <a:custGeom>
              <a:avLst/>
              <a:gdLst>
                <a:gd name="connsiteX0" fmla="*/ 0 w 794759"/>
                <a:gd name="connsiteY0" fmla="*/ 358923 h 1273323"/>
                <a:gd name="connsiteX1" fmla="*/ 0 w 794759"/>
                <a:gd name="connsiteY1" fmla="*/ 0 h 1273323"/>
                <a:gd name="connsiteX2" fmla="*/ 794759 w 794759"/>
                <a:gd name="connsiteY2" fmla="*/ 632388 h 1273323"/>
                <a:gd name="connsiteX3" fmla="*/ 0 w 794759"/>
                <a:gd name="connsiteY3" fmla="*/ 1273323 h 1273323"/>
                <a:gd name="connsiteX4" fmla="*/ 0 w 794759"/>
                <a:gd name="connsiteY4" fmla="*/ 914400 h 1273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759" h="1273323">
                  <a:moveTo>
                    <a:pt x="0" y="358923"/>
                  </a:moveTo>
                  <a:lnTo>
                    <a:pt x="0" y="0"/>
                  </a:lnTo>
                  <a:lnTo>
                    <a:pt x="794759" y="632388"/>
                  </a:lnTo>
                  <a:lnTo>
                    <a:pt x="0" y="1273323"/>
                  </a:lnTo>
                  <a:lnTo>
                    <a:pt x="0" y="914400"/>
                  </a:lnTo>
                </a:path>
              </a:pathLst>
            </a:custGeom>
            <a:noFill/>
            <a:ln w="15875" cap="rnd">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Connettore diritto 9">
              <a:extLst>
                <a:ext uri="{FF2B5EF4-FFF2-40B4-BE49-F238E27FC236}">
                  <a16:creationId xmlns:a16="http://schemas.microsoft.com/office/drawing/2014/main" id="{0EEC9ABC-AF95-EB74-5D67-B8EEFC48ED32}"/>
                </a:ext>
              </a:extLst>
            </p:cNvPr>
            <p:cNvCxnSpPr/>
            <p:nvPr/>
          </p:nvCxnSpPr>
          <p:spPr>
            <a:xfrm>
              <a:off x="8579978" y="2931207"/>
              <a:ext cx="1047706"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uppo 10">
            <a:extLst>
              <a:ext uri="{FF2B5EF4-FFF2-40B4-BE49-F238E27FC236}">
                <a16:creationId xmlns:a16="http://schemas.microsoft.com/office/drawing/2014/main" id="{78D18C30-0F5A-A330-3BEA-281364A77349}"/>
              </a:ext>
            </a:extLst>
          </p:cNvPr>
          <p:cNvGrpSpPr/>
          <p:nvPr userDrawn="1"/>
        </p:nvGrpSpPr>
        <p:grpSpPr>
          <a:xfrm>
            <a:off x="11464169" y="237936"/>
            <a:ext cx="287397" cy="199996"/>
            <a:chOff x="9972111" y="6438711"/>
            <a:chExt cx="380725" cy="199996"/>
          </a:xfrm>
        </p:grpSpPr>
        <p:cxnSp>
          <p:nvCxnSpPr>
            <p:cNvPr id="12" name="Connettore diritto 11">
              <a:extLst>
                <a:ext uri="{FF2B5EF4-FFF2-40B4-BE49-F238E27FC236}">
                  <a16:creationId xmlns:a16="http://schemas.microsoft.com/office/drawing/2014/main" id="{77A5B74A-07BE-FC77-4F17-40D37C11CE0C}"/>
                </a:ext>
              </a:extLst>
            </p:cNvPr>
            <p:cNvCxnSpPr>
              <a:cxnSpLocks/>
            </p:cNvCxnSpPr>
            <p:nvPr/>
          </p:nvCxnSpPr>
          <p:spPr>
            <a:xfrm flipH="1">
              <a:off x="9972111" y="6537206"/>
              <a:ext cx="351586"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0F20D4EC-8E5F-1EAA-0179-38EE77EC88F3}"/>
                </a:ext>
              </a:extLst>
            </p:cNvPr>
            <p:cNvCxnSpPr>
              <a:cxnSpLocks/>
            </p:cNvCxnSpPr>
            <p:nvPr/>
          </p:nvCxnSpPr>
          <p:spPr>
            <a:xfrm flipH="1">
              <a:off x="10158412" y="6638707"/>
              <a:ext cx="194424"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8BC2068E-E8F3-CE42-1072-6F3F1F39F4E0}"/>
                </a:ext>
              </a:extLst>
            </p:cNvPr>
            <p:cNvCxnSpPr>
              <a:cxnSpLocks/>
            </p:cNvCxnSpPr>
            <p:nvPr/>
          </p:nvCxnSpPr>
          <p:spPr>
            <a:xfrm flipH="1">
              <a:off x="9972111" y="6438711"/>
              <a:ext cx="194424"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CasellaDiTesto 18">
            <a:extLst>
              <a:ext uri="{FF2B5EF4-FFF2-40B4-BE49-F238E27FC236}">
                <a16:creationId xmlns:a16="http://schemas.microsoft.com/office/drawing/2014/main" id="{B9C636DD-8C57-11B3-573B-9592E8DBAB72}"/>
              </a:ext>
            </a:extLst>
          </p:cNvPr>
          <p:cNvSpPr txBox="1"/>
          <p:nvPr userDrawn="1"/>
        </p:nvSpPr>
        <p:spPr>
          <a:xfrm>
            <a:off x="240609" y="266686"/>
            <a:ext cx="4245665" cy="276999"/>
          </a:xfrm>
          <a:prstGeom prst="rect">
            <a:avLst/>
          </a:prstGeom>
          <a:noFill/>
        </p:spPr>
        <p:txBody>
          <a:bodyPr wrap="square">
            <a:spAutoFit/>
          </a:bodyPr>
          <a:lstStyle/>
          <a:p>
            <a:pPr marL="0" marR="0" lvl="0" indent="0" algn="l" defTabSz="609570" rtl="0" eaLnBrk="1" fontAlgn="base" latinLnBrk="0" hangingPunct="1">
              <a:lnSpc>
                <a:spcPct val="100000"/>
              </a:lnSpc>
              <a:spcBef>
                <a:spcPct val="0"/>
              </a:spcBef>
              <a:spcAft>
                <a:spcPct val="0"/>
              </a:spcAft>
              <a:buClr>
                <a:srgbClr val="000000"/>
              </a:buClr>
              <a:buSzTx/>
              <a:buFontTx/>
              <a:buNone/>
              <a:tabLst/>
              <a:defRPr/>
            </a:pPr>
            <a:r>
              <a:rPr kumimoji="0" lang="en-US" sz="1200" i="0" u="none" strike="noStrike" kern="1200" cap="none" normalizeH="0" baseline="0" noProof="0">
                <a:ln>
                  <a:noFill/>
                </a:ln>
                <a:solidFill>
                  <a:schemeClr val="bg1">
                    <a:lumMod val="95000"/>
                  </a:schemeClr>
                </a:solidFill>
                <a:effectLst/>
                <a:uLnTx/>
                <a:uFillTx/>
                <a:sym typeface="Arial"/>
              </a:rPr>
              <a:t>FINAL TEST</a:t>
            </a:r>
            <a:endParaRPr kumimoji="0" lang="en-US" sz="1200" i="0" u="none" strike="noStrike" kern="1200" cap="none" normalizeH="0" baseline="0" noProof="0" dirty="0">
              <a:ln>
                <a:noFill/>
              </a:ln>
              <a:solidFill>
                <a:schemeClr val="bg1">
                  <a:lumMod val="95000"/>
                </a:schemeClr>
              </a:solidFill>
              <a:effectLst/>
              <a:uLnTx/>
              <a:uFillTx/>
              <a:sym typeface="Arial"/>
            </a:endParaRPr>
          </a:p>
        </p:txBody>
      </p:sp>
      <p:pic>
        <p:nvPicPr>
          <p:cNvPr id="22" name="Immagine 21" descr="Immagine che contiene veicolo, Veicolo terrestre, Adesivo per automobili, automobile&#10;&#10;Descrizione generata automaticamente">
            <a:extLst>
              <a:ext uri="{FF2B5EF4-FFF2-40B4-BE49-F238E27FC236}">
                <a16:creationId xmlns:a16="http://schemas.microsoft.com/office/drawing/2014/main" id="{971AECB9-823C-924E-FB2A-AAD82C232C4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07152" y="2052927"/>
            <a:ext cx="1135909" cy="1135909"/>
          </a:xfrm>
          <a:prstGeom prst="rect">
            <a:avLst/>
          </a:prstGeom>
        </p:spPr>
      </p:pic>
    </p:spTree>
    <p:custDataLst>
      <p:tags r:id="rId1"/>
    </p:custDataLst>
    <p:extLst>
      <p:ext uri="{BB962C8B-B14F-4D97-AF65-F5344CB8AC3E}">
        <p14:creationId xmlns:p14="http://schemas.microsoft.com/office/powerpoint/2010/main" val="32920832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olo e contenuto" preserve="1" userDrawn="1">
  <p:cSld name="1_Titolo e contenuto">
    <p:spTree>
      <p:nvGrpSpPr>
        <p:cNvPr id="1" name="Shape 916"/>
        <p:cNvGrpSpPr/>
        <p:nvPr/>
      </p:nvGrpSpPr>
      <p:grpSpPr>
        <a:xfrm>
          <a:off x="0" y="0"/>
          <a:ext cx="0" cy="0"/>
          <a:chOff x="0" y="0"/>
          <a:chExt cx="0" cy="0"/>
        </a:xfrm>
      </p:grpSpPr>
      <p:sp>
        <p:nvSpPr>
          <p:cNvPr id="2" name="Rettangolo 1">
            <a:extLst>
              <a:ext uri="{FF2B5EF4-FFF2-40B4-BE49-F238E27FC236}">
                <a16:creationId xmlns:a16="http://schemas.microsoft.com/office/drawing/2014/main" id="{D4E0CD26-9F4C-A4E1-0EAC-9ED07A9AB4D1}"/>
              </a:ext>
            </a:extLst>
          </p:cNvPr>
          <p:cNvSpPr/>
          <p:nvPr userDrawn="1"/>
        </p:nvSpPr>
        <p:spPr>
          <a:xfrm>
            <a:off x="11015331" y="0"/>
            <a:ext cx="117667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34EC153D-2FAB-4D95-5EC9-5FB4A24327F3}"/>
              </a:ext>
            </a:extLst>
          </p:cNvPr>
          <p:cNvSpPr txBox="1"/>
          <p:nvPr userDrawn="1"/>
        </p:nvSpPr>
        <p:spPr>
          <a:xfrm rot="16200000">
            <a:off x="9692253" y="2460279"/>
            <a:ext cx="3822830" cy="369332"/>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cap="all" spc="300" baseline="0">
                <a:solidFill>
                  <a:schemeClr val="tx1"/>
                </a:solidFill>
                <a:latin typeface="+mn-lt"/>
                <a:cs typeface="Calibri" panose="020F0502020204030204" pitchFamily="34" charset="0"/>
              </a:rPr>
              <a:t>Avenger </a:t>
            </a:r>
            <a:r>
              <a:rPr lang="en-US" sz="1800" b="0" i="0" cap="none" spc="300" baseline="0">
                <a:solidFill>
                  <a:schemeClr val="tx1"/>
                </a:solidFill>
                <a:latin typeface="+mn-lt"/>
                <a:cs typeface="Calibri" panose="020F0502020204030204" pitchFamily="34" charset="0"/>
              </a:rPr>
              <a:t>4xe</a:t>
            </a:r>
            <a:r>
              <a:rPr lang="en-US" sz="1800" b="0" i="0" cap="all" spc="300" baseline="0">
                <a:solidFill>
                  <a:schemeClr val="tx1"/>
                </a:solidFill>
                <a:latin typeface="+mn-lt"/>
                <a:cs typeface="Calibri" panose="020F0502020204030204" pitchFamily="34" charset="0"/>
              </a:rPr>
              <a:t> </a:t>
            </a:r>
            <a:r>
              <a:rPr lang="en-US" sz="1800" b="0" i="0" cap="all" spc="300" baseline="0" dirty="0">
                <a:solidFill>
                  <a:schemeClr val="tx1"/>
                </a:solidFill>
                <a:latin typeface="+mn-lt"/>
                <a:cs typeface="Calibri" panose="020F0502020204030204" pitchFamily="34" charset="0"/>
              </a:rPr>
              <a:t>&amp; </a:t>
            </a:r>
            <a:r>
              <a:rPr lang="it-IT" sz="1800" b="0" i="0" cap="none" spc="300" baseline="0" dirty="0">
                <a:solidFill>
                  <a:schemeClr val="tx1"/>
                </a:solidFill>
                <a:latin typeface="+mn-lt"/>
                <a:cs typeface="Calibri" panose="020F0502020204030204" pitchFamily="34" charset="0"/>
              </a:rPr>
              <a:t>MY25</a:t>
            </a:r>
            <a:endParaRPr lang="en-US" sz="1800" b="0" cap="all" spc="300" baseline="0" dirty="0">
              <a:solidFill>
                <a:schemeClr val="tx1"/>
              </a:solidFill>
              <a:latin typeface="+mn-lt"/>
              <a:cs typeface="Calibri" panose="020F0502020204030204" pitchFamily="34" charset="0"/>
            </a:endParaRPr>
          </a:p>
        </p:txBody>
      </p:sp>
      <p:cxnSp>
        <p:nvCxnSpPr>
          <p:cNvPr id="13" name="Connettore 1 4">
            <a:extLst>
              <a:ext uri="{FF2B5EF4-FFF2-40B4-BE49-F238E27FC236}">
                <a16:creationId xmlns:a16="http://schemas.microsoft.com/office/drawing/2014/main" id="{4B51D100-8B56-CED9-CDD9-7F2031ECAB98}"/>
              </a:ext>
            </a:extLst>
          </p:cNvPr>
          <p:cNvCxnSpPr>
            <a:cxnSpLocks/>
          </p:cNvCxnSpPr>
          <p:nvPr userDrawn="1"/>
        </p:nvCxnSpPr>
        <p:spPr>
          <a:xfrm rot="5400000">
            <a:off x="11603666" y="4315606"/>
            <a:ext cx="0" cy="74322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 name="Google Shape;1653;p282">
            <a:extLst>
              <a:ext uri="{FF2B5EF4-FFF2-40B4-BE49-F238E27FC236}">
                <a16:creationId xmlns:a16="http://schemas.microsoft.com/office/drawing/2014/main" id="{81AFA6F7-497D-4FB9-5E57-739F14A1D54E}"/>
              </a:ext>
            </a:extLst>
          </p:cNvPr>
          <p:cNvPicPr preferRelativeResize="0"/>
          <p:nvPr userDrawn="1"/>
        </p:nvPicPr>
        <p:blipFill>
          <a:blip r:embed="rId3" cstate="screen">
            <a:extLst>
              <a:ext uri="{28A0092B-C50C-407E-A947-70E740481C1C}">
                <a14:useLocalDpi xmlns:a14="http://schemas.microsoft.com/office/drawing/2010/main"/>
              </a:ext>
            </a:extLst>
          </a:blip>
          <a:srcRect/>
          <a:stretch/>
        </p:blipFill>
        <p:spPr>
          <a:xfrm rot="16200000">
            <a:off x="11126322" y="5279732"/>
            <a:ext cx="954688" cy="397787"/>
          </a:xfrm>
          <a:prstGeom prst="rect">
            <a:avLst/>
          </a:prstGeom>
          <a:noFill/>
          <a:ln>
            <a:noFill/>
          </a:ln>
        </p:spPr>
      </p:pic>
      <p:grpSp>
        <p:nvGrpSpPr>
          <p:cNvPr id="4" name="Gruppo 3">
            <a:extLst>
              <a:ext uri="{FF2B5EF4-FFF2-40B4-BE49-F238E27FC236}">
                <a16:creationId xmlns:a16="http://schemas.microsoft.com/office/drawing/2014/main" id="{00E1A862-3B0A-AE7C-169B-38CB2B9E0709}"/>
              </a:ext>
            </a:extLst>
          </p:cNvPr>
          <p:cNvGrpSpPr/>
          <p:nvPr userDrawn="1"/>
        </p:nvGrpSpPr>
        <p:grpSpPr>
          <a:xfrm>
            <a:off x="11708449" y="6413734"/>
            <a:ext cx="380725" cy="298569"/>
            <a:chOff x="8579978" y="2298819"/>
            <a:chExt cx="1623701" cy="1273323"/>
          </a:xfrm>
        </p:grpSpPr>
        <p:sp>
          <p:nvSpPr>
            <p:cNvPr id="5" name="Figura a mano libera: forma 4">
              <a:extLst>
                <a:ext uri="{FF2B5EF4-FFF2-40B4-BE49-F238E27FC236}">
                  <a16:creationId xmlns:a16="http://schemas.microsoft.com/office/drawing/2014/main" id="{D769C554-EE3A-8C36-D9F4-AED1E05B3C68}"/>
                </a:ext>
              </a:extLst>
            </p:cNvPr>
            <p:cNvSpPr/>
            <p:nvPr/>
          </p:nvSpPr>
          <p:spPr>
            <a:xfrm>
              <a:off x="9408920" y="2298819"/>
              <a:ext cx="794759" cy="1273323"/>
            </a:xfrm>
            <a:custGeom>
              <a:avLst/>
              <a:gdLst>
                <a:gd name="connsiteX0" fmla="*/ 0 w 794759"/>
                <a:gd name="connsiteY0" fmla="*/ 358923 h 1273323"/>
                <a:gd name="connsiteX1" fmla="*/ 0 w 794759"/>
                <a:gd name="connsiteY1" fmla="*/ 0 h 1273323"/>
                <a:gd name="connsiteX2" fmla="*/ 794759 w 794759"/>
                <a:gd name="connsiteY2" fmla="*/ 632388 h 1273323"/>
                <a:gd name="connsiteX3" fmla="*/ 0 w 794759"/>
                <a:gd name="connsiteY3" fmla="*/ 1273323 h 1273323"/>
                <a:gd name="connsiteX4" fmla="*/ 0 w 794759"/>
                <a:gd name="connsiteY4" fmla="*/ 914400 h 1273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759" h="1273323">
                  <a:moveTo>
                    <a:pt x="0" y="358923"/>
                  </a:moveTo>
                  <a:lnTo>
                    <a:pt x="0" y="0"/>
                  </a:lnTo>
                  <a:lnTo>
                    <a:pt x="794759" y="632388"/>
                  </a:lnTo>
                  <a:lnTo>
                    <a:pt x="0" y="1273323"/>
                  </a:lnTo>
                  <a:lnTo>
                    <a:pt x="0" y="914400"/>
                  </a:lnTo>
                </a:path>
              </a:pathLst>
            </a:custGeom>
            <a:noFill/>
            <a:ln w="15875" cap="rnd">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nettore diritto 5">
              <a:extLst>
                <a:ext uri="{FF2B5EF4-FFF2-40B4-BE49-F238E27FC236}">
                  <a16:creationId xmlns:a16="http://schemas.microsoft.com/office/drawing/2014/main" id="{101B0106-E8FB-A0E6-F647-6E7F68CCEA5E}"/>
                </a:ext>
              </a:extLst>
            </p:cNvPr>
            <p:cNvCxnSpPr/>
            <p:nvPr/>
          </p:nvCxnSpPr>
          <p:spPr>
            <a:xfrm>
              <a:off x="8579978" y="2931207"/>
              <a:ext cx="1047706"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uppo 6">
            <a:extLst>
              <a:ext uri="{FF2B5EF4-FFF2-40B4-BE49-F238E27FC236}">
                <a16:creationId xmlns:a16="http://schemas.microsoft.com/office/drawing/2014/main" id="{2C029634-7F98-319E-6B52-C15DAD507ECA}"/>
              </a:ext>
            </a:extLst>
          </p:cNvPr>
          <p:cNvGrpSpPr/>
          <p:nvPr userDrawn="1"/>
        </p:nvGrpSpPr>
        <p:grpSpPr>
          <a:xfrm flipH="1">
            <a:off x="11127948" y="6412731"/>
            <a:ext cx="380725" cy="298569"/>
            <a:chOff x="8579978" y="2298819"/>
            <a:chExt cx="1623701" cy="1273323"/>
          </a:xfrm>
        </p:grpSpPr>
        <p:sp>
          <p:nvSpPr>
            <p:cNvPr id="8" name="Figura a mano libera: forma 7">
              <a:extLst>
                <a:ext uri="{FF2B5EF4-FFF2-40B4-BE49-F238E27FC236}">
                  <a16:creationId xmlns:a16="http://schemas.microsoft.com/office/drawing/2014/main" id="{6D357369-2189-CF8D-0776-0F134C615C7D}"/>
                </a:ext>
              </a:extLst>
            </p:cNvPr>
            <p:cNvSpPr/>
            <p:nvPr/>
          </p:nvSpPr>
          <p:spPr>
            <a:xfrm>
              <a:off x="9408920" y="2298819"/>
              <a:ext cx="794759" cy="1273323"/>
            </a:xfrm>
            <a:custGeom>
              <a:avLst/>
              <a:gdLst>
                <a:gd name="connsiteX0" fmla="*/ 0 w 794759"/>
                <a:gd name="connsiteY0" fmla="*/ 358923 h 1273323"/>
                <a:gd name="connsiteX1" fmla="*/ 0 w 794759"/>
                <a:gd name="connsiteY1" fmla="*/ 0 h 1273323"/>
                <a:gd name="connsiteX2" fmla="*/ 794759 w 794759"/>
                <a:gd name="connsiteY2" fmla="*/ 632388 h 1273323"/>
                <a:gd name="connsiteX3" fmla="*/ 0 w 794759"/>
                <a:gd name="connsiteY3" fmla="*/ 1273323 h 1273323"/>
                <a:gd name="connsiteX4" fmla="*/ 0 w 794759"/>
                <a:gd name="connsiteY4" fmla="*/ 914400 h 1273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759" h="1273323">
                  <a:moveTo>
                    <a:pt x="0" y="358923"/>
                  </a:moveTo>
                  <a:lnTo>
                    <a:pt x="0" y="0"/>
                  </a:lnTo>
                  <a:lnTo>
                    <a:pt x="794759" y="632388"/>
                  </a:lnTo>
                  <a:lnTo>
                    <a:pt x="0" y="1273323"/>
                  </a:lnTo>
                  <a:lnTo>
                    <a:pt x="0" y="914400"/>
                  </a:lnTo>
                </a:path>
              </a:pathLst>
            </a:custGeom>
            <a:noFill/>
            <a:ln w="15875" cap="rnd">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Connettore diritto 9">
              <a:extLst>
                <a:ext uri="{FF2B5EF4-FFF2-40B4-BE49-F238E27FC236}">
                  <a16:creationId xmlns:a16="http://schemas.microsoft.com/office/drawing/2014/main" id="{0EEC9ABC-AF95-EB74-5D67-B8EEFC48ED32}"/>
                </a:ext>
              </a:extLst>
            </p:cNvPr>
            <p:cNvCxnSpPr/>
            <p:nvPr/>
          </p:nvCxnSpPr>
          <p:spPr>
            <a:xfrm>
              <a:off x="8579978" y="2931207"/>
              <a:ext cx="1047706"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uppo 10">
            <a:extLst>
              <a:ext uri="{FF2B5EF4-FFF2-40B4-BE49-F238E27FC236}">
                <a16:creationId xmlns:a16="http://schemas.microsoft.com/office/drawing/2014/main" id="{78D18C30-0F5A-A330-3BEA-281364A77349}"/>
              </a:ext>
            </a:extLst>
          </p:cNvPr>
          <p:cNvGrpSpPr/>
          <p:nvPr userDrawn="1"/>
        </p:nvGrpSpPr>
        <p:grpSpPr>
          <a:xfrm>
            <a:off x="11464169" y="237936"/>
            <a:ext cx="287397" cy="199996"/>
            <a:chOff x="9972111" y="6438711"/>
            <a:chExt cx="380725" cy="199996"/>
          </a:xfrm>
        </p:grpSpPr>
        <p:cxnSp>
          <p:nvCxnSpPr>
            <p:cNvPr id="12" name="Connettore diritto 11">
              <a:extLst>
                <a:ext uri="{FF2B5EF4-FFF2-40B4-BE49-F238E27FC236}">
                  <a16:creationId xmlns:a16="http://schemas.microsoft.com/office/drawing/2014/main" id="{77A5B74A-07BE-FC77-4F17-40D37C11CE0C}"/>
                </a:ext>
              </a:extLst>
            </p:cNvPr>
            <p:cNvCxnSpPr>
              <a:cxnSpLocks/>
            </p:cNvCxnSpPr>
            <p:nvPr/>
          </p:nvCxnSpPr>
          <p:spPr>
            <a:xfrm flipH="1">
              <a:off x="9972111" y="6537206"/>
              <a:ext cx="351586"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0F20D4EC-8E5F-1EAA-0179-38EE77EC88F3}"/>
                </a:ext>
              </a:extLst>
            </p:cNvPr>
            <p:cNvCxnSpPr>
              <a:cxnSpLocks/>
            </p:cNvCxnSpPr>
            <p:nvPr/>
          </p:nvCxnSpPr>
          <p:spPr>
            <a:xfrm flipH="1">
              <a:off x="10158412" y="6638707"/>
              <a:ext cx="194424"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8BC2068E-E8F3-CE42-1072-6F3F1F39F4E0}"/>
                </a:ext>
              </a:extLst>
            </p:cNvPr>
            <p:cNvCxnSpPr>
              <a:cxnSpLocks/>
            </p:cNvCxnSpPr>
            <p:nvPr/>
          </p:nvCxnSpPr>
          <p:spPr>
            <a:xfrm flipH="1">
              <a:off x="9972111" y="6438711"/>
              <a:ext cx="194424"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5870720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olo e contenuto" preserve="1" userDrawn="1">
  <p:cSld name="1_Titolo e contenuto">
    <p:spTree>
      <p:nvGrpSpPr>
        <p:cNvPr id="1" name="Shape 916"/>
        <p:cNvGrpSpPr/>
        <p:nvPr/>
      </p:nvGrpSpPr>
      <p:grpSpPr>
        <a:xfrm>
          <a:off x="0" y="0"/>
          <a:ext cx="0" cy="0"/>
          <a:chOff x="0" y="0"/>
          <a:chExt cx="0" cy="0"/>
        </a:xfrm>
      </p:grpSpPr>
      <p:sp>
        <p:nvSpPr>
          <p:cNvPr id="4" name="Rettangolo 3">
            <a:extLst>
              <a:ext uri="{FF2B5EF4-FFF2-40B4-BE49-F238E27FC236}">
                <a16:creationId xmlns:a16="http://schemas.microsoft.com/office/drawing/2014/main" id="{E7994FB8-340D-12F5-2FBE-0B01427EE951}"/>
              </a:ext>
            </a:extLst>
          </p:cNvPr>
          <p:cNvSpPr/>
          <p:nvPr userDrawn="1"/>
        </p:nvSpPr>
        <p:spPr>
          <a:xfrm>
            <a:off x="0" y="0"/>
            <a:ext cx="117667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EDE22AF9-77BE-A4EE-4578-1A38D336E05B}"/>
              </a:ext>
            </a:extLst>
          </p:cNvPr>
          <p:cNvSpPr txBox="1"/>
          <p:nvPr userDrawn="1"/>
        </p:nvSpPr>
        <p:spPr>
          <a:xfrm rot="16200000">
            <a:off x="-1069805" y="2713552"/>
            <a:ext cx="3316284" cy="369332"/>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cap="all" spc="300" baseline="0">
                <a:solidFill>
                  <a:schemeClr val="tx1"/>
                </a:solidFill>
                <a:latin typeface="+mn-lt"/>
                <a:cs typeface="Calibri" panose="020F0502020204030204" pitchFamily="34" charset="0"/>
              </a:rPr>
              <a:t>Avenger </a:t>
            </a:r>
            <a:r>
              <a:rPr lang="en-US" sz="1800" b="0" i="0" cap="none" spc="300" baseline="0">
                <a:solidFill>
                  <a:schemeClr val="tx1"/>
                </a:solidFill>
                <a:latin typeface="+mn-lt"/>
                <a:cs typeface="Calibri" panose="020F0502020204030204" pitchFamily="34" charset="0"/>
              </a:rPr>
              <a:t>4xe</a:t>
            </a:r>
            <a:r>
              <a:rPr lang="en-US" sz="1800" b="0" i="0" cap="all" spc="300" baseline="0">
                <a:solidFill>
                  <a:schemeClr val="tx1"/>
                </a:solidFill>
                <a:latin typeface="+mn-lt"/>
                <a:cs typeface="Calibri" panose="020F0502020204030204" pitchFamily="34" charset="0"/>
              </a:rPr>
              <a:t> </a:t>
            </a:r>
            <a:r>
              <a:rPr lang="en-US" sz="1800" b="0" i="0" cap="all" spc="300" baseline="0" dirty="0">
                <a:solidFill>
                  <a:schemeClr val="tx1"/>
                </a:solidFill>
                <a:latin typeface="+mn-lt"/>
                <a:cs typeface="Calibri" panose="020F0502020204030204" pitchFamily="34" charset="0"/>
              </a:rPr>
              <a:t>&amp; </a:t>
            </a:r>
            <a:r>
              <a:rPr lang="it-IT" sz="1800" b="0" i="0" cap="none" spc="300" baseline="0" dirty="0">
                <a:solidFill>
                  <a:schemeClr val="tx1"/>
                </a:solidFill>
                <a:latin typeface="+mn-lt"/>
                <a:cs typeface="Calibri" panose="020F0502020204030204" pitchFamily="34" charset="0"/>
              </a:rPr>
              <a:t>MY25</a:t>
            </a:r>
            <a:endParaRPr lang="en-US" sz="1800" b="0" cap="all" spc="300" baseline="0" dirty="0">
              <a:solidFill>
                <a:schemeClr val="tx1"/>
              </a:solidFill>
              <a:latin typeface="+mn-lt"/>
              <a:cs typeface="Calibri" panose="020F0502020204030204" pitchFamily="34" charset="0"/>
            </a:endParaRPr>
          </a:p>
        </p:txBody>
      </p:sp>
      <p:cxnSp>
        <p:nvCxnSpPr>
          <p:cNvPr id="6" name="Connettore 1 4">
            <a:extLst>
              <a:ext uri="{FF2B5EF4-FFF2-40B4-BE49-F238E27FC236}">
                <a16:creationId xmlns:a16="http://schemas.microsoft.com/office/drawing/2014/main" id="{7D40406D-4FF9-F574-8435-E3688BB8DA31}"/>
              </a:ext>
            </a:extLst>
          </p:cNvPr>
          <p:cNvCxnSpPr>
            <a:cxnSpLocks/>
          </p:cNvCxnSpPr>
          <p:nvPr userDrawn="1"/>
        </p:nvCxnSpPr>
        <p:spPr>
          <a:xfrm rot="5400000">
            <a:off x="588335" y="4315606"/>
            <a:ext cx="0" cy="74322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7" name="Google Shape;1653;p282">
            <a:extLst>
              <a:ext uri="{FF2B5EF4-FFF2-40B4-BE49-F238E27FC236}">
                <a16:creationId xmlns:a16="http://schemas.microsoft.com/office/drawing/2014/main" id="{17526C56-B886-CF3F-8FA1-BC344EF6E49A}"/>
              </a:ext>
            </a:extLst>
          </p:cNvPr>
          <p:cNvPicPr preferRelativeResize="0"/>
          <p:nvPr userDrawn="1"/>
        </p:nvPicPr>
        <p:blipFill>
          <a:blip r:embed="rId3" cstate="screen">
            <a:extLst>
              <a:ext uri="{28A0092B-C50C-407E-A947-70E740481C1C}">
                <a14:useLocalDpi xmlns:a14="http://schemas.microsoft.com/office/drawing/2010/main"/>
              </a:ext>
            </a:extLst>
          </a:blip>
          <a:srcRect/>
          <a:stretch/>
        </p:blipFill>
        <p:spPr>
          <a:xfrm rot="16200000">
            <a:off x="110991" y="5279732"/>
            <a:ext cx="954688" cy="397787"/>
          </a:xfrm>
          <a:prstGeom prst="rect">
            <a:avLst/>
          </a:prstGeom>
          <a:noFill/>
          <a:ln>
            <a:noFill/>
          </a:ln>
        </p:spPr>
      </p:pic>
      <p:grpSp>
        <p:nvGrpSpPr>
          <p:cNvPr id="8" name="Gruppo 7">
            <a:extLst>
              <a:ext uri="{FF2B5EF4-FFF2-40B4-BE49-F238E27FC236}">
                <a16:creationId xmlns:a16="http://schemas.microsoft.com/office/drawing/2014/main" id="{A7AD6FD5-09A8-65EF-A0BB-C96FB9CF04AC}"/>
              </a:ext>
            </a:extLst>
          </p:cNvPr>
          <p:cNvGrpSpPr/>
          <p:nvPr userDrawn="1"/>
        </p:nvGrpSpPr>
        <p:grpSpPr>
          <a:xfrm>
            <a:off x="693118" y="6413734"/>
            <a:ext cx="380725" cy="298569"/>
            <a:chOff x="8579978" y="2298819"/>
            <a:chExt cx="1623701" cy="1273323"/>
          </a:xfrm>
        </p:grpSpPr>
        <p:sp>
          <p:nvSpPr>
            <p:cNvPr id="10" name="Figura a mano libera: forma 9">
              <a:extLst>
                <a:ext uri="{FF2B5EF4-FFF2-40B4-BE49-F238E27FC236}">
                  <a16:creationId xmlns:a16="http://schemas.microsoft.com/office/drawing/2014/main" id="{71CBC8C3-CDE5-6A3C-AD90-051D9AD782CC}"/>
                </a:ext>
              </a:extLst>
            </p:cNvPr>
            <p:cNvSpPr/>
            <p:nvPr/>
          </p:nvSpPr>
          <p:spPr>
            <a:xfrm>
              <a:off x="9408920" y="2298819"/>
              <a:ext cx="794759" cy="1273323"/>
            </a:xfrm>
            <a:custGeom>
              <a:avLst/>
              <a:gdLst>
                <a:gd name="connsiteX0" fmla="*/ 0 w 794759"/>
                <a:gd name="connsiteY0" fmla="*/ 358923 h 1273323"/>
                <a:gd name="connsiteX1" fmla="*/ 0 w 794759"/>
                <a:gd name="connsiteY1" fmla="*/ 0 h 1273323"/>
                <a:gd name="connsiteX2" fmla="*/ 794759 w 794759"/>
                <a:gd name="connsiteY2" fmla="*/ 632388 h 1273323"/>
                <a:gd name="connsiteX3" fmla="*/ 0 w 794759"/>
                <a:gd name="connsiteY3" fmla="*/ 1273323 h 1273323"/>
                <a:gd name="connsiteX4" fmla="*/ 0 w 794759"/>
                <a:gd name="connsiteY4" fmla="*/ 914400 h 1273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759" h="1273323">
                  <a:moveTo>
                    <a:pt x="0" y="358923"/>
                  </a:moveTo>
                  <a:lnTo>
                    <a:pt x="0" y="0"/>
                  </a:lnTo>
                  <a:lnTo>
                    <a:pt x="794759" y="632388"/>
                  </a:lnTo>
                  <a:lnTo>
                    <a:pt x="0" y="1273323"/>
                  </a:lnTo>
                  <a:lnTo>
                    <a:pt x="0" y="914400"/>
                  </a:lnTo>
                </a:path>
              </a:pathLst>
            </a:custGeom>
            <a:noFill/>
            <a:ln w="15875" cap="rnd">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onnettore diritto 10">
              <a:extLst>
                <a:ext uri="{FF2B5EF4-FFF2-40B4-BE49-F238E27FC236}">
                  <a16:creationId xmlns:a16="http://schemas.microsoft.com/office/drawing/2014/main" id="{8381E5E9-4F51-8CD8-E6D9-9797035A1786}"/>
                </a:ext>
              </a:extLst>
            </p:cNvPr>
            <p:cNvCxnSpPr/>
            <p:nvPr/>
          </p:nvCxnSpPr>
          <p:spPr>
            <a:xfrm>
              <a:off x="8579978" y="2931207"/>
              <a:ext cx="1047706"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uppo 11">
            <a:extLst>
              <a:ext uri="{FF2B5EF4-FFF2-40B4-BE49-F238E27FC236}">
                <a16:creationId xmlns:a16="http://schemas.microsoft.com/office/drawing/2014/main" id="{E8E617FA-7A72-59C0-2E1E-C3EF421850B5}"/>
              </a:ext>
            </a:extLst>
          </p:cNvPr>
          <p:cNvGrpSpPr/>
          <p:nvPr userDrawn="1"/>
        </p:nvGrpSpPr>
        <p:grpSpPr>
          <a:xfrm flipH="1">
            <a:off x="112617" y="6412731"/>
            <a:ext cx="380725" cy="298569"/>
            <a:chOff x="8579978" y="2298819"/>
            <a:chExt cx="1623701" cy="1273323"/>
          </a:xfrm>
        </p:grpSpPr>
        <p:sp>
          <p:nvSpPr>
            <p:cNvPr id="14" name="Figura a mano libera: forma 13">
              <a:extLst>
                <a:ext uri="{FF2B5EF4-FFF2-40B4-BE49-F238E27FC236}">
                  <a16:creationId xmlns:a16="http://schemas.microsoft.com/office/drawing/2014/main" id="{893A10B0-3A26-1DAF-FC6B-626B84FAF82A}"/>
                </a:ext>
              </a:extLst>
            </p:cNvPr>
            <p:cNvSpPr/>
            <p:nvPr/>
          </p:nvSpPr>
          <p:spPr>
            <a:xfrm>
              <a:off x="9408920" y="2298819"/>
              <a:ext cx="794759" cy="1273323"/>
            </a:xfrm>
            <a:custGeom>
              <a:avLst/>
              <a:gdLst>
                <a:gd name="connsiteX0" fmla="*/ 0 w 794759"/>
                <a:gd name="connsiteY0" fmla="*/ 358923 h 1273323"/>
                <a:gd name="connsiteX1" fmla="*/ 0 w 794759"/>
                <a:gd name="connsiteY1" fmla="*/ 0 h 1273323"/>
                <a:gd name="connsiteX2" fmla="*/ 794759 w 794759"/>
                <a:gd name="connsiteY2" fmla="*/ 632388 h 1273323"/>
                <a:gd name="connsiteX3" fmla="*/ 0 w 794759"/>
                <a:gd name="connsiteY3" fmla="*/ 1273323 h 1273323"/>
                <a:gd name="connsiteX4" fmla="*/ 0 w 794759"/>
                <a:gd name="connsiteY4" fmla="*/ 914400 h 1273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759" h="1273323">
                  <a:moveTo>
                    <a:pt x="0" y="358923"/>
                  </a:moveTo>
                  <a:lnTo>
                    <a:pt x="0" y="0"/>
                  </a:lnTo>
                  <a:lnTo>
                    <a:pt x="794759" y="632388"/>
                  </a:lnTo>
                  <a:lnTo>
                    <a:pt x="0" y="1273323"/>
                  </a:lnTo>
                  <a:lnTo>
                    <a:pt x="0" y="914400"/>
                  </a:lnTo>
                </a:path>
              </a:pathLst>
            </a:custGeom>
            <a:noFill/>
            <a:ln w="15875" cap="rnd">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Connettore diritto 14">
              <a:extLst>
                <a:ext uri="{FF2B5EF4-FFF2-40B4-BE49-F238E27FC236}">
                  <a16:creationId xmlns:a16="http://schemas.microsoft.com/office/drawing/2014/main" id="{51C64837-18F4-F24C-8A5F-F2FA77AB9BCF}"/>
                </a:ext>
              </a:extLst>
            </p:cNvPr>
            <p:cNvCxnSpPr/>
            <p:nvPr/>
          </p:nvCxnSpPr>
          <p:spPr>
            <a:xfrm>
              <a:off x="8579978" y="2931207"/>
              <a:ext cx="1047706"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uppo 15">
            <a:extLst>
              <a:ext uri="{FF2B5EF4-FFF2-40B4-BE49-F238E27FC236}">
                <a16:creationId xmlns:a16="http://schemas.microsoft.com/office/drawing/2014/main" id="{13D435A7-86E4-A807-2C52-CFE2EAF9F9DA}"/>
              </a:ext>
            </a:extLst>
          </p:cNvPr>
          <p:cNvGrpSpPr/>
          <p:nvPr userDrawn="1"/>
        </p:nvGrpSpPr>
        <p:grpSpPr>
          <a:xfrm>
            <a:off x="448838" y="237936"/>
            <a:ext cx="287397" cy="199996"/>
            <a:chOff x="9972111" y="6438711"/>
            <a:chExt cx="380725" cy="199996"/>
          </a:xfrm>
        </p:grpSpPr>
        <p:cxnSp>
          <p:nvCxnSpPr>
            <p:cNvPr id="17" name="Connettore diritto 16">
              <a:extLst>
                <a:ext uri="{FF2B5EF4-FFF2-40B4-BE49-F238E27FC236}">
                  <a16:creationId xmlns:a16="http://schemas.microsoft.com/office/drawing/2014/main" id="{63E840AC-1280-FEC5-78ED-04D204D2A2A3}"/>
                </a:ext>
              </a:extLst>
            </p:cNvPr>
            <p:cNvCxnSpPr>
              <a:cxnSpLocks/>
            </p:cNvCxnSpPr>
            <p:nvPr/>
          </p:nvCxnSpPr>
          <p:spPr>
            <a:xfrm flipH="1">
              <a:off x="9972111" y="6537206"/>
              <a:ext cx="351586"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47CC1DE8-365C-01E6-F726-D3B82E6D4ABA}"/>
                </a:ext>
              </a:extLst>
            </p:cNvPr>
            <p:cNvCxnSpPr>
              <a:cxnSpLocks/>
            </p:cNvCxnSpPr>
            <p:nvPr/>
          </p:nvCxnSpPr>
          <p:spPr>
            <a:xfrm flipH="1">
              <a:off x="10158412" y="6638707"/>
              <a:ext cx="194424"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id="{DD06D4F5-537A-8572-A614-A12C31FC53D7}"/>
                </a:ext>
              </a:extLst>
            </p:cNvPr>
            <p:cNvCxnSpPr>
              <a:cxnSpLocks/>
            </p:cNvCxnSpPr>
            <p:nvPr/>
          </p:nvCxnSpPr>
          <p:spPr>
            <a:xfrm flipH="1">
              <a:off x="9972111" y="6438711"/>
              <a:ext cx="194424"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669675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 userDrawn="1">
          <p15:clr>
            <a:srgbClr val="FBAE40"/>
          </p15:clr>
        </p15:guide>
        <p15:guide id="4" pos="69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olo e contenuto" preserve="1" userDrawn="1">
  <p:cSld name="1_Titolo e contenuto">
    <p:spTree>
      <p:nvGrpSpPr>
        <p:cNvPr id="1" name="Shape 916"/>
        <p:cNvGrpSpPr/>
        <p:nvPr/>
      </p:nvGrpSpPr>
      <p:grpSpPr>
        <a:xfrm>
          <a:off x="0" y="0"/>
          <a:ext cx="0" cy="0"/>
          <a:chOff x="0" y="0"/>
          <a:chExt cx="0" cy="0"/>
        </a:xfrm>
      </p:grpSpPr>
      <p:pic>
        <p:nvPicPr>
          <p:cNvPr id="2" name="Immagine 1" descr="Immagine che contiene veicolo, ruota, Veicolo terrestre, pneumatico&#10;&#10;Descrizione generata automaticamente">
            <a:extLst>
              <a:ext uri="{FF2B5EF4-FFF2-40B4-BE49-F238E27FC236}">
                <a16:creationId xmlns:a16="http://schemas.microsoft.com/office/drawing/2014/main" id="{EC270CCC-AB88-D998-99F5-D0ACB55AC08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71575" y="2"/>
            <a:ext cx="11020425" cy="6857998"/>
          </a:xfrm>
          <a:prstGeom prst="rect">
            <a:avLst/>
          </a:prstGeom>
        </p:spPr>
      </p:pic>
      <p:sp>
        <p:nvSpPr>
          <p:cNvPr id="3" name="Rettangolo 2">
            <a:extLst>
              <a:ext uri="{FF2B5EF4-FFF2-40B4-BE49-F238E27FC236}">
                <a16:creationId xmlns:a16="http://schemas.microsoft.com/office/drawing/2014/main" id="{AA027F17-8DAE-0542-4E20-0B74F9A5EBE6}"/>
              </a:ext>
            </a:extLst>
          </p:cNvPr>
          <p:cNvSpPr/>
          <p:nvPr userDrawn="1"/>
        </p:nvSpPr>
        <p:spPr>
          <a:xfrm>
            <a:off x="1171575" y="0"/>
            <a:ext cx="11020425" cy="1812236"/>
          </a:xfrm>
          <a:prstGeom prst="rect">
            <a:avLst/>
          </a:prstGeom>
          <a:gradFill flip="none" rotWithShape="1">
            <a:gsLst>
              <a:gs pos="0">
                <a:schemeClr val="tx1">
                  <a:alpha val="74000"/>
                </a:schemeClr>
              </a:gs>
              <a:gs pos="100000">
                <a:schemeClr val="tx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asellaDiTesto 31">
            <a:extLst>
              <a:ext uri="{FF2B5EF4-FFF2-40B4-BE49-F238E27FC236}">
                <a16:creationId xmlns:a16="http://schemas.microsoft.com/office/drawing/2014/main" id="{E5D7E183-0944-273F-7E4A-92402C362D61}"/>
              </a:ext>
            </a:extLst>
          </p:cNvPr>
          <p:cNvSpPr txBox="1"/>
          <p:nvPr userDrawn="1"/>
        </p:nvSpPr>
        <p:spPr>
          <a:xfrm>
            <a:off x="1326459" y="274752"/>
            <a:ext cx="6821969" cy="276999"/>
          </a:xfrm>
          <a:prstGeom prst="rect">
            <a:avLst/>
          </a:prstGeom>
          <a:noFill/>
        </p:spPr>
        <p:txBody>
          <a:bodyPr wrap="square">
            <a:spAutoFit/>
          </a:bodyPr>
          <a:lstStyle>
            <a:defPPr>
              <a:defRPr lang="fr-FR"/>
            </a:defPPr>
            <a:lvl1pPr marR="0" lvl="0" indent="0" defTabSz="609570" fontAlgn="base">
              <a:lnSpc>
                <a:spcPct val="100000"/>
              </a:lnSpc>
              <a:spcBef>
                <a:spcPct val="0"/>
              </a:spcBef>
              <a:spcAft>
                <a:spcPct val="0"/>
              </a:spcAft>
              <a:buClr>
                <a:srgbClr val="000000"/>
              </a:buClr>
              <a:buSzTx/>
              <a:buFontTx/>
              <a:buNone/>
              <a:tabLst/>
              <a:defRPr kumimoji="0" sz="1200" i="0" u="none" strike="noStrike" cap="none" normalizeH="0" baseline="0">
                <a:ln>
                  <a:noFill/>
                </a:ln>
                <a:solidFill>
                  <a:schemeClr val="tx1">
                    <a:lumMod val="50000"/>
                    <a:lumOff val="50000"/>
                  </a:schemeClr>
                </a:solidFill>
                <a:effectLst/>
                <a:uLnTx/>
                <a:uFillTx/>
              </a:defRPr>
            </a:lvl1pPr>
          </a:lstStyle>
          <a:p>
            <a:r>
              <a:rPr lang="en-US" dirty="0">
                <a:solidFill>
                  <a:schemeClr val="bg1">
                    <a:lumMod val="65000"/>
                  </a:schemeClr>
                </a:solidFill>
                <a:sym typeface="Arial"/>
              </a:rPr>
              <a:t>DESIGN ESTERNO E PERSONALIZZAZIONI</a:t>
            </a:r>
          </a:p>
        </p:txBody>
      </p:sp>
      <p:sp>
        <p:nvSpPr>
          <p:cNvPr id="4" name="Rettangolo 3">
            <a:extLst>
              <a:ext uri="{FF2B5EF4-FFF2-40B4-BE49-F238E27FC236}">
                <a16:creationId xmlns:a16="http://schemas.microsoft.com/office/drawing/2014/main" id="{E7994FB8-340D-12F5-2FBE-0B01427EE951}"/>
              </a:ext>
            </a:extLst>
          </p:cNvPr>
          <p:cNvSpPr/>
          <p:nvPr userDrawn="1"/>
        </p:nvSpPr>
        <p:spPr>
          <a:xfrm>
            <a:off x="0" y="0"/>
            <a:ext cx="117667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EDE22AF9-77BE-A4EE-4578-1A38D336E05B}"/>
              </a:ext>
            </a:extLst>
          </p:cNvPr>
          <p:cNvSpPr txBox="1"/>
          <p:nvPr userDrawn="1"/>
        </p:nvSpPr>
        <p:spPr>
          <a:xfrm rot="16200000">
            <a:off x="-1069805" y="2713552"/>
            <a:ext cx="3316284" cy="369332"/>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cap="all" spc="300" baseline="0">
                <a:solidFill>
                  <a:schemeClr val="tx1"/>
                </a:solidFill>
                <a:latin typeface="+mn-lt"/>
                <a:cs typeface="Calibri" panose="020F0502020204030204" pitchFamily="34" charset="0"/>
              </a:rPr>
              <a:t>Avenger </a:t>
            </a:r>
            <a:r>
              <a:rPr lang="en-US" sz="1800" b="0" i="0" cap="none" spc="300" baseline="0">
                <a:solidFill>
                  <a:schemeClr val="tx1"/>
                </a:solidFill>
                <a:latin typeface="+mn-lt"/>
                <a:cs typeface="Calibri" panose="020F0502020204030204" pitchFamily="34" charset="0"/>
              </a:rPr>
              <a:t>4xe</a:t>
            </a:r>
            <a:r>
              <a:rPr lang="en-US" sz="1800" b="0" i="0" cap="all" spc="300" baseline="0">
                <a:solidFill>
                  <a:schemeClr val="tx1"/>
                </a:solidFill>
                <a:latin typeface="+mn-lt"/>
                <a:cs typeface="Calibri" panose="020F0502020204030204" pitchFamily="34" charset="0"/>
              </a:rPr>
              <a:t> </a:t>
            </a:r>
            <a:r>
              <a:rPr lang="en-US" sz="1800" b="0" i="0" cap="all" spc="300" baseline="0" dirty="0">
                <a:solidFill>
                  <a:schemeClr val="tx1"/>
                </a:solidFill>
                <a:latin typeface="+mn-lt"/>
                <a:cs typeface="Calibri" panose="020F0502020204030204" pitchFamily="34" charset="0"/>
              </a:rPr>
              <a:t>&amp; </a:t>
            </a:r>
            <a:r>
              <a:rPr lang="it-IT" sz="1800" b="0" i="0" cap="none" spc="300" baseline="0" dirty="0">
                <a:solidFill>
                  <a:schemeClr val="tx1"/>
                </a:solidFill>
                <a:latin typeface="+mn-lt"/>
                <a:cs typeface="Calibri" panose="020F0502020204030204" pitchFamily="34" charset="0"/>
              </a:rPr>
              <a:t>MY25</a:t>
            </a:r>
            <a:endParaRPr lang="en-US" sz="1800" b="0" cap="all" spc="300" baseline="0" dirty="0">
              <a:solidFill>
                <a:schemeClr val="tx1"/>
              </a:solidFill>
              <a:latin typeface="+mn-lt"/>
              <a:cs typeface="Calibri" panose="020F0502020204030204" pitchFamily="34" charset="0"/>
            </a:endParaRPr>
          </a:p>
        </p:txBody>
      </p:sp>
      <p:cxnSp>
        <p:nvCxnSpPr>
          <p:cNvPr id="6" name="Connettore 1 4">
            <a:extLst>
              <a:ext uri="{FF2B5EF4-FFF2-40B4-BE49-F238E27FC236}">
                <a16:creationId xmlns:a16="http://schemas.microsoft.com/office/drawing/2014/main" id="{7D40406D-4FF9-F574-8435-E3688BB8DA31}"/>
              </a:ext>
            </a:extLst>
          </p:cNvPr>
          <p:cNvCxnSpPr>
            <a:cxnSpLocks/>
          </p:cNvCxnSpPr>
          <p:nvPr userDrawn="1"/>
        </p:nvCxnSpPr>
        <p:spPr>
          <a:xfrm rot="5400000">
            <a:off x="588335" y="4315606"/>
            <a:ext cx="0" cy="74322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7" name="Google Shape;1653;p282">
            <a:extLst>
              <a:ext uri="{FF2B5EF4-FFF2-40B4-BE49-F238E27FC236}">
                <a16:creationId xmlns:a16="http://schemas.microsoft.com/office/drawing/2014/main" id="{17526C56-B886-CF3F-8FA1-BC344EF6E49A}"/>
              </a:ext>
            </a:extLst>
          </p:cNvPr>
          <p:cNvPicPr preferRelativeResize="0"/>
          <p:nvPr userDrawn="1"/>
        </p:nvPicPr>
        <p:blipFill>
          <a:blip r:embed="rId4" cstate="screen">
            <a:extLst>
              <a:ext uri="{28A0092B-C50C-407E-A947-70E740481C1C}">
                <a14:useLocalDpi xmlns:a14="http://schemas.microsoft.com/office/drawing/2010/main"/>
              </a:ext>
            </a:extLst>
          </a:blip>
          <a:srcRect/>
          <a:stretch/>
        </p:blipFill>
        <p:spPr>
          <a:xfrm rot="16200000">
            <a:off x="110991" y="5279732"/>
            <a:ext cx="954688" cy="397787"/>
          </a:xfrm>
          <a:prstGeom prst="rect">
            <a:avLst/>
          </a:prstGeom>
          <a:noFill/>
          <a:ln>
            <a:noFill/>
          </a:ln>
        </p:spPr>
      </p:pic>
      <p:grpSp>
        <p:nvGrpSpPr>
          <p:cNvPr id="8" name="Gruppo 7">
            <a:extLst>
              <a:ext uri="{FF2B5EF4-FFF2-40B4-BE49-F238E27FC236}">
                <a16:creationId xmlns:a16="http://schemas.microsoft.com/office/drawing/2014/main" id="{A7AD6FD5-09A8-65EF-A0BB-C96FB9CF04AC}"/>
              </a:ext>
            </a:extLst>
          </p:cNvPr>
          <p:cNvGrpSpPr/>
          <p:nvPr userDrawn="1"/>
        </p:nvGrpSpPr>
        <p:grpSpPr>
          <a:xfrm>
            <a:off x="693118" y="6413734"/>
            <a:ext cx="380725" cy="298569"/>
            <a:chOff x="8579978" y="2298819"/>
            <a:chExt cx="1623701" cy="1273323"/>
          </a:xfrm>
        </p:grpSpPr>
        <p:sp>
          <p:nvSpPr>
            <p:cNvPr id="10" name="Figura a mano libera: forma 9">
              <a:extLst>
                <a:ext uri="{FF2B5EF4-FFF2-40B4-BE49-F238E27FC236}">
                  <a16:creationId xmlns:a16="http://schemas.microsoft.com/office/drawing/2014/main" id="{71CBC8C3-CDE5-6A3C-AD90-051D9AD782CC}"/>
                </a:ext>
              </a:extLst>
            </p:cNvPr>
            <p:cNvSpPr/>
            <p:nvPr/>
          </p:nvSpPr>
          <p:spPr>
            <a:xfrm>
              <a:off x="9408920" y="2298819"/>
              <a:ext cx="794759" cy="1273323"/>
            </a:xfrm>
            <a:custGeom>
              <a:avLst/>
              <a:gdLst>
                <a:gd name="connsiteX0" fmla="*/ 0 w 794759"/>
                <a:gd name="connsiteY0" fmla="*/ 358923 h 1273323"/>
                <a:gd name="connsiteX1" fmla="*/ 0 w 794759"/>
                <a:gd name="connsiteY1" fmla="*/ 0 h 1273323"/>
                <a:gd name="connsiteX2" fmla="*/ 794759 w 794759"/>
                <a:gd name="connsiteY2" fmla="*/ 632388 h 1273323"/>
                <a:gd name="connsiteX3" fmla="*/ 0 w 794759"/>
                <a:gd name="connsiteY3" fmla="*/ 1273323 h 1273323"/>
                <a:gd name="connsiteX4" fmla="*/ 0 w 794759"/>
                <a:gd name="connsiteY4" fmla="*/ 914400 h 1273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759" h="1273323">
                  <a:moveTo>
                    <a:pt x="0" y="358923"/>
                  </a:moveTo>
                  <a:lnTo>
                    <a:pt x="0" y="0"/>
                  </a:lnTo>
                  <a:lnTo>
                    <a:pt x="794759" y="632388"/>
                  </a:lnTo>
                  <a:lnTo>
                    <a:pt x="0" y="1273323"/>
                  </a:lnTo>
                  <a:lnTo>
                    <a:pt x="0" y="914400"/>
                  </a:lnTo>
                </a:path>
              </a:pathLst>
            </a:custGeom>
            <a:noFill/>
            <a:ln w="15875" cap="rnd">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onnettore diritto 10">
              <a:extLst>
                <a:ext uri="{FF2B5EF4-FFF2-40B4-BE49-F238E27FC236}">
                  <a16:creationId xmlns:a16="http://schemas.microsoft.com/office/drawing/2014/main" id="{8381E5E9-4F51-8CD8-E6D9-9797035A1786}"/>
                </a:ext>
              </a:extLst>
            </p:cNvPr>
            <p:cNvCxnSpPr/>
            <p:nvPr/>
          </p:nvCxnSpPr>
          <p:spPr>
            <a:xfrm>
              <a:off x="8579978" y="2931207"/>
              <a:ext cx="1047706"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uppo 11">
            <a:extLst>
              <a:ext uri="{FF2B5EF4-FFF2-40B4-BE49-F238E27FC236}">
                <a16:creationId xmlns:a16="http://schemas.microsoft.com/office/drawing/2014/main" id="{E8E617FA-7A72-59C0-2E1E-C3EF421850B5}"/>
              </a:ext>
            </a:extLst>
          </p:cNvPr>
          <p:cNvGrpSpPr/>
          <p:nvPr userDrawn="1"/>
        </p:nvGrpSpPr>
        <p:grpSpPr>
          <a:xfrm flipH="1">
            <a:off x="112617" y="6412731"/>
            <a:ext cx="380725" cy="298569"/>
            <a:chOff x="8579978" y="2298819"/>
            <a:chExt cx="1623701" cy="1273323"/>
          </a:xfrm>
        </p:grpSpPr>
        <p:sp>
          <p:nvSpPr>
            <p:cNvPr id="14" name="Figura a mano libera: forma 13">
              <a:extLst>
                <a:ext uri="{FF2B5EF4-FFF2-40B4-BE49-F238E27FC236}">
                  <a16:creationId xmlns:a16="http://schemas.microsoft.com/office/drawing/2014/main" id="{893A10B0-3A26-1DAF-FC6B-626B84FAF82A}"/>
                </a:ext>
              </a:extLst>
            </p:cNvPr>
            <p:cNvSpPr/>
            <p:nvPr/>
          </p:nvSpPr>
          <p:spPr>
            <a:xfrm>
              <a:off x="9408920" y="2298819"/>
              <a:ext cx="794759" cy="1273323"/>
            </a:xfrm>
            <a:custGeom>
              <a:avLst/>
              <a:gdLst>
                <a:gd name="connsiteX0" fmla="*/ 0 w 794759"/>
                <a:gd name="connsiteY0" fmla="*/ 358923 h 1273323"/>
                <a:gd name="connsiteX1" fmla="*/ 0 w 794759"/>
                <a:gd name="connsiteY1" fmla="*/ 0 h 1273323"/>
                <a:gd name="connsiteX2" fmla="*/ 794759 w 794759"/>
                <a:gd name="connsiteY2" fmla="*/ 632388 h 1273323"/>
                <a:gd name="connsiteX3" fmla="*/ 0 w 794759"/>
                <a:gd name="connsiteY3" fmla="*/ 1273323 h 1273323"/>
                <a:gd name="connsiteX4" fmla="*/ 0 w 794759"/>
                <a:gd name="connsiteY4" fmla="*/ 914400 h 1273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759" h="1273323">
                  <a:moveTo>
                    <a:pt x="0" y="358923"/>
                  </a:moveTo>
                  <a:lnTo>
                    <a:pt x="0" y="0"/>
                  </a:lnTo>
                  <a:lnTo>
                    <a:pt x="794759" y="632388"/>
                  </a:lnTo>
                  <a:lnTo>
                    <a:pt x="0" y="1273323"/>
                  </a:lnTo>
                  <a:lnTo>
                    <a:pt x="0" y="914400"/>
                  </a:lnTo>
                </a:path>
              </a:pathLst>
            </a:custGeom>
            <a:noFill/>
            <a:ln w="15875" cap="rnd">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Connettore diritto 14">
              <a:extLst>
                <a:ext uri="{FF2B5EF4-FFF2-40B4-BE49-F238E27FC236}">
                  <a16:creationId xmlns:a16="http://schemas.microsoft.com/office/drawing/2014/main" id="{51C64837-18F4-F24C-8A5F-F2FA77AB9BCF}"/>
                </a:ext>
              </a:extLst>
            </p:cNvPr>
            <p:cNvCxnSpPr/>
            <p:nvPr/>
          </p:nvCxnSpPr>
          <p:spPr>
            <a:xfrm>
              <a:off x="8579978" y="2931207"/>
              <a:ext cx="1047706"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uppo 15">
            <a:extLst>
              <a:ext uri="{FF2B5EF4-FFF2-40B4-BE49-F238E27FC236}">
                <a16:creationId xmlns:a16="http://schemas.microsoft.com/office/drawing/2014/main" id="{13D435A7-86E4-A807-2C52-CFE2EAF9F9DA}"/>
              </a:ext>
            </a:extLst>
          </p:cNvPr>
          <p:cNvGrpSpPr/>
          <p:nvPr userDrawn="1"/>
        </p:nvGrpSpPr>
        <p:grpSpPr>
          <a:xfrm>
            <a:off x="448838" y="237936"/>
            <a:ext cx="287397" cy="199996"/>
            <a:chOff x="9972111" y="6438711"/>
            <a:chExt cx="380725" cy="199996"/>
          </a:xfrm>
        </p:grpSpPr>
        <p:cxnSp>
          <p:nvCxnSpPr>
            <p:cNvPr id="17" name="Connettore diritto 16">
              <a:extLst>
                <a:ext uri="{FF2B5EF4-FFF2-40B4-BE49-F238E27FC236}">
                  <a16:creationId xmlns:a16="http://schemas.microsoft.com/office/drawing/2014/main" id="{63E840AC-1280-FEC5-78ED-04D204D2A2A3}"/>
                </a:ext>
              </a:extLst>
            </p:cNvPr>
            <p:cNvCxnSpPr>
              <a:cxnSpLocks/>
            </p:cNvCxnSpPr>
            <p:nvPr/>
          </p:nvCxnSpPr>
          <p:spPr>
            <a:xfrm flipH="1">
              <a:off x="9972111" y="6537206"/>
              <a:ext cx="351586"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47CC1DE8-365C-01E6-F726-D3B82E6D4ABA}"/>
                </a:ext>
              </a:extLst>
            </p:cNvPr>
            <p:cNvCxnSpPr>
              <a:cxnSpLocks/>
            </p:cNvCxnSpPr>
            <p:nvPr/>
          </p:nvCxnSpPr>
          <p:spPr>
            <a:xfrm flipH="1">
              <a:off x="10158412" y="6638707"/>
              <a:ext cx="194424"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id="{DD06D4F5-537A-8572-A614-A12C31FC53D7}"/>
                </a:ext>
              </a:extLst>
            </p:cNvPr>
            <p:cNvCxnSpPr>
              <a:cxnSpLocks/>
            </p:cNvCxnSpPr>
            <p:nvPr/>
          </p:nvCxnSpPr>
          <p:spPr>
            <a:xfrm flipH="1">
              <a:off x="9972111" y="6438711"/>
              <a:ext cx="194424"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0115845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 userDrawn="1">
          <p15:clr>
            <a:srgbClr val="FBAE40"/>
          </p15:clr>
        </p15:guide>
        <p15:guide id="4" pos="69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olo e contenuto" preserve="1" userDrawn="1">
  <p:cSld name="1_Titolo e contenuto">
    <p:spTree>
      <p:nvGrpSpPr>
        <p:cNvPr id="1" name="Shape 916"/>
        <p:cNvGrpSpPr/>
        <p:nvPr/>
      </p:nvGrpSpPr>
      <p:grpSpPr>
        <a:xfrm>
          <a:off x="0" y="0"/>
          <a:ext cx="0" cy="0"/>
          <a:chOff x="0" y="0"/>
          <a:chExt cx="0" cy="0"/>
        </a:xfrm>
      </p:grpSpPr>
      <p:pic>
        <p:nvPicPr>
          <p:cNvPr id="9" name="Immagine 8" descr="Immagine che contiene pneumatico, veicolo, Veicolo terrestre, ruota&#10;&#10;Descrizione generata automaticamente">
            <a:extLst>
              <a:ext uri="{FF2B5EF4-FFF2-40B4-BE49-F238E27FC236}">
                <a16:creationId xmlns:a16="http://schemas.microsoft.com/office/drawing/2014/main" id="{112AE536-FE21-7780-C39D-AAB41DEA3D4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71574" y="0"/>
            <a:ext cx="11020426" cy="6858000"/>
          </a:xfrm>
          <a:prstGeom prst="rect">
            <a:avLst/>
          </a:prstGeom>
        </p:spPr>
      </p:pic>
      <p:sp>
        <p:nvSpPr>
          <p:cNvPr id="13" name="Rettangolo 12">
            <a:extLst>
              <a:ext uri="{FF2B5EF4-FFF2-40B4-BE49-F238E27FC236}">
                <a16:creationId xmlns:a16="http://schemas.microsoft.com/office/drawing/2014/main" id="{CB8FDAC1-E18C-C616-D494-DC272BE51B6E}"/>
              </a:ext>
            </a:extLst>
          </p:cNvPr>
          <p:cNvSpPr/>
          <p:nvPr userDrawn="1"/>
        </p:nvSpPr>
        <p:spPr>
          <a:xfrm>
            <a:off x="1171575" y="0"/>
            <a:ext cx="11020425" cy="1812236"/>
          </a:xfrm>
          <a:prstGeom prst="rect">
            <a:avLst/>
          </a:prstGeom>
          <a:gradFill flip="none" rotWithShape="1">
            <a:gsLst>
              <a:gs pos="0">
                <a:schemeClr val="tx1">
                  <a:alpha val="74000"/>
                </a:schemeClr>
              </a:gs>
              <a:gs pos="100000">
                <a:schemeClr val="tx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ttangolo 3">
            <a:extLst>
              <a:ext uri="{FF2B5EF4-FFF2-40B4-BE49-F238E27FC236}">
                <a16:creationId xmlns:a16="http://schemas.microsoft.com/office/drawing/2014/main" id="{E7994FB8-340D-12F5-2FBE-0B01427EE951}"/>
              </a:ext>
            </a:extLst>
          </p:cNvPr>
          <p:cNvSpPr/>
          <p:nvPr userDrawn="1"/>
        </p:nvSpPr>
        <p:spPr>
          <a:xfrm>
            <a:off x="0" y="0"/>
            <a:ext cx="117667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EDE22AF9-77BE-A4EE-4578-1A38D336E05B}"/>
              </a:ext>
            </a:extLst>
          </p:cNvPr>
          <p:cNvSpPr txBox="1"/>
          <p:nvPr userDrawn="1"/>
        </p:nvSpPr>
        <p:spPr>
          <a:xfrm rot="16200000">
            <a:off x="-1069805" y="2713552"/>
            <a:ext cx="3316284" cy="369332"/>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cap="all" spc="300" baseline="0">
                <a:solidFill>
                  <a:schemeClr val="tx1"/>
                </a:solidFill>
                <a:latin typeface="+mn-lt"/>
                <a:cs typeface="Calibri" panose="020F0502020204030204" pitchFamily="34" charset="0"/>
              </a:rPr>
              <a:t>Avenger </a:t>
            </a:r>
            <a:r>
              <a:rPr lang="en-US" sz="1800" b="0" i="0" cap="none" spc="300" baseline="0">
                <a:solidFill>
                  <a:schemeClr val="tx1"/>
                </a:solidFill>
                <a:latin typeface="+mn-lt"/>
                <a:cs typeface="Calibri" panose="020F0502020204030204" pitchFamily="34" charset="0"/>
              </a:rPr>
              <a:t>4xe</a:t>
            </a:r>
            <a:r>
              <a:rPr lang="en-US" sz="1800" b="0" i="0" cap="all" spc="300" baseline="0">
                <a:solidFill>
                  <a:schemeClr val="tx1"/>
                </a:solidFill>
                <a:latin typeface="+mn-lt"/>
                <a:cs typeface="Calibri" panose="020F0502020204030204" pitchFamily="34" charset="0"/>
              </a:rPr>
              <a:t> </a:t>
            </a:r>
            <a:r>
              <a:rPr lang="en-US" sz="1800" b="0" i="0" cap="all" spc="300" baseline="0" dirty="0">
                <a:solidFill>
                  <a:schemeClr val="tx1"/>
                </a:solidFill>
                <a:latin typeface="+mn-lt"/>
                <a:cs typeface="Calibri" panose="020F0502020204030204" pitchFamily="34" charset="0"/>
              </a:rPr>
              <a:t>&amp; </a:t>
            </a:r>
            <a:r>
              <a:rPr lang="it-IT" sz="1800" b="0" i="0" cap="none" spc="300" baseline="0" dirty="0">
                <a:solidFill>
                  <a:schemeClr val="tx1"/>
                </a:solidFill>
                <a:latin typeface="+mn-lt"/>
                <a:cs typeface="Calibri" panose="020F0502020204030204" pitchFamily="34" charset="0"/>
              </a:rPr>
              <a:t>MY25</a:t>
            </a:r>
            <a:endParaRPr lang="en-US" sz="1800" b="0" cap="all" spc="300" baseline="0" dirty="0">
              <a:solidFill>
                <a:schemeClr val="tx1"/>
              </a:solidFill>
              <a:latin typeface="+mn-lt"/>
              <a:cs typeface="Calibri" panose="020F0502020204030204" pitchFamily="34" charset="0"/>
            </a:endParaRPr>
          </a:p>
        </p:txBody>
      </p:sp>
      <p:cxnSp>
        <p:nvCxnSpPr>
          <p:cNvPr id="6" name="Connettore 1 4">
            <a:extLst>
              <a:ext uri="{FF2B5EF4-FFF2-40B4-BE49-F238E27FC236}">
                <a16:creationId xmlns:a16="http://schemas.microsoft.com/office/drawing/2014/main" id="{7D40406D-4FF9-F574-8435-E3688BB8DA31}"/>
              </a:ext>
            </a:extLst>
          </p:cNvPr>
          <p:cNvCxnSpPr>
            <a:cxnSpLocks/>
          </p:cNvCxnSpPr>
          <p:nvPr userDrawn="1"/>
        </p:nvCxnSpPr>
        <p:spPr>
          <a:xfrm rot="5400000">
            <a:off x="588335" y="4315606"/>
            <a:ext cx="0" cy="74322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7" name="Google Shape;1653;p282">
            <a:extLst>
              <a:ext uri="{FF2B5EF4-FFF2-40B4-BE49-F238E27FC236}">
                <a16:creationId xmlns:a16="http://schemas.microsoft.com/office/drawing/2014/main" id="{17526C56-B886-CF3F-8FA1-BC344EF6E49A}"/>
              </a:ext>
            </a:extLst>
          </p:cNvPr>
          <p:cNvPicPr preferRelativeResize="0"/>
          <p:nvPr userDrawn="1"/>
        </p:nvPicPr>
        <p:blipFill>
          <a:blip r:embed="rId4" cstate="screen">
            <a:extLst>
              <a:ext uri="{28A0092B-C50C-407E-A947-70E740481C1C}">
                <a14:useLocalDpi xmlns:a14="http://schemas.microsoft.com/office/drawing/2010/main"/>
              </a:ext>
            </a:extLst>
          </a:blip>
          <a:srcRect/>
          <a:stretch/>
        </p:blipFill>
        <p:spPr>
          <a:xfrm rot="16200000">
            <a:off x="110991" y="5279732"/>
            <a:ext cx="954688" cy="397787"/>
          </a:xfrm>
          <a:prstGeom prst="rect">
            <a:avLst/>
          </a:prstGeom>
          <a:noFill/>
          <a:ln>
            <a:noFill/>
          </a:ln>
        </p:spPr>
      </p:pic>
      <p:grpSp>
        <p:nvGrpSpPr>
          <p:cNvPr id="8" name="Gruppo 7">
            <a:extLst>
              <a:ext uri="{FF2B5EF4-FFF2-40B4-BE49-F238E27FC236}">
                <a16:creationId xmlns:a16="http://schemas.microsoft.com/office/drawing/2014/main" id="{A7AD6FD5-09A8-65EF-A0BB-C96FB9CF04AC}"/>
              </a:ext>
            </a:extLst>
          </p:cNvPr>
          <p:cNvGrpSpPr/>
          <p:nvPr userDrawn="1"/>
        </p:nvGrpSpPr>
        <p:grpSpPr>
          <a:xfrm>
            <a:off x="693118" y="6413734"/>
            <a:ext cx="380725" cy="298569"/>
            <a:chOff x="8579978" y="2298819"/>
            <a:chExt cx="1623701" cy="1273323"/>
          </a:xfrm>
        </p:grpSpPr>
        <p:sp>
          <p:nvSpPr>
            <p:cNvPr id="10" name="Figura a mano libera: forma 9">
              <a:extLst>
                <a:ext uri="{FF2B5EF4-FFF2-40B4-BE49-F238E27FC236}">
                  <a16:creationId xmlns:a16="http://schemas.microsoft.com/office/drawing/2014/main" id="{71CBC8C3-CDE5-6A3C-AD90-051D9AD782CC}"/>
                </a:ext>
              </a:extLst>
            </p:cNvPr>
            <p:cNvSpPr/>
            <p:nvPr/>
          </p:nvSpPr>
          <p:spPr>
            <a:xfrm>
              <a:off x="9408920" y="2298819"/>
              <a:ext cx="794759" cy="1273323"/>
            </a:xfrm>
            <a:custGeom>
              <a:avLst/>
              <a:gdLst>
                <a:gd name="connsiteX0" fmla="*/ 0 w 794759"/>
                <a:gd name="connsiteY0" fmla="*/ 358923 h 1273323"/>
                <a:gd name="connsiteX1" fmla="*/ 0 w 794759"/>
                <a:gd name="connsiteY1" fmla="*/ 0 h 1273323"/>
                <a:gd name="connsiteX2" fmla="*/ 794759 w 794759"/>
                <a:gd name="connsiteY2" fmla="*/ 632388 h 1273323"/>
                <a:gd name="connsiteX3" fmla="*/ 0 w 794759"/>
                <a:gd name="connsiteY3" fmla="*/ 1273323 h 1273323"/>
                <a:gd name="connsiteX4" fmla="*/ 0 w 794759"/>
                <a:gd name="connsiteY4" fmla="*/ 914400 h 1273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759" h="1273323">
                  <a:moveTo>
                    <a:pt x="0" y="358923"/>
                  </a:moveTo>
                  <a:lnTo>
                    <a:pt x="0" y="0"/>
                  </a:lnTo>
                  <a:lnTo>
                    <a:pt x="794759" y="632388"/>
                  </a:lnTo>
                  <a:lnTo>
                    <a:pt x="0" y="1273323"/>
                  </a:lnTo>
                  <a:lnTo>
                    <a:pt x="0" y="914400"/>
                  </a:lnTo>
                </a:path>
              </a:pathLst>
            </a:custGeom>
            <a:noFill/>
            <a:ln w="15875" cap="rnd">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onnettore diritto 10">
              <a:extLst>
                <a:ext uri="{FF2B5EF4-FFF2-40B4-BE49-F238E27FC236}">
                  <a16:creationId xmlns:a16="http://schemas.microsoft.com/office/drawing/2014/main" id="{8381E5E9-4F51-8CD8-E6D9-9797035A1786}"/>
                </a:ext>
              </a:extLst>
            </p:cNvPr>
            <p:cNvCxnSpPr/>
            <p:nvPr/>
          </p:nvCxnSpPr>
          <p:spPr>
            <a:xfrm>
              <a:off x="8579978" y="2931207"/>
              <a:ext cx="1047706"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uppo 11">
            <a:extLst>
              <a:ext uri="{FF2B5EF4-FFF2-40B4-BE49-F238E27FC236}">
                <a16:creationId xmlns:a16="http://schemas.microsoft.com/office/drawing/2014/main" id="{E8E617FA-7A72-59C0-2E1E-C3EF421850B5}"/>
              </a:ext>
            </a:extLst>
          </p:cNvPr>
          <p:cNvGrpSpPr/>
          <p:nvPr userDrawn="1"/>
        </p:nvGrpSpPr>
        <p:grpSpPr>
          <a:xfrm flipH="1">
            <a:off x="112617" y="6412731"/>
            <a:ext cx="380725" cy="298569"/>
            <a:chOff x="8579978" y="2298819"/>
            <a:chExt cx="1623701" cy="1273323"/>
          </a:xfrm>
        </p:grpSpPr>
        <p:sp>
          <p:nvSpPr>
            <p:cNvPr id="14" name="Figura a mano libera: forma 13">
              <a:extLst>
                <a:ext uri="{FF2B5EF4-FFF2-40B4-BE49-F238E27FC236}">
                  <a16:creationId xmlns:a16="http://schemas.microsoft.com/office/drawing/2014/main" id="{893A10B0-3A26-1DAF-FC6B-626B84FAF82A}"/>
                </a:ext>
              </a:extLst>
            </p:cNvPr>
            <p:cNvSpPr/>
            <p:nvPr/>
          </p:nvSpPr>
          <p:spPr>
            <a:xfrm>
              <a:off x="9408920" y="2298819"/>
              <a:ext cx="794759" cy="1273323"/>
            </a:xfrm>
            <a:custGeom>
              <a:avLst/>
              <a:gdLst>
                <a:gd name="connsiteX0" fmla="*/ 0 w 794759"/>
                <a:gd name="connsiteY0" fmla="*/ 358923 h 1273323"/>
                <a:gd name="connsiteX1" fmla="*/ 0 w 794759"/>
                <a:gd name="connsiteY1" fmla="*/ 0 h 1273323"/>
                <a:gd name="connsiteX2" fmla="*/ 794759 w 794759"/>
                <a:gd name="connsiteY2" fmla="*/ 632388 h 1273323"/>
                <a:gd name="connsiteX3" fmla="*/ 0 w 794759"/>
                <a:gd name="connsiteY3" fmla="*/ 1273323 h 1273323"/>
                <a:gd name="connsiteX4" fmla="*/ 0 w 794759"/>
                <a:gd name="connsiteY4" fmla="*/ 914400 h 1273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759" h="1273323">
                  <a:moveTo>
                    <a:pt x="0" y="358923"/>
                  </a:moveTo>
                  <a:lnTo>
                    <a:pt x="0" y="0"/>
                  </a:lnTo>
                  <a:lnTo>
                    <a:pt x="794759" y="632388"/>
                  </a:lnTo>
                  <a:lnTo>
                    <a:pt x="0" y="1273323"/>
                  </a:lnTo>
                  <a:lnTo>
                    <a:pt x="0" y="914400"/>
                  </a:lnTo>
                </a:path>
              </a:pathLst>
            </a:custGeom>
            <a:noFill/>
            <a:ln w="15875" cap="rnd">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Connettore diritto 14">
              <a:extLst>
                <a:ext uri="{FF2B5EF4-FFF2-40B4-BE49-F238E27FC236}">
                  <a16:creationId xmlns:a16="http://schemas.microsoft.com/office/drawing/2014/main" id="{51C64837-18F4-F24C-8A5F-F2FA77AB9BCF}"/>
                </a:ext>
              </a:extLst>
            </p:cNvPr>
            <p:cNvCxnSpPr/>
            <p:nvPr/>
          </p:nvCxnSpPr>
          <p:spPr>
            <a:xfrm>
              <a:off x="8579978" y="2931207"/>
              <a:ext cx="1047706"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uppo 15">
            <a:extLst>
              <a:ext uri="{FF2B5EF4-FFF2-40B4-BE49-F238E27FC236}">
                <a16:creationId xmlns:a16="http://schemas.microsoft.com/office/drawing/2014/main" id="{13D435A7-86E4-A807-2C52-CFE2EAF9F9DA}"/>
              </a:ext>
            </a:extLst>
          </p:cNvPr>
          <p:cNvGrpSpPr/>
          <p:nvPr userDrawn="1"/>
        </p:nvGrpSpPr>
        <p:grpSpPr>
          <a:xfrm>
            <a:off x="448838" y="237936"/>
            <a:ext cx="287397" cy="199996"/>
            <a:chOff x="9972111" y="6438711"/>
            <a:chExt cx="380725" cy="199996"/>
          </a:xfrm>
        </p:grpSpPr>
        <p:cxnSp>
          <p:nvCxnSpPr>
            <p:cNvPr id="17" name="Connettore diritto 16">
              <a:extLst>
                <a:ext uri="{FF2B5EF4-FFF2-40B4-BE49-F238E27FC236}">
                  <a16:creationId xmlns:a16="http://schemas.microsoft.com/office/drawing/2014/main" id="{63E840AC-1280-FEC5-78ED-04D204D2A2A3}"/>
                </a:ext>
              </a:extLst>
            </p:cNvPr>
            <p:cNvCxnSpPr>
              <a:cxnSpLocks/>
            </p:cNvCxnSpPr>
            <p:nvPr/>
          </p:nvCxnSpPr>
          <p:spPr>
            <a:xfrm flipH="1">
              <a:off x="9972111" y="6537206"/>
              <a:ext cx="351586"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47CC1DE8-365C-01E6-F726-D3B82E6D4ABA}"/>
                </a:ext>
              </a:extLst>
            </p:cNvPr>
            <p:cNvCxnSpPr>
              <a:cxnSpLocks/>
            </p:cNvCxnSpPr>
            <p:nvPr/>
          </p:nvCxnSpPr>
          <p:spPr>
            <a:xfrm flipH="1">
              <a:off x="10158412" y="6638707"/>
              <a:ext cx="194424"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id="{DD06D4F5-537A-8572-A614-A12C31FC53D7}"/>
                </a:ext>
              </a:extLst>
            </p:cNvPr>
            <p:cNvCxnSpPr>
              <a:cxnSpLocks/>
            </p:cNvCxnSpPr>
            <p:nvPr/>
          </p:nvCxnSpPr>
          <p:spPr>
            <a:xfrm flipH="1">
              <a:off x="9972111" y="6438711"/>
              <a:ext cx="194424"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CasellaDiTesto 1">
            <a:extLst>
              <a:ext uri="{FF2B5EF4-FFF2-40B4-BE49-F238E27FC236}">
                <a16:creationId xmlns:a16="http://schemas.microsoft.com/office/drawing/2014/main" id="{645FE40D-41CA-87E5-4EF3-3F65BF1D66B0}"/>
              </a:ext>
            </a:extLst>
          </p:cNvPr>
          <p:cNvSpPr txBox="1"/>
          <p:nvPr userDrawn="1"/>
        </p:nvSpPr>
        <p:spPr>
          <a:xfrm>
            <a:off x="1326459" y="274752"/>
            <a:ext cx="6821969" cy="276999"/>
          </a:xfrm>
          <a:prstGeom prst="rect">
            <a:avLst/>
          </a:prstGeom>
          <a:noFill/>
        </p:spPr>
        <p:txBody>
          <a:bodyPr wrap="square">
            <a:spAutoFit/>
          </a:bodyPr>
          <a:lstStyle>
            <a:defPPr>
              <a:defRPr lang="fr-FR"/>
            </a:defPPr>
            <a:lvl1pPr marR="0" lvl="0" indent="0" defTabSz="609570" fontAlgn="base">
              <a:lnSpc>
                <a:spcPct val="100000"/>
              </a:lnSpc>
              <a:spcBef>
                <a:spcPct val="0"/>
              </a:spcBef>
              <a:spcAft>
                <a:spcPct val="0"/>
              </a:spcAft>
              <a:buClr>
                <a:srgbClr val="000000"/>
              </a:buClr>
              <a:buSzTx/>
              <a:buFontTx/>
              <a:buNone/>
              <a:tabLst/>
              <a:defRPr kumimoji="0" sz="1200" i="0" u="none" strike="noStrike" cap="none" normalizeH="0" baseline="0">
                <a:ln>
                  <a:noFill/>
                </a:ln>
                <a:solidFill>
                  <a:schemeClr val="tx1">
                    <a:lumMod val="50000"/>
                    <a:lumOff val="50000"/>
                  </a:schemeClr>
                </a:solidFill>
                <a:effectLst/>
                <a:uLnTx/>
                <a:uFillTx/>
              </a:defRPr>
            </a:lvl1pPr>
          </a:lstStyle>
          <a:p>
            <a:r>
              <a:rPr lang="en-US" dirty="0">
                <a:solidFill>
                  <a:schemeClr val="bg1">
                    <a:lumMod val="65000"/>
                  </a:schemeClr>
                </a:solidFill>
                <a:sym typeface="Arial"/>
              </a:rPr>
              <a:t>DESIGN ESTERNO E PERSONALIZZAZIONI</a:t>
            </a:r>
          </a:p>
        </p:txBody>
      </p:sp>
    </p:spTree>
    <p:custDataLst>
      <p:tags r:id="rId1"/>
    </p:custDataLst>
    <p:extLst>
      <p:ext uri="{BB962C8B-B14F-4D97-AF65-F5344CB8AC3E}">
        <p14:creationId xmlns:p14="http://schemas.microsoft.com/office/powerpoint/2010/main" val="33015256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 userDrawn="1">
          <p15:clr>
            <a:srgbClr val="FBAE40"/>
          </p15:clr>
        </p15:guide>
        <p15:guide id="4" pos="69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olo e contenuto" preserve="1" userDrawn="1">
  <p:cSld name="1_Titolo e contenuto">
    <p:spTree>
      <p:nvGrpSpPr>
        <p:cNvPr id="1" name="Shape 916"/>
        <p:cNvGrpSpPr/>
        <p:nvPr/>
      </p:nvGrpSpPr>
      <p:grpSpPr>
        <a:xfrm>
          <a:off x="0" y="0"/>
          <a:ext cx="0" cy="0"/>
          <a:chOff x="0" y="0"/>
          <a:chExt cx="0" cy="0"/>
        </a:xfrm>
      </p:grpSpPr>
      <p:pic>
        <p:nvPicPr>
          <p:cNvPr id="2" name="Immagine 1" descr="Immagine che contiene automobile, Veicolo terrestre, Porta di veicolo, Coprisedile&#10;&#10;Descrizione generata automaticamente">
            <a:extLst>
              <a:ext uri="{FF2B5EF4-FFF2-40B4-BE49-F238E27FC236}">
                <a16:creationId xmlns:a16="http://schemas.microsoft.com/office/drawing/2014/main" id="{9B273A26-5AD7-83D3-C439-5BAB738A7E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67324" y="0"/>
            <a:ext cx="11020425" cy="6858000"/>
          </a:xfrm>
          <a:prstGeom prst="rect">
            <a:avLst/>
          </a:prstGeom>
        </p:spPr>
      </p:pic>
      <p:sp>
        <p:nvSpPr>
          <p:cNvPr id="3" name="Rettangolo 2">
            <a:extLst>
              <a:ext uri="{FF2B5EF4-FFF2-40B4-BE49-F238E27FC236}">
                <a16:creationId xmlns:a16="http://schemas.microsoft.com/office/drawing/2014/main" id="{9AE38EBD-7015-085C-4BB5-320D4AA58090}"/>
              </a:ext>
            </a:extLst>
          </p:cNvPr>
          <p:cNvSpPr/>
          <p:nvPr userDrawn="1"/>
        </p:nvSpPr>
        <p:spPr>
          <a:xfrm>
            <a:off x="1171575" y="0"/>
            <a:ext cx="11020425" cy="2495550"/>
          </a:xfrm>
          <a:prstGeom prst="rect">
            <a:avLst/>
          </a:prstGeom>
          <a:gradFill flip="none" rotWithShape="1">
            <a:gsLst>
              <a:gs pos="0">
                <a:schemeClr val="tx1"/>
              </a:gs>
              <a:gs pos="100000">
                <a:schemeClr val="tx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sellaDiTesto 20">
            <a:extLst>
              <a:ext uri="{FF2B5EF4-FFF2-40B4-BE49-F238E27FC236}">
                <a16:creationId xmlns:a16="http://schemas.microsoft.com/office/drawing/2014/main" id="{B334B0B5-04CC-D736-A91A-1180F0A3C2DE}"/>
              </a:ext>
            </a:extLst>
          </p:cNvPr>
          <p:cNvSpPr txBox="1"/>
          <p:nvPr userDrawn="1"/>
        </p:nvSpPr>
        <p:spPr>
          <a:xfrm>
            <a:off x="1316934" y="274752"/>
            <a:ext cx="6821969" cy="276999"/>
          </a:xfrm>
          <a:prstGeom prst="rect">
            <a:avLst/>
          </a:prstGeom>
          <a:noFill/>
        </p:spPr>
        <p:txBody>
          <a:bodyPr wrap="square">
            <a:spAutoFit/>
          </a:bodyPr>
          <a:lstStyle>
            <a:defPPr>
              <a:defRPr lang="fr-FR"/>
            </a:defPPr>
            <a:lvl1pPr marR="0" lvl="0" indent="0" defTabSz="609570" fontAlgn="base">
              <a:lnSpc>
                <a:spcPct val="100000"/>
              </a:lnSpc>
              <a:spcBef>
                <a:spcPct val="0"/>
              </a:spcBef>
              <a:spcAft>
                <a:spcPct val="0"/>
              </a:spcAft>
              <a:buClr>
                <a:srgbClr val="000000"/>
              </a:buClr>
              <a:buSzTx/>
              <a:buFontTx/>
              <a:buNone/>
              <a:tabLst/>
              <a:defRPr kumimoji="0" sz="1200" i="0" u="none" strike="noStrike" cap="none" normalizeH="0" baseline="0">
                <a:ln>
                  <a:noFill/>
                </a:ln>
                <a:solidFill>
                  <a:schemeClr val="tx1">
                    <a:lumMod val="50000"/>
                    <a:lumOff val="50000"/>
                  </a:schemeClr>
                </a:solidFill>
                <a:effectLst/>
                <a:uLnTx/>
                <a:uFillTx/>
              </a:defRPr>
            </a:lvl1pPr>
          </a:lstStyle>
          <a:p>
            <a:pPr marL="0" marR="0" lvl="0" indent="0" algn="l" defTabSz="609570" rtl="0" eaLnBrk="1" fontAlgn="base" latinLnBrk="0" hangingPunct="1">
              <a:lnSpc>
                <a:spcPct val="100000"/>
              </a:lnSpc>
              <a:spcBef>
                <a:spcPct val="0"/>
              </a:spcBef>
              <a:spcAft>
                <a:spcPct val="0"/>
              </a:spcAft>
              <a:buClr>
                <a:srgbClr val="000000"/>
              </a:buClr>
              <a:buSzTx/>
              <a:buFontTx/>
              <a:buNone/>
              <a:tabLst/>
              <a:defRPr/>
            </a:pPr>
            <a:r>
              <a:rPr kumimoji="0" lang="it-IT" sz="1200" i="0" u="none" strike="noStrike" kern="1200" cap="none" normalizeH="0" baseline="0" noProof="0" dirty="0">
                <a:ln>
                  <a:noFill/>
                </a:ln>
                <a:solidFill>
                  <a:schemeClr val="tx1">
                    <a:lumMod val="50000"/>
                    <a:lumOff val="50000"/>
                  </a:schemeClr>
                </a:solidFill>
                <a:effectLst/>
                <a:uLnTx/>
                <a:uFillTx/>
                <a:sym typeface="Arial"/>
              </a:rPr>
              <a:t>COMFORT E INTERNI DEL MY25</a:t>
            </a:r>
          </a:p>
        </p:txBody>
      </p:sp>
      <p:sp>
        <p:nvSpPr>
          <p:cNvPr id="4" name="Rettangolo 3">
            <a:extLst>
              <a:ext uri="{FF2B5EF4-FFF2-40B4-BE49-F238E27FC236}">
                <a16:creationId xmlns:a16="http://schemas.microsoft.com/office/drawing/2014/main" id="{E7994FB8-340D-12F5-2FBE-0B01427EE951}"/>
              </a:ext>
            </a:extLst>
          </p:cNvPr>
          <p:cNvSpPr/>
          <p:nvPr userDrawn="1"/>
        </p:nvSpPr>
        <p:spPr>
          <a:xfrm>
            <a:off x="0" y="0"/>
            <a:ext cx="117667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EDE22AF9-77BE-A4EE-4578-1A38D336E05B}"/>
              </a:ext>
            </a:extLst>
          </p:cNvPr>
          <p:cNvSpPr txBox="1"/>
          <p:nvPr userDrawn="1"/>
        </p:nvSpPr>
        <p:spPr>
          <a:xfrm rot="16200000">
            <a:off x="-1069805" y="2713552"/>
            <a:ext cx="3316284" cy="369332"/>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cap="all" spc="300" baseline="0">
                <a:solidFill>
                  <a:schemeClr val="tx1"/>
                </a:solidFill>
                <a:latin typeface="+mn-lt"/>
                <a:cs typeface="Calibri" panose="020F0502020204030204" pitchFamily="34" charset="0"/>
              </a:rPr>
              <a:t>Avenger </a:t>
            </a:r>
            <a:r>
              <a:rPr lang="en-US" sz="1800" b="0" i="0" cap="none" spc="300" baseline="0">
                <a:solidFill>
                  <a:schemeClr val="tx1"/>
                </a:solidFill>
                <a:latin typeface="+mn-lt"/>
                <a:cs typeface="Calibri" panose="020F0502020204030204" pitchFamily="34" charset="0"/>
              </a:rPr>
              <a:t>4xe</a:t>
            </a:r>
            <a:r>
              <a:rPr lang="en-US" sz="1800" b="0" i="0" cap="all" spc="300" baseline="0">
                <a:solidFill>
                  <a:schemeClr val="tx1"/>
                </a:solidFill>
                <a:latin typeface="+mn-lt"/>
                <a:cs typeface="Calibri" panose="020F0502020204030204" pitchFamily="34" charset="0"/>
              </a:rPr>
              <a:t> </a:t>
            </a:r>
            <a:r>
              <a:rPr lang="en-US" sz="1800" b="0" i="0" cap="all" spc="300" baseline="0" dirty="0">
                <a:solidFill>
                  <a:schemeClr val="tx1"/>
                </a:solidFill>
                <a:latin typeface="+mn-lt"/>
                <a:cs typeface="Calibri" panose="020F0502020204030204" pitchFamily="34" charset="0"/>
              </a:rPr>
              <a:t>&amp; </a:t>
            </a:r>
            <a:r>
              <a:rPr lang="it-IT" sz="1800" b="0" i="0" cap="none" spc="300" baseline="0" dirty="0">
                <a:solidFill>
                  <a:schemeClr val="tx1"/>
                </a:solidFill>
                <a:latin typeface="+mn-lt"/>
                <a:cs typeface="Calibri" panose="020F0502020204030204" pitchFamily="34" charset="0"/>
              </a:rPr>
              <a:t>MY25</a:t>
            </a:r>
            <a:endParaRPr lang="en-US" sz="1800" b="0" cap="all" spc="300" baseline="0" dirty="0">
              <a:solidFill>
                <a:schemeClr val="tx1"/>
              </a:solidFill>
              <a:latin typeface="+mn-lt"/>
              <a:cs typeface="Calibri" panose="020F0502020204030204" pitchFamily="34" charset="0"/>
            </a:endParaRPr>
          </a:p>
        </p:txBody>
      </p:sp>
      <p:cxnSp>
        <p:nvCxnSpPr>
          <p:cNvPr id="6" name="Connettore 1 4">
            <a:extLst>
              <a:ext uri="{FF2B5EF4-FFF2-40B4-BE49-F238E27FC236}">
                <a16:creationId xmlns:a16="http://schemas.microsoft.com/office/drawing/2014/main" id="{7D40406D-4FF9-F574-8435-E3688BB8DA31}"/>
              </a:ext>
            </a:extLst>
          </p:cNvPr>
          <p:cNvCxnSpPr>
            <a:cxnSpLocks/>
          </p:cNvCxnSpPr>
          <p:nvPr userDrawn="1"/>
        </p:nvCxnSpPr>
        <p:spPr>
          <a:xfrm rot="5400000">
            <a:off x="588335" y="4315606"/>
            <a:ext cx="0" cy="74322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7" name="Google Shape;1653;p282">
            <a:extLst>
              <a:ext uri="{FF2B5EF4-FFF2-40B4-BE49-F238E27FC236}">
                <a16:creationId xmlns:a16="http://schemas.microsoft.com/office/drawing/2014/main" id="{17526C56-B886-CF3F-8FA1-BC344EF6E49A}"/>
              </a:ext>
            </a:extLst>
          </p:cNvPr>
          <p:cNvPicPr preferRelativeResize="0"/>
          <p:nvPr userDrawn="1"/>
        </p:nvPicPr>
        <p:blipFill>
          <a:blip r:embed="rId4" cstate="screen">
            <a:extLst>
              <a:ext uri="{28A0092B-C50C-407E-A947-70E740481C1C}">
                <a14:useLocalDpi xmlns:a14="http://schemas.microsoft.com/office/drawing/2010/main"/>
              </a:ext>
            </a:extLst>
          </a:blip>
          <a:srcRect/>
          <a:stretch/>
        </p:blipFill>
        <p:spPr>
          <a:xfrm rot="16200000">
            <a:off x="110991" y="5279732"/>
            <a:ext cx="954688" cy="397787"/>
          </a:xfrm>
          <a:prstGeom prst="rect">
            <a:avLst/>
          </a:prstGeom>
          <a:noFill/>
          <a:ln>
            <a:noFill/>
          </a:ln>
        </p:spPr>
      </p:pic>
      <p:grpSp>
        <p:nvGrpSpPr>
          <p:cNvPr id="8" name="Gruppo 7">
            <a:extLst>
              <a:ext uri="{FF2B5EF4-FFF2-40B4-BE49-F238E27FC236}">
                <a16:creationId xmlns:a16="http://schemas.microsoft.com/office/drawing/2014/main" id="{A7AD6FD5-09A8-65EF-A0BB-C96FB9CF04AC}"/>
              </a:ext>
            </a:extLst>
          </p:cNvPr>
          <p:cNvGrpSpPr/>
          <p:nvPr userDrawn="1"/>
        </p:nvGrpSpPr>
        <p:grpSpPr>
          <a:xfrm>
            <a:off x="693118" y="6413734"/>
            <a:ext cx="380725" cy="298569"/>
            <a:chOff x="8579978" y="2298819"/>
            <a:chExt cx="1623701" cy="1273323"/>
          </a:xfrm>
        </p:grpSpPr>
        <p:sp>
          <p:nvSpPr>
            <p:cNvPr id="10" name="Figura a mano libera: forma 9">
              <a:extLst>
                <a:ext uri="{FF2B5EF4-FFF2-40B4-BE49-F238E27FC236}">
                  <a16:creationId xmlns:a16="http://schemas.microsoft.com/office/drawing/2014/main" id="{71CBC8C3-CDE5-6A3C-AD90-051D9AD782CC}"/>
                </a:ext>
              </a:extLst>
            </p:cNvPr>
            <p:cNvSpPr/>
            <p:nvPr/>
          </p:nvSpPr>
          <p:spPr>
            <a:xfrm>
              <a:off x="9408920" y="2298819"/>
              <a:ext cx="794759" cy="1273323"/>
            </a:xfrm>
            <a:custGeom>
              <a:avLst/>
              <a:gdLst>
                <a:gd name="connsiteX0" fmla="*/ 0 w 794759"/>
                <a:gd name="connsiteY0" fmla="*/ 358923 h 1273323"/>
                <a:gd name="connsiteX1" fmla="*/ 0 w 794759"/>
                <a:gd name="connsiteY1" fmla="*/ 0 h 1273323"/>
                <a:gd name="connsiteX2" fmla="*/ 794759 w 794759"/>
                <a:gd name="connsiteY2" fmla="*/ 632388 h 1273323"/>
                <a:gd name="connsiteX3" fmla="*/ 0 w 794759"/>
                <a:gd name="connsiteY3" fmla="*/ 1273323 h 1273323"/>
                <a:gd name="connsiteX4" fmla="*/ 0 w 794759"/>
                <a:gd name="connsiteY4" fmla="*/ 914400 h 1273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759" h="1273323">
                  <a:moveTo>
                    <a:pt x="0" y="358923"/>
                  </a:moveTo>
                  <a:lnTo>
                    <a:pt x="0" y="0"/>
                  </a:lnTo>
                  <a:lnTo>
                    <a:pt x="794759" y="632388"/>
                  </a:lnTo>
                  <a:lnTo>
                    <a:pt x="0" y="1273323"/>
                  </a:lnTo>
                  <a:lnTo>
                    <a:pt x="0" y="914400"/>
                  </a:lnTo>
                </a:path>
              </a:pathLst>
            </a:custGeom>
            <a:noFill/>
            <a:ln w="15875" cap="rnd">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onnettore diritto 10">
              <a:extLst>
                <a:ext uri="{FF2B5EF4-FFF2-40B4-BE49-F238E27FC236}">
                  <a16:creationId xmlns:a16="http://schemas.microsoft.com/office/drawing/2014/main" id="{8381E5E9-4F51-8CD8-E6D9-9797035A1786}"/>
                </a:ext>
              </a:extLst>
            </p:cNvPr>
            <p:cNvCxnSpPr/>
            <p:nvPr/>
          </p:nvCxnSpPr>
          <p:spPr>
            <a:xfrm>
              <a:off x="8579978" y="2931207"/>
              <a:ext cx="1047706"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uppo 11">
            <a:extLst>
              <a:ext uri="{FF2B5EF4-FFF2-40B4-BE49-F238E27FC236}">
                <a16:creationId xmlns:a16="http://schemas.microsoft.com/office/drawing/2014/main" id="{E8E617FA-7A72-59C0-2E1E-C3EF421850B5}"/>
              </a:ext>
            </a:extLst>
          </p:cNvPr>
          <p:cNvGrpSpPr/>
          <p:nvPr userDrawn="1"/>
        </p:nvGrpSpPr>
        <p:grpSpPr>
          <a:xfrm flipH="1">
            <a:off x="112617" y="6412731"/>
            <a:ext cx="380725" cy="298569"/>
            <a:chOff x="8579978" y="2298819"/>
            <a:chExt cx="1623701" cy="1273323"/>
          </a:xfrm>
        </p:grpSpPr>
        <p:sp>
          <p:nvSpPr>
            <p:cNvPr id="14" name="Figura a mano libera: forma 13">
              <a:extLst>
                <a:ext uri="{FF2B5EF4-FFF2-40B4-BE49-F238E27FC236}">
                  <a16:creationId xmlns:a16="http://schemas.microsoft.com/office/drawing/2014/main" id="{893A10B0-3A26-1DAF-FC6B-626B84FAF82A}"/>
                </a:ext>
              </a:extLst>
            </p:cNvPr>
            <p:cNvSpPr/>
            <p:nvPr/>
          </p:nvSpPr>
          <p:spPr>
            <a:xfrm>
              <a:off x="9408920" y="2298819"/>
              <a:ext cx="794759" cy="1273323"/>
            </a:xfrm>
            <a:custGeom>
              <a:avLst/>
              <a:gdLst>
                <a:gd name="connsiteX0" fmla="*/ 0 w 794759"/>
                <a:gd name="connsiteY0" fmla="*/ 358923 h 1273323"/>
                <a:gd name="connsiteX1" fmla="*/ 0 w 794759"/>
                <a:gd name="connsiteY1" fmla="*/ 0 h 1273323"/>
                <a:gd name="connsiteX2" fmla="*/ 794759 w 794759"/>
                <a:gd name="connsiteY2" fmla="*/ 632388 h 1273323"/>
                <a:gd name="connsiteX3" fmla="*/ 0 w 794759"/>
                <a:gd name="connsiteY3" fmla="*/ 1273323 h 1273323"/>
                <a:gd name="connsiteX4" fmla="*/ 0 w 794759"/>
                <a:gd name="connsiteY4" fmla="*/ 914400 h 1273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759" h="1273323">
                  <a:moveTo>
                    <a:pt x="0" y="358923"/>
                  </a:moveTo>
                  <a:lnTo>
                    <a:pt x="0" y="0"/>
                  </a:lnTo>
                  <a:lnTo>
                    <a:pt x="794759" y="632388"/>
                  </a:lnTo>
                  <a:lnTo>
                    <a:pt x="0" y="1273323"/>
                  </a:lnTo>
                  <a:lnTo>
                    <a:pt x="0" y="914400"/>
                  </a:lnTo>
                </a:path>
              </a:pathLst>
            </a:custGeom>
            <a:noFill/>
            <a:ln w="15875" cap="rnd">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Connettore diritto 14">
              <a:extLst>
                <a:ext uri="{FF2B5EF4-FFF2-40B4-BE49-F238E27FC236}">
                  <a16:creationId xmlns:a16="http://schemas.microsoft.com/office/drawing/2014/main" id="{51C64837-18F4-F24C-8A5F-F2FA77AB9BCF}"/>
                </a:ext>
              </a:extLst>
            </p:cNvPr>
            <p:cNvCxnSpPr/>
            <p:nvPr/>
          </p:nvCxnSpPr>
          <p:spPr>
            <a:xfrm>
              <a:off x="8579978" y="2931207"/>
              <a:ext cx="1047706"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uppo 15">
            <a:extLst>
              <a:ext uri="{FF2B5EF4-FFF2-40B4-BE49-F238E27FC236}">
                <a16:creationId xmlns:a16="http://schemas.microsoft.com/office/drawing/2014/main" id="{13D435A7-86E4-A807-2C52-CFE2EAF9F9DA}"/>
              </a:ext>
            </a:extLst>
          </p:cNvPr>
          <p:cNvGrpSpPr/>
          <p:nvPr userDrawn="1"/>
        </p:nvGrpSpPr>
        <p:grpSpPr>
          <a:xfrm>
            <a:off x="448838" y="237936"/>
            <a:ext cx="287397" cy="199996"/>
            <a:chOff x="9972111" y="6438711"/>
            <a:chExt cx="380725" cy="199996"/>
          </a:xfrm>
        </p:grpSpPr>
        <p:cxnSp>
          <p:nvCxnSpPr>
            <p:cNvPr id="17" name="Connettore diritto 16">
              <a:extLst>
                <a:ext uri="{FF2B5EF4-FFF2-40B4-BE49-F238E27FC236}">
                  <a16:creationId xmlns:a16="http://schemas.microsoft.com/office/drawing/2014/main" id="{63E840AC-1280-FEC5-78ED-04D204D2A2A3}"/>
                </a:ext>
              </a:extLst>
            </p:cNvPr>
            <p:cNvCxnSpPr>
              <a:cxnSpLocks/>
            </p:cNvCxnSpPr>
            <p:nvPr/>
          </p:nvCxnSpPr>
          <p:spPr>
            <a:xfrm flipH="1">
              <a:off x="9972111" y="6537206"/>
              <a:ext cx="351586"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47CC1DE8-365C-01E6-F726-D3B82E6D4ABA}"/>
                </a:ext>
              </a:extLst>
            </p:cNvPr>
            <p:cNvCxnSpPr>
              <a:cxnSpLocks/>
            </p:cNvCxnSpPr>
            <p:nvPr/>
          </p:nvCxnSpPr>
          <p:spPr>
            <a:xfrm flipH="1">
              <a:off x="10158412" y="6638707"/>
              <a:ext cx="194424"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id="{DD06D4F5-537A-8572-A614-A12C31FC53D7}"/>
                </a:ext>
              </a:extLst>
            </p:cNvPr>
            <p:cNvCxnSpPr>
              <a:cxnSpLocks/>
            </p:cNvCxnSpPr>
            <p:nvPr/>
          </p:nvCxnSpPr>
          <p:spPr>
            <a:xfrm flipH="1">
              <a:off x="9972111" y="6438711"/>
              <a:ext cx="194424"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2299325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 userDrawn="1">
          <p15:clr>
            <a:srgbClr val="FBAE40"/>
          </p15:clr>
        </p15:guide>
        <p15:guide id="4" pos="69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olo e contenuto" preserve="1" userDrawn="1">
  <p:cSld name="1_Titolo e contenuto">
    <p:spTree>
      <p:nvGrpSpPr>
        <p:cNvPr id="1" name="Shape 916"/>
        <p:cNvGrpSpPr/>
        <p:nvPr/>
      </p:nvGrpSpPr>
      <p:grpSpPr>
        <a:xfrm>
          <a:off x="0" y="0"/>
          <a:ext cx="0" cy="0"/>
          <a:chOff x="0" y="0"/>
          <a:chExt cx="0" cy="0"/>
        </a:xfrm>
      </p:grpSpPr>
      <p:pic>
        <p:nvPicPr>
          <p:cNvPr id="2" name="Immagine 1">
            <a:extLst>
              <a:ext uri="{FF2B5EF4-FFF2-40B4-BE49-F238E27FC236}">
                <a16:creationId xmlns:a16="http://schemas.microsoft.com/office/drawing/2014/main" id="{F5E21FB8-69EC-D61E-CB65-27011B9CDEB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71576" y="0"/>
            <a:ext cx="11020424" cy="6869574"/>
          </a:xfrm>
          <a:prstGeom prst="rect">
            <a:avLst/>
          </a:prstGeom>
        </p:spPr>
      </p:pic>
      <p:sp>
        <p:nvSpPr>
          <p:cNvPr id="21" name="Rettangolo 20">
            <a:extLst>
              <a:ext uri="{FF2B5EF4-FFF2-40B4-BE49-F238E27FC236}">
                <a16:creationId xmlns:a16="http://schemas.microsoft.com/office/drawing/2014/main" id="{34656499-3985-C292-DB34-ECFD6E047633}"/>
              </a:ext>
            </a:extLst>
          </p:cNvPr>
          <p:cNvSpPr/>
          <p:nvPr userDrawn="1"/>
        </p:nvSpPr>
        <p:spPr>
          <a:xfrm>
            <a:off x="1171575" y="0"/>
            <a:ext cx="11020425" cy="2320280"/>
          </a:xfrm>
          <a:prstGeom prst="rect">
            <a:avLst/>
          </a:prstGeom>
          <a:gradFill flip="none" rotWithShape="1">
            <a:gsLst>
              <a:gs pos="33000">
                <a:schemeClr val="tx1">
                  <a:alpha val="86000"/>
                </a:schemeClr>
              </a:gs>
              <a:gs pos="100000">
                <a:schemeClr val="tx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asellaDiTesto 19">
            <a:extLst>
              <a:ext uri="{FF2B5EF4-FFF2-40B4-BE49-F238E27FC236}">
                <a16:creationId xmlns:a16="http://schemas.microsoft.com/office/drawing/2014/main" id="{5D433346-2090-9649-C739-69CB6DF22C66}"/>
              </a:ext>
            </a:extLst>
          </p:cNvPr>
          <p:cNvSpPr txBox="1"/>
          <p:nvPr userDrawn="1"/>
        </p:nvSpPr>
        <p:spPr>
          <a:xfrm>
            <a:off x="1316934" y="274752"/>
            <a:ext cx="6821969" cy="276999"/>
          </a:xfrm>
          <a:prstGeom prst="rect">
            <a:avLst/>
          </a:prstGeom>
          <a:noFill/>
        </p:spPr>
        <p:txBody>
          <a:bodyPr wrap="square">
            <a:spAutoFit/>
          </a:bodyPr>
          <a:lstStyle>
            <a:defPPr>
              <a:defRPr lang="fr-FR"/>
            </a:defPPr>
            <a:lvl1pPr marR="0" lvl="0" indent="0" defTabSz="609570" fontAlgn="base">
              <a:lnSpc>
                <a:spcPct val="100000"/>
              </a:lnSpc>
              <a:spcBef>
                <a:spcPct val="0"/>
              </a:spcBef>
              <a:spcAft>
                <a:spcPct val="0"/>
              </a:spcAft>
              <a:buClr>
                <a:srgbClr val="000000"/>
              </a:buClr>
              <a:buSzTx/>
              <a:buFontTx/>
              <a:buNone/>
              <a:tabLst/>
              <a:defRPr kumimoji="0" sz="1200" i="0" u="none" strike="noStrike" cap="none" normalizeH="0" baseline="0">
                <a:ln>
                  <a:noFill/>
                </a:ln>
                <a:solidFill>
                  <a:schemeClr val="tx1">
                    <a:lumMod val="50000"/>
                    <a:lumOff val="50000"/>
                  </a:schemeClr>
                </a:solidFill>
                <a:effectLst/>
                <a:uLnTx/>
                <a:uFillTx/>
              </a:defRPr>
            </a:lvl1pPr>
          </a:lstStyle>
          <a:p>
            <a:pPr marL="0" marR="0" lvl="0" indent="0" algn="l" defTabSz="609570" rtl="0" eaLnBrk="1" fontAlgn="base" latinLnBrk="0" hangingPunct="1">
              <a:lnSpc>
                <a:spcPct val="100000"/>
              </a:lnSpc>
              <a:spcBef>
                <a:spcPct val="0"/>
              </a:spcBef>
              <a:spcAft>
                <a:spcPct val="0"/>
              </a:spcAft>
              <a:buClr>
                <a:srgbClr val="000000"/>
              </a:buClr>
              <a:buSzTx/>
              <a:buFontTx/>
              <a:buNone/>
              <a:tabLst/>
              <a:defRPr/>
            </a:pPr>
            <a:r>
              <a:rPr kumimoji="0" lang="en-US" sz="1200" i="0" u="none" strike="noStrike" kern="1200" cap="none" normalizeH="0" baseline="0" noProof="0" dirty="0">
                <a:ln>
                  <a:noFill/>
                </a:ln>
                <a:solidFill>
                  <a:schemeClr val="tx1">
                    <a:lumMod val="50000"/>
                    <a:lumOff val="50000"/>
                  </a:schemeClr>
                </a:solidFill>
                <a:effectLst/>
                <a:uLnTx/>
                <a:uFillTx/>
                <a:sym typeface="Arial"/>
              </a:rPr>
              <a:t>LA JEEP AVENGER 4XE: EDIZIONE THE NORTH FACE</a:t>
            </a:r>
          </a:p>
        </p:txBody>
      </p:sp>
      <p:sp>
        <p:nvSpPr>
          <p:cNvPr id="4" name="Rettangolo 3">
            <a:extLst>
              <a:ext uri="{FF2B5EF4-FFF2-40B4-BE49-F238E27FC236}">
                <a16:creationId xmlns:a16="http://schemas.microsoft.com/office/drawing/2014/main" id="{E7994FB8-340D-12F5-2FBE-0B01427EE951}"/>
              </a:ext>
            </a:extLst>
          </p:cNvPr>
          <p:cNvSpPr/>
          <p:nvPr userDrawn="1"/>
        </p:nvSpPr>
        <p:spPr>
          <a:xfrm>
            <a:off x="0" y="0"/>
            <a:ext cx="117667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EDE22AF9-77BE-A4EE-4578-1A38D336E05B}"/>
              </a:ext>
            </a:extLst>
          </p:cNvPr>
          <p:cNvSpPr txBox="1"/>
          <p:nvPr userDrawn="1"/>
        </p:nvSpPr>
        <p:spPr>
          <a:xfrm rot="16200000">
            <a:off x="-1069805" y="2713552"/>
            <a:ext cx="3316284" cy="369332"/>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cap="all" spc="300" baseline="0">
                <a:solidFill>
                  <a:schemeClr val="tx1"/>
                </a:solidFill>
                <a:latin typeface="+mn-lt"/>
                <a:cs typeface="Calibri" panose="020F0502020204030204" pitchFamily="34" charset="0"/>
              </a:rPr>
              <a:t>Avenger </a:t>
            </a:r>
            <a:r>
              <a:rPr lang="en-US" sz="1800" b="0" i="0" cap="none" spc="300" baseline="0">
                <a:solidFill>
                  <a:schemeClr val="tx1"/>
                </a:solidFill>
                <a:latin typeface="+mn-lt"/>
                <a:cs typeface="Calibri" panose="020F0502020204030204" pitchFamily="34" charset="0"/>
              </a:rPr>
              <a:t>4xe</a:t>
            </a:r>
            <a:r>
              <a:rPr lang="en-US" sz="1800" b="0" i="0" cap="all" spc="300" baseline="0">
                <a:solidFill>
                  <a:schemeClr val="tx1"/>
                </a:solidFill>
                <a:latin typeface="+mn-lt"/>
                <a:cs typeface="Calibri" panose="020F0502020204030204" pitchFamily="34" charset="0"/>
              </a:rPr>
              <a:t> </a:t>
            </a:r>
            <a:r>
              <a:rPr lang="en-US" sz="1800" b="0" i="0" cap="all" spc="300" baseline="0" dirty="0">
                <a:solidFill>
                  <a:schemeClr val="tx1"/>
                </a:solidFill>
                <a:latin typeface="+mn-lt"/>
                <a:cs typeface="Calibri" panose="020F0502020204030204" pitchFamily="34" charset="0"/>
              </a:rPr>
              <a:t>&amp; </a:t>
            </a:r>
            <a:r>
              <a:rPr lang="it-IT" sz="1800" b="0" i="0" cap="none" spc="300" baseline="0" dirty="0">
                <a:solidFill>
                  <a:schemeClr val="tx1"/>
                </a:solidFill>
                <a:latin typeface="+mn-lt"/>
                <a:cs typeface="Calibri" panose="020F0502020204030204" pitchFamily="34" charset="0"/>
              </a:rPr>
              <a:t>MY25</a:t>
            </a:r>
            <a:endParaRPr lang="en-US" sz="1800" b="0" cap="all" spc="300" baseline="0" dirty="0">
              <a:solidFill>
                <a:schemeClr val="tx1"/>
              </a:solidFill>
              <a:latin typeface="+mn-lt"/>
              <a:cs typeface="Calibri" panose="020F0502020204030204" pitchFamily="34" charset="0"/>
            </a:endParaRPr>
          </a:p>
        </p:txBody>
      </p:sp>
      <p:cxnSp>
        <p:nvCxnSpPr>
          <p:cNvPr id="6" name="Connettore 1 4">
            <a:extLst>
              <a:ext uri="{FF2B5EF4-FFF2-40B4-BE49-F238E27FC236}">
                <a16:creationId xmlns:a16="http://schemas.microsoft.com/office/drawing/2014/main" id="{7D40406D-4FF9-F574-8435-E3688BB8DA31}"/>
              </a:ext>
            </a:extLst>
          </p:cNvPr>
          <p:cNvCxnSpPr>
            <a:cxnSpLocks/>
          </p:cNvCxnSpPr>
          <p:nvPr userDrawn="1"/>
        </p:nvCxnSpPr>
        <p:spPr>
          <a:xfrm rot="5400000">
            <a:off x="588335" y="4315606"/>
            <a:ext cx="0" cy="74322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7" name="Google Shape;1653;p282">
            <a:extLst>
              <a:ext uri="{FF2B5EF4-FFF2-40B4-BE49-F238E27FC236}">
                <a16:creationId xmlns:a16="http://schemas.microsoft.com/office/drawing/2014/main" id="{17526C56-B886-CF3F-8FA1-BC344EF6E49A}"/>
              </a:ext>
            </a:extLst>
          </p:cNvPr>
          <p:cNvPicPr preferRelativeResize="0"/>
          <p:nvPr userDrawn="1"/>
        </p:nvPicPr>
        <p:blipFill>
          <a:blip r:embed="rId4" cstate="screen">
            <a:extLst>
              <a:ext uri="{28A0092B-C50C-407E-A947-70E740481C1C}">
                <a14:useLocalDpi xmlns:a14="http://schemas.microsoft.com/office/drawing/2010/main"/>
              </a:ext>
            </a:extLst>
          </a:blip>
          <a:srcRect/>
          <a:stretch/>
        </p:blipFill>
        <p:spPr>
          <a:xfrm rot="16200000">
            <a:off x="110991" y="5279732"/>
            <a:ext cx="954688" cy="397787"/>
          </a:xfrm>
          <a:prstGeom prst="rect">
            <a:avLst/>
          </a:prstGeom>
          <a:noFill/>
          <a:ln>
            <a:noFill/>
          </a:ln>
        </p:spPr>
      </p:pic>
      <p:grpSp>
        <p:nvGrpSpPr>
          <p:cNvPr id="8" name="Gruppo 7">
            <a:extLst>
              <a:ext uri="{FF2B5EF4-FFF2-40B4-BE49-F238E27FC236}">
                <a16:creationId xmlns:a16="http://schemas.microsoft.com/office/drawing/2014/main" id="{A7AD6FD5-09A8-65EF-A0BB-C96FB9CF04AC}"/>
              </a:ext>
            </a:extLst>
          </p:cNvPr>
          <p:cNvGrpSpPr/>
          <p:nvPr userDrawn="1"/>
        </p:nvGrpSpPr>
        <p:grpSpPr>
          <a:xfrm>
            <a:off x="693118" y="6413734"/>
            <a:ext cx="380725" cy="298569"/>
            <a:chOff x="8579978" y="2298819"/>
            <a:chExt cx="1623701" cy="1273323"/>
          </a:xfrm>
        </p:grpSpPr>
        <p:sp>
          <p:nvSpPr>
            <p:cNvPr id="10" name="Figura a mano libera: forma 9">
              <a:extLst>
                <a:ext uri="{FF2B5EF4-FFF2-40B4-BE49-F238E27FC236}">
                  <a16:creationId xmlns:a16="http://schemas.microsoft.com/office/drawing/2014/main" id="{71CBC8C3-CDE5-6A3C-AD90-051D9AD782CC}"/>
                </a:ext>
              </a:extLst>
            </p:cNvPr>
            <p:cNvSpPr/>
            <p:nvPr/>
          </p:nvSpPr>
          <p:spPr>
            <a:xfrm>
              <a:off x="9408920" y="2298819"/>
              <a:ext cx="794759" cy="1273323"/>
            </a:xfrm>
            <a:custGeom>
              <a:avLst/>
              <a:gdLst>
                <a:gd name="connsiteX0" fmla="*/ 0 w 794759"/>
                <a:gd name="connsiteY0" fmla="*/ 358923 h 1273323"/>
                <a:gd name="connsiteX1" fmla="*/ 0 w 794759"/>
                <a:gd name="connsiteY1" fmla="*/ 0 h 1273323"/>
                <a:gd name="connsiteX2" fmla="*/ 794759 w 794759"/>
                <a:gd name="connsiteY2" fmla="*/ 632388 h 1273323"/>
                <a:gd name="connsiteX3" fmla="*/ 0 w 794759"/>
                <a:gd name="connsiteY3" fmla="*/ 1273323 h 1273323"/>
                <a:gd name="connsiteX4" fmla="*/ 0 w 794759"/>
                <a:gd name="connsiteY4" fmla="*/ 914400 h 1273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759" h="1273323">
                  <a:moveTo>
                    <a:pt x="0" y="358923"/>
                  </a:moveTo>
                  <a:lnTo>
                    <a:pt x="0" y="0"/>
                  </a:lnTo>
                  <a:lnTo>
                    <a:pt x="794759" y="632388"/>
                  </a:lnTo>
                  <a:lnTo>
                    <a:pt x="0" y="1273323"/>
                  </a:lnTo>
                  <a:lnTo>
                    <a:pt x="0" y="914400"/>
                  </a:lnTo>
                </a:path>
              </a:pathLst>
            </a:custGeom>
            <a:noFill/>
            <a:ln w="15875" cap="rnd">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onnettore diritto 10">
              <a:extLst>
                <a:ext uri="{FF2B5EF4-FFF2-40B4-BE49-F238E27FC236}">
                  <a16:creationId xmlns:a16="http://schemas.microsoft.com/office/drawing/2014/main" id="{8381E5E9-4F51-8CD8-E6D9-9797035A1786}"/>
                </a:ext>
              </a:extLst>
            </p:cNvPr>
            <p:cNvCxnSpPr/>
            <p:nvPr/>
          </p:nvCxnSpPr>
          <p:spPr>
            <a:xfrm>
              <a:off x="8579978" y="2931207"/>
              <a:ext cx="1047706"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uppo 11">
            <a:extLst>
              <a:ext uri="{FF2B5EF4-FFF2-40B4-BE49-F238E27FC236}">
                <a16:creationId xmlns:a16="http://schemas.microsoft.com/office/drawing/2014/main" id="{E8E617FA-7A72-59C0-2E1E-C3EF421850B5}"/>
              </a:ext>
            </a:extLst>
          </p:cNvPr>
          <p:cNvGrpSpPr/>
          <p:nvPr userDrawn="1"/>
        </p:nvGrpSpPr>
        <p:grpSpPr>
          <a:xfrm flipH="1">
            <a:off x="112617" y="6412731"/>
            <a:ext cx="380725" cy="298569"/>
            <a:chOff x="8579978" y="2298819"/>
            <a:chExt cx="1623701" cy="1273323"/>
          </a:xfrm>
        </p:grpSpPr>
        <p:sp>
          <p:nvSpPr>
            <p:cNvPr id="14" name="Figura a mano libera: forma 13">
              <a:extLst>
                <a:ext uri="{FF2B5EF4-FFF2-40B4-BE49-F238E27FC236}">
                  <a16:creationId xmlns:a16="http://schemas.microsoft.com/office/drawing/2014/main" id="{893A10B0-3A26-1DAF-FC6B-626B84FAF82A}"/>
                </a:ext>
              </a:extLst>
            </p:cNvPr>
            <p:cNvSpPr/>
            <p:nvPr/>
          </p:nvSpPr>
          <p:spPr>
            <a:xfrm>
              <a:off x="9408920" y="2298819"/>
              <a:ext cx="794759" cy="1273323"/>
            </a:xfrm>
            <a:custGeom>
              <a:avLst/>
              <a:gdLst>
                <a:gd name="connsiteX0" fmla="*/ 0 w 794759"/>
                <a:gd name="connsiteY0" fmla="*/ 358923 h 1273323"/>
                <a:gd name="connsiteX1" fmla="*/ 0 w 794759"/>
                <a:gd name="connsiteY1" fmla="*/ 0 h 1273323"/>
                <a:gd name="connsiteX2" fmla="*/ 794759 w 794759"/>
                <a:gd name="connsiteY2" fmla="*/ 632388 h 1273323"/>
                <a:gd name="connsiteX3" fmla="*/ 0 w 794759"/>
                <a:gd name="connsiteY3" fmla="*/ 1273323 h 1273323"/>
                <a:gd name="connsiteX4" fmla="*/ 0 w 794759"/>
                <a:gd name="connsiteY4" fmla="*/ 914400 h 1273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759" h="1273323">
                  <a:moveTo>
                    <a:pt x="0" y="358923"/>
                  </a:moveTo>
                  <a:lnTo>
                    <a:pt x="0" y="0"/>
                  </a:lnTo>
                  <a:lnTo>
                    <a:pt x="794759" y="632388"/>
                  </a:lnTo>
                  <a:lnTo>
                    <a:pt x="0" y="1273323"/>
                  </a:lnTo>
                  <a:lnTo>
                    <a:pt x="0" y="914400"/>
                  </a:lnTo>
                </a:path>
              </a:pathLst>
            </a:custGeom>
            <a:noFill/>
            <a:ln w="15875" cap="rnd">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Connettore diritto 14">
              <a:extLst>
                <a:ext uri="{FF2B5EF4-FFF2-40B4-BE49-F238E27FC236}">
                  <a16:creationId xmlns:a16="http://schemas.microsoft.com/office/drawing/2014/main" id="{51C64837-18F4-F24C-8A5F-F2FA77AB9BCF}"/>
                </a:ext>
              </a:extLst>
            </p:cNvPr>
            <p:cNvCxnSpPr/>
            <p:nvPr/>
          </p:nvCxnSpPr>
          <p:spPr>
            <a:xfrm>
              <a:off x="8579978" y="2931207"/>
              <a:ext cx="1047706"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uppo 15">
            <a:extLst>
              <a:ext uri="{FF2B5EF4-FFF2-40B4-BE49-F238E27FC236}">
                <a16:creationId xmlns:a16="http://schemas.microsoft.com/office/drawing/2014/main" id="{13D435A7-86E4-A807-2C52-CFE2EAF9F9DA}"/>
              </a:ext>
            </a:extLst>
          </p:cNvPr>
          <p:cNvGrpSpPr/>
          <p:nvPr userDrawn="1"/>
        </p:nvGrpSpPr>
        <p:grpSpPr>
          <a:xfrm>
            <a:off x="448838" y="237936"/>
            <a:ext cx="287397" cy="199996"/>
            <a:chOff x="9972111" y="6438711"/>
            <a:chExt cx="380725" cy="199996"/>
          </a:xfrm>
        </p:grpSpPr>
        <p:cxnSp>
          <p:nvCxnSpPr>
            <p:cNvPr id="17" name="Connettore diritto 16">
              <a:extLst>
                <a:ext uri="{FF2B5EF4-FFF2-40B4-BE49-F238E27FC236}">
                  <a16:creationId xmlns:a16="http://schemas.microsoft.com/office/drawing/2014/main" id="{63E840AC-1280-FEC5-78ED-04D204D2A2A3}"/>
                </a:ext>
              </a:extLst>
            </p:cNvPr>
            <p:cNvCxnSpPr>
              <a:cxnSpLocks/>
            </p:cNvCxnSpPr>
            <p:nvPr/>
          </p:nvCxnSpPr>
          <p:spPr>
            <a:xfrm flipH="1">
              <a:off x="9972111" y="6537206"/>
              <a:ext cx="351586"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47CC1DE8-365C-01E6-F726-D3B82E6D4ABA}"/>
                </a:ext>
              </a:extLst>
            </p:cNvPr>
            <p:cNvCxnSpPr>
              <a:cxnSpLocks/>
            </p:cNvCxnSpPr>
            <p:nvPr/>
          </p:nvCxnSpPr>
          <p:spPr>
            <a:xfrm flipH="1">
              <a:off x="10158412" y="6638707"/>
              <a:ext cx="194424"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id="{DD06D4F5-537A-8572-A614-A12C31FC53D7}"/>
                </a:ext>
              </a:extLst>
            </p:cNvPr>
            <p:cNvCxnSpPr>
              <a:cxnSpLocks/>
            </p:cNvCxnSpPr>
            <p:nvPr/>
          </p:nvCxnSpPr>
          <p:spPr>
            <a:xfrm flipH="1">
              <a:off x="9972111" y="6438711"/>
              <a:ext cx="194424"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9163345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 userDrawn="1">
          <p15:clr>
            <a:srgbClr val="FBAE40"/>
          </p15:clr>
        </p15:guide>
        <p15:guide id="4" pos="69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olo e contenuto" preserve="1" userDrawn="1">
  <p:cSld name="1_Titolo e contenuto">
    <p:spTree>
      <p:nvGrpSpPr>
        <p:cNvPr id="1" name="Shape 916"/>
        <p:cNvGrpSpPr/>
        <p:nvPr/>
      </p:nvGrpSpPr>
      <p:grpSpPr>
        <a:xfrm>
          <a:off x="0" y="0"/>
          <a:ext cx="0" cy="0"/>
          <a:chOff x="0" y="0"/>
          <a:chExt cx="0" cy="0"/>
        </a:xfrm>
      </p:grpSpPr>
      <p:pic>
        <p:nvPicPr>
          <p:cNvPr id="3" name="Immagine 2">
            <a:extLst>
              <a:ext uri="{FF2B5EF4-FFF2-40B4-BE49-F238E27FC236}">
                <a16:creationId xmlns:a16="http://schemas.microsoft.com/office/drawing/2014/main" id="{EC270CCC-AB88-D998-99F5-D0ACB55AC08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71575" y="2"/>
            <a:ext cx="11020425" cy="6857998"/>
          </a:xfrm>
          <a:prstGeom prst="rect">
            <a:avLst/>
          </a:prstGeom>
        </p:spPr>
      </p:pic>
      <p:sp>
        <p:nvSpPr>
          <p:cNvPr id="2" name="Rettangolo 1">
            <a:extLst>
              <a:ext uri="{FF2B5EF4-FFF2-40B4-BE49-F238E27FC236}">
                <a16:creationId xmlns:a16="http://schemas.microsoft.com/office/drawing/2014/main" id="{AA027F17-8DAE-0542-4E20-0B74F9A5EBE6}"/>
              </a:ext>
            </a:extLst>
          </p:cNvPr>
          <p:cNvSpPr/>
          <p:nvPr userDrawn="1"/>
        </p:nvSpPr>
        <p:spPr>
          <a:xfrm>
            <a:off x="1171575" y="0"/>
            <a:ext cx="11020425" cy="2111334"/>
          </a:xfrm>
          <a:prstGeom prst="rect">
            <a:avLst/>
          </a:prstGeom>
          <a:gradFill flip="none" rotWithShape="1">
            <a:gsLst>
              <a:gs pos="0">
                <a:schemeClr val="tx1">
                  <a:alpha val="74000"/>
                </a:schemeClr>
              </a:gs>
              <a:gs pos="100000">
                <a:schemeClr val="tx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ttangolo 40">
            <a:extLst>
              <a:ext uri="{FF2B5EF4-FFF2-40B4-BE49-F238E27FC236}">
                <a16:creationId xmlns:a16="http://schemas.microsoft.com/office/drawing/2014/main" id="{8EAF1602-4910-796F-C2BC-CF810F9A0232}"/>
              </a:ext>
            </a:extLst>
          </p:cNvPr>
          <p:cNvSpPr/>
          <p:nvPr userDrawn="1"/>
        </p:nvSpPr>
        <p:spPr>
          <a:xfrm>
            <a:off x="1171576" y="-8938"/>
            <a:ext cx="2456162" cy="6866937"/>
          </a:xfrm>
          <a:prstGeom prst="rect">
            <a:avLst/>
          </a:prstGeom>
          <a:gradFill flip="none" rotWithShape="1">
            <a:gsLst>
              <a:gs pos="0">
                <a:schemeClr val="tx1">
                  <a:alpha val="60000"/>
                </a:schemeClr>
              </a:gs>
              <a:gs pos="100000">
                <a:schemeClr val="tx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asellaDiTesto 31">
            <a:extLst>
              <a:ext uri="{FF2B5EF4-FFF2-40B4-BE49-F238E27FC236}">
                <a16:creationId xmlns:a16="http://schemas.microsoft.com/office/drawing/2014/main" id="{E5D7E183-0944-273F-7E4A-92402C362D61}"/>
              </a:ext>
            </a:extLst>
          </p:cNvPr>
          <p:cNvSpPr txBox="1"/>
          <p:nvPr userDrawn="1"/>
        </p:nvSpPr>
        <p:spPr>
          <a:xfrm>
            <a:off x="1326459" y="274752"/>
            <a:ext cx="6821969" cy="276999"/>
          </a:xfrm>
          <a:prstGeom prst="rect">
            <a:avLst/>
          </a:prstGeom>
          <a:noFill/>
        </p:spPr>
        <p:txBody>
          <a:bodyPr wrap="square">
            <a:spAutoFit/>
          </a:bodyPr>
          <a:lstStyle>
            <a:defPPr>
              <a:defRPr lang="fr-FR"/>
            </a:defPPr>
            <a:lvl1pPr marR="0" lvl="0" indent="0" defTabSz="609570" fontAlgn="base">
              <a:lnSpc>
                <a:spcPct val="100000"/>
              </a:lnSpc>
              <a:spcBef>
                <a:spcPct val="0"/>
              </a:spcBef>
              <a:spcAft>
                <a:spcPct val="0"/>
              </a:spcAft>
              <a:buClr>
                <a:srgbClr val="000000"/>
              </a:buClr>
              <a:buSzTx/>
              <a:buFontTx/>
              <a:buNone/>
              <a:tabLst/>
              <a:defRPr kumimoji="0" sz="1200" i="0" u="none" strike="noStrike" cap="none" normalizeH="0" baseline="0">
                <a:ln>
                  <a:noFill/>
                </a:ln>
                <a:solidFill>
                  <a:schemeClr val="tx1">
                    <a:lumMod val="50000"/>
                    <a:lumOff val="50000"/>
                  </a:schemeClr>
                </a:solidFill>
                <a:effectLst/>
                <a:uLnTx/>
                <a:uFillTx/>
              </a:defRPr>
            </a:lvl1pPr>
          </a:lstStyle>
          <a:p>
            <a:pPr marL="0" marR="0" lvl="0" indent="0" algn="l" defTabSz="609570" rtl="0" eaLnBrk="1" fontAlgn="base" latinLnBrk="0" hangingPunct="1">
              <a:lnSpc>
                <a:spcPct val="100000"/>
              </a:lnSpc>
              <a:spcBef>
                <a:spcPct val="0"/>
              </a:spcBef>
              <a:spcAft>
                <a:spcPct val="0"/>
              </a:spcAft>
              <a:buClr>
                <a:srgbClr val="000000"/>
              </a:buClr>
              <a:buSzTx/>
              <a:buFontTx/>
              <a:buNone/>
              <a:tabLst/>
              <a:defRPr/>
            </a:pPr>
            <a:r>
              <a:rPr kumimoji="0" lang="en-US" sz="1200" i="0" u="none" strike="noStrike" kern="1200" cap="none" normalizeH="0" baseline="0" noProof="0" dirty="0">
                <a:ln>
                  <a:noFill/>
                </a:ln>
                <a:solidFill>
                  <a:schemeClr val="tx1">
                    <a:lumMod val="50000"/>
                    <a:lumOff val="50000"/>
                  </a:schemeClr>
                </a:solidFill>
                <a:effectLst/>
                <a:uLnTx/>
                <a:uFillTx/>
                <a:sym typeface="Arial"/>
              </a:rPr>
              <a:t>LA JEEP AVENGER 4XE: EDIZIONE THE NORTH FACE</a:t>
            </a:r>
          </a:p>
        </p:txBody>
      </p:sp>
      <p:sp>
        <p:nvSpPr>
          <p:cNvPr id="4" name="Rettangolo 3">
            <a:extLst>
              <a:ext uri="{FF2B5EF4-FFF2-40B4-BE49-F238E27FC236}">
                <a16:creationId xmlns:a16="http://schemas.microsoft.com/office/drawing/2014/main" id="{E7994FB8-340D-12F5-2FBE-0B01427EE951}"/>
              </a:ext>
            </a:extLst>
          </p:cNvPr>
          <p:cNvSpPr/>
          <p:nvPr userDrawn="1"/>
        </p:nvSpPr>
        <p:spPr>
          <a:xfrm>
            <a:off x="0" y="0"/>
            <a:ext cx="117667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EDE22AF9-77BE-A4EE-4578-1A38D336E05B}"/>
              </a:ext>
            </a:extLst>
          </p:cNvPr>
          <p:cNvSpPr txBox="1"/>
          <p:nvPr userDrawn="1"/>
        </p:nvSpPr>
        <p:spPr>
          <a:xfrm rot="16200000">
            <a:off x="-1069805" y="2713552"/>
            <a:ext cx="3316284" cy="369332"/>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cap="all" spc="300" baseline="0">
                <a:solidFill>
                  <a:schemeClr val="tx1"/>
                </a:solidFill>
                <a:latin typeface="+mn-lt"/>
                <a:cs typeface="Calibri" panose="020F0502020204030204" pitchFamily="34" charset="0"/>
              </a:rPr>
              <a:t>Avenger </a:t>
            </a:r>
            <a:r>
              <a:rPr lang="en-US" sz="1800" b="0" i="0" cap="none" spc="300" baseline="0">
                <a:solidFill>
                  <a:schemeClr val="tx1"/>
                </a:solidFill>
                <a:latin typeface="+mn-lt"/>
                <a:cs typeface="Calibri" panose="020F0502020204030204" pitchFamily="34" charset="0"/>
              </a:rPr>
              <a:t>4xe</a:t>
            </a:r>
            <a:r>
              <a:rPr lang="en-US" sz="1800" b="0" i="0" cap="all" spc="300" baseline="0">
                <a:solidFill>
                  <a:schemeClr val="tx1"/>
                </a:solidFill>
                <a:latin typeface="+mn-lt"/>
                <a:cs typeface="Calibri" panose="020F0502020204030204" pitchFamily="34" charset="0"/>
              </a:rPr>
              <a:t> </a:t>
            </a:r>
            <a:r>
              <a:rPr lang="en-US" sz="1800" b="0" i="0" cap="all" spc="300" baseline="0" dirty="0">
                <a:solidFill>
                  <a:schemeClr val="tx1"/>
                </a:solidFill>
                <a:latin typeface="+mn-lt"/>
                <a:cs typeface="Calibri" panose="020F0502020204030204" pitchFamily="34" charset="0"/>
              </a:rPr>
              <a:t>&amp; </a:t>
            </a:r>
            <a:r>
              <a:rPr lang="it-IT" sz="1800" b="0" i="0" cap="none" spc="300" baseline="0" dirty="0">
                <a:solidFill>
                  <a:schemeClr val="tx1"/>
                </a:solidFill>
                <a:latin typeface="+mn-lt"/>
                <a:cs typeface="Calibri" panose="020F0502020204030204" pitchFamily="34" charset="0"/>
              </a:rPr>
              <a:t>MY25</a:t>
            </a:r>
            <a:endParaRPr lang="en-US" sz="1800" b="0" cap="all" spc="300" baseline="0" dirty="0">
              <a:solidFill>
                <a:schemeClr val="tx1"/>
              </a:solidFill>
              <a:latin typeface="+mn-lt"/>
              <a:cs typeface="Calibri" panose="020F0502020204030204" pitchFamily="34" charset="0"/>
            </a:endParaRPr>
          </a:p>
        </p:txBody>
      </p:sp>
      <p:cxnSp>
        <p:nvCxnSpPr>
          <p:cNvPr id="6" name="Connettore 1 4">
            <a:extLst>
              <a:ext uri="{FF2B5EF4-FFF2-40B4-BE49-F238E27FC236}">
                <a16:creationId xmlns:a16="http://schemas.microsoft.com/office/drawing/2014/main" id="{7D40406D-4FF9-F574-8435-E3688BB8DA31}"/>
              </a:ext>
            </a:extLst>
          </p:cNvPr>
          <p:cNvCxnSpPr>
            <a:cxnSpLocks/>
          </p:cNvCxnSpPr>
          <p:nvPr userDrawn="1"/>
        </p:nvCxnSpPr>
        <p:spPr>
          <a:xfrm rot="5400000">
            <a:off x="588335" y="4315606"/>
            <a:ext cx="0" cy="74322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7" name="Google Shape;1653;p282">
            <a:extLst>
              <a:ext uri="{FF2B5EF4-FFF2-40B4-BE49-F238E27FC236}">
                <a16:creationId xmlns:a16="http://schemas.microsoft.com/office/drawing/2014/main" id="{17526C56-B886-CF3F-8FA1-BC344EF6E49A}"/>
              </a:ext>
            </a:extLst>
          </p:cNvPr>
          <p:cNvPicPr preferRelativeResize="0"/>
          <p:nvPr userDrawn="1"/>
        </p:nvPicPr>
        <p:blipFill>
          <a:blip r:embed="rId4" cstate="screen">
            <a:extLst>
              <a:ext uri="{28A0092B-C50C-407E-A947-70E740481C1C}">
                <a14:useLocalDpi xmlns:a14="http://schemas.microsoft.com/office/drawing/2010/main"/>
              </a:ext>
            </a:extLst>
          </a:blip>
          <a:srcRect/>
          <a:stretch/>
        </p:blipFill>
        <p:spPr>
          <a:xfrm rot="16200000">
            <a:off x="110991" y="5279732"/>
            <a:ext cx="954688" cy="397787"/>
          </a:xfrm>
          <a:prstGeom prst="rect">
            <a:avLst/>
          </a:prstGeom>
          <a:noFill/>
          <a:ln>
            <a:noFill/>
          </a:ln>
        </p:spPr>
      </p:pic>
      <p:grpSp>
        <p:nvGrpSpPr>
          <p:cNvPr id="8" name="Gruppo 7">
            <a:extLst>
              <a:ext uri="{FF2B5EF4-FFF2-40B4-BE49-F238E27FC236}">
                <a16:creationId xmlns:a16="http://schemas.microsoft.com/office/drawing/2014/main" id="{A7AD6FD5-09A8-65EF-A0BB-C96FB9CF04AC}"/>
              </a:ext>
            </a:extLst>
          </p:cNvPr>
          <p:cNvGrpSpPr/>
          <p:nvPr userDrawn="1"/>
        </p:nvGrpSpPr>
        <p:grpSpPr>
          <a:xfrm>
            <a:off x="693118" y="6413734"/>
            <a:ext cx="380725" cy="298569"/>
            <a:chOff x="8579978" y="2298819"/>
            <a:chExt cx="1623701" cy="1273323"/>
          </a:xfrm>
        </p:grpSpPr>
        <p:sp>
          <p:nvSpPr>
            <p:cNvPr id="10" name="Figura a mano libera: forma 9">
              <a:extLst>
                <a:ext uri="{FF2B5EF4-FFF2-40B4-BE49-F238E27FC236}">
                  <a16:creationId xmlns:a16="http://schemas.microsoft.com/office/drawing/2014/main" id="{71CBC8C3-CDE5-6A3C-AD90-051D9AD782CC}"/>
                </a:ext>
              </a:extLst>
            </p:cNvPr>
            <p:cNvSpPr/>
            <p:nvPr/>
          </p:nvSpPr>
          <p:spPr>
            <a:xfrm>
              <a:off x="9408920" y="2298819"/>
              <a:ext cx="794759" cy="1273323"/>
            </a:xfrm>
            <a:custGeom>
              <a:avLst/>
              <a:gdLst>
                <a:gd name="connsiteX0" fmla="*/ 0 w 794759"/>
                <a:gd name="connsiteY0" fmla="*/ 358923 h 1273323"/>
                <a:gd name="connsiteX1" fmla="*/ 0 w 794759"/>
                <a:gd name="connsiteY1" fmla="*/ 0 h 1273323"/>
                <a:gd name="connsiteX2" fmla="*/ 794759 w 794759"/>
                <a:gd name="connsiteY2" fmla="*/ 632388 h 1273323"/>
                <a:gd name="connsiteX3" fmla="*/ 0 w 794759"/>
                <a:gd name="connsiteY3" fmla="*/ 1273323 h 1273323"/>
                <a:gd name="connsiteX4" fmla="*/ 0 w 794759"/>
                <a:gd name="connsiteY4" fmla="*/ 914400 h 1273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759" h="1273323">
                  <a:moveTo>
                    <a:pt x="0" y="358923"/>
                  </a:moveTo>
                  <a:lnTo>
                    <a:pt x="0" y="0"/>
                  </a:lnTo>
                  <a:lnTo>
                    <a:pt x="794759" y="632388"/>
                  </a:lnTo>
                  <a:lnTo>
                    <a:pt x="0" y="1273323"/>
                  </a:lnTo>
                  <a:lnTo>
                    <a:pt x="0" y="914400"/>
                  </a:lnTo>
                </a:path>
              </a:pathLst>
            </a:custGeom>
            <a:noFill/>
            <a:ln w="15875" cap="rnd">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onnettore diritto 10">
              <a:extLst>
                <a:ext uri="{FF2B5EF4-FFF2-40B4-BE49-F238E27FC236}">
                  <a16:creationId xmlns:a16="http://schemas.microsoft.com/office/drawing/2014/main" id="{8381E5E9-4F51-8CD8-E6D9-9797035A1786}"/>
                </a:ext>
              </a:extLst>
            </p:cNvPr>
            <p:cNvCxnSpPr/>
            <p:nvPr/>
          </p:nvCxnSpPr>
          <p:spPr>
            <a:xfrm>
              <a:off x="8579978" y="2931207"/>
              <a:ext cx="1047706"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uppo 11">
            <a:extLst>
              <a:ext uri="{FF2B5EF4-FFF2-40B4-BE49-F238E27FC236}">
                <a16:creationId xmlns:a16="http://schemas.microsoft.com/office/drawing/2014/main" id="{E8E617FA-7A72-59C0-2E1E-C3EF421850B5}"/>
              </a:ext>
            </a:extLst>
          </p:cNvPr>
          <p:cNvGrpSpPr/>
          <p:nvPr userDrawn="1"/>
        </p:nvGrpSpPr>
        <p:grpSpPr>
          <a:xfrm flipH="1">
            <a:off x="112617" y="6412731"/>
            <a:ext cx="380725" cy="298569"/>
            <a:chOff x="8579978" y="2298819"/>
            <a:chExt cx="1623701" cy="1273323"/>
          </a:xfrm>
        </p:grpSpPr>
        <p:sp>
          <p:nvSpPr>
            <p:cNvPr id="14" name="Figura a mano libera: forma 13">
              <a:extLst>
                <a:ext uri="{FF2B5EF4-FFF2-40B4-BE49-F238E27FC236}">
                  <a16:creationId xmlns:a16="http://schemas.microsoft.com/office/drawing/2014/main" id="{893A10B0-3A26-1DAF-FC6B-626B84FAF82A}"/>
                </a:ext>
              </a:extLst>
            </p:cNvPr>
            <p:cNvSpPr/>
            <p:nvPr/>
          </p:nvSpPr>
          <p:spPr>
            <a:xfrm>
              <a:off x="9408920" y="2298819"/>
              <a:ext cx="794759" cy="1273323"/>
            </a:xfrm>
            <a:custGeom>
              <a:avLst/>
              <a:gdLst>
                <a:gd name="connsiteX0" fmla="*/ 0 w 794759"/>
                <a:gd name="connsiteY0" fmla="*/ 358923 h 1273323"/>
                <a:gd name="connsiteX1" fmla="*/ 0 w 794759"/>
                <a:gd name="connsiteY1" fmla="*/ 0 h 1273323"/>
                <a:gd name="connsiteX2" fmla="*/ 794759 w 794759"/>
                <a:gd name="connsiteY2" fmla="*/ 632388 h 1273323"/>
                <a:gd name="connsiteX3" fmla="*/ 0 w 794759"/>
                <a:gd name="connsiteY3" fmla="*/ 1273323 h 1273323"/>
                <a:gd name="connsiteX4" fmla="*/ 0 w 794759"/>
                <a:gd name="connsiteY4" fmla="*/ 914400 h 1273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759" h="1273323">
                  <a:moveTo>
                    <a:pt x="0" y="358923"/>
                  </a:moveTo>
                  <a:lnTo>
                    <a:pt x="0" y="0"/>
                  </a:lnTo>
                  <a:lnTo>
                    <a:pt x="794759" y="632388"/>
                  </a:lnTo>
                  <a:lnTo>
                    <a:pt x="0" y="1273323"/>
                  </a:lnTo>
                  <a:lnTo>
                    <a:pt x="0" y="914400"/>
                  </a:lnTo>
                </a:path>
              </a:pathLst>
            </a:custGeom>
            <a:noFill/>
            <a:ln w="15875" cap="rnd">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Connettore diritto 14">
              <a:extLst>
                <a:ext uri="{FF2B5EF4-FFF2-40B4-BE49-F238E27FC236}">
                  <a16:creationId xmlns:a16="http://schemas.microsoft.com/office/drawing/2014/main" id="{51C64837-18F4-F24C-8A5F-F2FA77AB9BCF}"/>
                </a:ext>
              </a:extLst>
            </p:cNvPr>
            <p:cNvCxnSpPr/>
            <p:nvPr/>
          </p:nvCxnSpPr>
          <p:spPr>
            <a:xfrm>
              <a:off x="8579978" y="2931207"/>
              <a:ext cx="1047706"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uppo 15">
            <a:extLst>
              <a:ext uri="{FF2B5EF4-FFF2-40B4-BE49-F238E27FC236}">
                <a16:creationId xmlns:a16="http://schemas.microsoft.com/office/drawing/2014/main" id="{13D435A7-86E4-A807-2C52-CFE2EAF9F9DA}"/>
              </a:ext>
            </a:extLst>
          </p:cNvPr>
          <p:cNvGrpSpPr/>
          <p:nvPr userDrawn="1"/>
        </p:nvGrpSpPr>
        <p:grpSpPr>
          <a:xfrm>
            <a:off x="448838" y="237936"/>
            <a:ext cx="287397" cy="199996"/>
            <a:chOff x="9972111" y="6438711"/>
            <a:chExt cx="380725" cy="199996"/>
          </a:xfrm>
        </p:grpSpPr>
        <p:cxnSp>
          <p:nvCxnSpPr>
            <p:cNvPr id="17" name="Connettore diritto 16">
              <a:extLst>
                <a:ext uri="{FF2B5EF4-FFF2-40B4-BE49-F238E27FC236}">
                  <a16:creationId xmlns:a16="http://schemas.microsoft.com/office/drawing/2014/main" id="{63E840AC-1280-FEC5-78ED-04D204D2A2A3}"/>
                </a:ext>
              </a:extLst>
            </p:cNvPr>
            <p:cNvCxnSpPr>
              <a:cxnSpLocks/>
            </p:cNvCxnSpPr>
            <p:nvPr/>
          </p:nvCxnSpPr>
          <p:spPr>
            <a:xfrm flipH="1">
              <a:off x="9972111" y="6537206"/>
              <a:ext cx="351586"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47CC1DE8-365C-01E6-F726-D3B82E6D4ABA}"/>
                </a:ext>
              </a:extLst>
            </p:cNvPr>
            <p:cNvCxnSpPr>
              <a:cxnSpLocks/>
            </p:cNvCxnSpPr>
            <p:nvPr/>
          </p:nvCxnSpPr>
          <p:spPr>
            <a:xfrm flipH="1">
              <a:off x="10158412" y="6638707"/>
              <a:ext cx="194424"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id="{DD06D4F5-537A-8572-A614-A12C31FC53D7}"/>
                </a:ext>
              </a:extLst>
            </p:cNvPr>
            <p:cNvCxnSpPr>
              <a:cxnSpLocks/>
            </p:cNvCxnSpPr>
            <p:nvPr/>
          </p:nvCxnSpPr>
          <p:spPr>
            <a:xfrm flipH="1">
              <a:off x="9972111" y="6438711"/>
              <a:ext cx="194424"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51416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 userDrawn="1">
          <p15:clr>
            <a:srgbClr val="FBAE40"/>
          </p15:clr>
        </p15:guide>
        <p15:guide id="4" pos="69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4"/>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201684432"/>
      </p:ext>
    </p:extLst>
  </p:cSld>
  <p:clrMap bg1="lt1" tx1="dk1" bg2="dk2" tx2="lt2" accent1="accent1" accent2="accent2" accent3="accent3" accent4="accent4" accent5="accent5" accent6="accent6" hlink="hlink" folHlink="folHlink"/>
  <p:sldLayoutIdLst>
    <p:sldLayoutId id="2147483661" r:id="rId1"/>
    <p:sldLayoutId id="2147483753" r:id="rId2"/>
    <p:sldLayoutId id="2147483665" r:id="rId3"/>
    <p:sldLayoutId id="2147483666" r:id="rId4"/>
    <p:sldLayoutId id="2147483688" r:id="rId5"/>
    <p:sldLayoutId id="2147483689" r:id="rId6"/>
    <p:sldLayoutId id="2147483690" r:id="rId7"/>
    <p:sldLayoutId id="2147483687" r:id="rId8"/>
    <p:sldLayoutId id="2147483685" r:id="rId9"/>
    <p:sldLayoutId id="2147483684" r:id="rId10"/>
    <p:sldLayoutId id="214748368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3.sv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3.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4.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7.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8.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9.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4.xml"/><Relationship Id="rId1" Type="http://schemas.openxmlformats.org/officeDocument/2006/relationships/tags" Target="../tags/tag30.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1.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15.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33.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34.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5.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6.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3.xml"/><Relationship Id="rId1" Type="http://schemas.openxmlformats.org/officeDocument/2006/relationships/tags" Target="../tags/tag37.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8.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9.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0.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1.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tags" Target="../tags/tag4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3.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4.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5.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6.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7.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8.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pic>
        <p:nvPicPr>
          <p:cNvPr id="10" name="Immagine 9" descr="Immagine che contiene aria aperta, veicolo, Veicolo terrestre, erba&#10;&#10;Descrizione generata automaticamente">
            <a:extLst>
              <a:ext uri="{FF2B5EF4-FFF2-40B4-BE49-F238E27FC236}">
                <a16:creationId xmlns:a16="http://schemas.microsoft.com/office/drawing/2014/main" id="{3D796C51-8A7A-45C2-121E-CF2357D28F5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
            <a:ext cx="12192000" cy="6858000"/>
          </a:xfrm>
          <a:prstGeom prst="rect">
            <a:avLst/>
          </a:prstGeom>
          <a:effectLst>
            <a:softEdge rad="0"/>
          </a:effectLst>
        </p:spPr>
      </p:pic>
      <p:sp>
        <p:nvSpPr>
          <p:cNvPr id="9" name="Rettangolo 8">
            <a:extLst>
              <a:ext uri="{FF2B5EF4-FFF2-40B4-BE49-F238E27FC236}">
                <a16:creationId xmlns:a16="http://schemas.microsoft.com/office/drawing/2014/main" id="{AC47B8B3-07E0-9D57-E4F2-C75C0DA754C5}"/>
              </a:ext>
            </a:extLst>
          </p:cNvPr>
          <p:cNvSpPr/>
          <p:nvPr/>
        </p:nvSpPr>
        <p:spPr>
          <a:xfrm>
            <a:off x="9259366" y="0"/>
            <a:ext cx="1751534" cy="6858000"/>
          </a:xfrm>
          <a:prstGeom prst="rect">
            <a:avLst/>
          </a:prstGeom>
          <a:gradFill flip="none" rotWithShape="1">
            <a:gsLst>
              <a:gs pos="13000">
                <a:schemeClr val="tx1">
                  <a:alpha val="88000"/>
                </a:schemeClr>
              </a:gs>
              <a:gs pos="95000">
                <a:schemeClr val="tx1">
                  <a:alpha val="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bIns="252000" rtlCol="0" anchor="b"/>
          <a:lstStyle/>
          <a:p>
            <a:pPr algn="ctr"/>
            <a:r>
              <a:rPr lang="en-US" sz="2000" cap="all">
                <a:solidFill>
                  <a:schemeClr val="accent4"/>
                </a:solidFill>
                <a:latin typeface="Encode Sans ExtraBold" pitchFamily="2" charset="0"/>
                <a:sym typeface="Arial"/>
              </a:rPr>
              <a:t>Start</a:t>
            </a:r>
            <a:r>
              <a:rPr lang="en-US" sz="2000" cap="all">
                <a:solidFill>
                  <a:schemeClr val="accent4"/>
                </a:solidFill>
                <a:latin typeface="Encode Sans" pitchFamily="2" charset="0"/>
                <a:sym typeface="Arial"/>
              </a:rPr>
              <a:t> </a:t>
            </a:r>
            <a:br>
              <a:rPr lang="en-US" sz="2000" cap="all">
                <a:solidFill>
                  <a:schemeClr val="accent4"/>
                </a:solidFill>
                <a:latin typeface="Encode Sans" pitchFamily="2" charset="0"/>
                <a:sym typeface="Arial"/>
              </a:rPr>
            </a:br>
            <a:r>
              <a:rPr lang="en-US" cap="all">
                <a:solidFill>
                  <a:schemeClr val="bg1"/>
                </a:solidFill>
                <a:latin typeface="Encode Sans Light" pitchFamily="2" charset="0"/>
                <a:sym typeface="Arial"/>
              </a:rPr>
              <a:t>the </a:t>
            </a:r>
            <a:r>
              <a:rPr lang="en-US" cap="all">
                <a:solidFill>
                  <a:schemeClr val="bg1"/>
                </a:solidFill>
                <a:latin typeface="Encode Sans ExtraBold" pitchFamily="2" charset="0"/>
                <a:sym typeface="Arial"/>
              </a:rPr>
              <a:t>course</a:t>
            </a:r>
            <a:endParaRPr lang="en-US" sz="2000" cap="all">
              <a:latin typeface="Encode Sans ExtraBold" pitchFamily="2" charset="0"/>
            </a:endParaRPr>
          </a:p>
        </p:txBody>
      </p:sp>
      <p:pic>
        <p:nvPicPr>
          <p:cNvPr id="3" name="Google Shape;1653;p282">
            <a:extLst>
              <a:ext uri="{FF2B5EF4-FFF2-40B4-BE49-F238E27FC236}">
                <a16:creationId xmlns:a16="http://schemas.microsoft.com/office/drawing/2014/main" id="{1E2CD31A-C92E-A8A3-C1DC-3CF2AA9D98AD}"/>
              </a:ext>
            </a:extLst>
          </p:cNvPr>
          <p:cNvPicPr preferRelativeResize="0"/>
          <p:nvPr/>
        </p:nvPicPr>
        <p:blipFill>
          <a:blip r:embed="rId5" cstate="screen">
            <a:extLst>
              <a:ext uri="{28A0092B-C50C-407E-A947-70E740481C1C}">
                <a14:useLocalDpi xmlns:a14="http://schemas.microsoft.com/office/drawing/2010/main"/>
              </a:ext>
            </a:extLst>
          </a:blip>
          <a:srcRect/>
          <a:stretch/>
        </p:blipFill>
        <p:spPr>
          <a:xfrm>
            <a:off x="4725796" y="399687"/>
            <a:ext cx="2132204" cy="790938"/>
          </a:xfrm>
          <a:prstGeom prst="rect">
            <a:avLst/>
          </a:prstGeom>
        </p:spPr>
      </p:pic>
      <p:pic>
        <p:nvPicPr>
          <p:cNvPr id="7" name="Immagine 5">
            <a:extLst>
              <a:ext uri="{FF2B5EF4-FFF2-40B4-BE49-F238E27FC236}">
                <a16:creationId xmlns:a16="http://schemas.microsoft.com/office/drawing/2014/main" id="{4211204E-D2FB-5433-797A-8E0FDB725154}"/>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2452320" y="1486067"/>
            <a:ext cx="6513406" cy="494241"/>
          </a:xfrm>
          <a:prstGeom prst="rect">
            <a:avLst/>
          </a:prstGeom>
        </p:spPr>
      </p:pic>
      <p:grpSp>
        <p:nvGrpSpPr>
          <p:cNvPr id="12" name="Gruppo 11">
            <a:extLst>
              <a:ext uri="{FF2B5EF4-FFF2-40B4-BE49-F238E27FC236}">
                <a16:creationId xmlns:a16="http://schemas.microsoft.com/office/drawing/2014/main" id="{877B9769-9485-7EC6-53AA-A740528D7664}"/>
              </a:ext>
            </a:extLst>
          </p:cNvPr>
          <p:cNvGrpSpPr/>
          <p:nvPr/>
        </p:nvGrpSpPr>
        <p:grpSpPr>
          <a:xfrm>
            <a:off x="9671416" y="5566785"/>
            <a:ext cx="927435" cy="306302"/>
            <a:chOff x="2196268" y="3854153"/>
            <a:chExt cx="7797391" cy="2575222"/>
          </a:xfrm>
          <a:solidFill>
            <a:schemeClr val="bg1"/>
          </a:solidFill>
        </p:grpSpPr>
        <p:sp>
          <p:nvSpPr>
            <p:cNvPr id="13" name="Ovale 12">
              <a:extLst>
                <a:ext uri="{FF2B5EF4-FFF2-40B4-BE49-F238E27FC236}">
                  <a16:creationId xmlns:a16="http://schemas.microsoft.com/office/drawing/2014/main" id="{F3FA5916-F970-2D30-18E2-77B0033B16FD}"/>
                </a:ext>
              </a:extLst>
            </p:cNvPr>
            <p:cNvSpPr/>
            <p:nvPr/>
          </p:nvSpPr>
          <p:spPr>
            <a:xfrm>
              <a:off x="2196268" y="3854153"/>
              <a:ext cx="1298961" cy="1298961"/>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ttangolo con angoli arrotondati 13">
              <a:extLst>
                <a:ext uri="{FF2B5EF4-FFF2-40B4-BE49-F238E27FC236}">
                  <a16:creationId xmlns:a16="http://schemas.microsoft.com/office/drawing/2014/main" id="{8896361C-2220-CDAF-A312-C4CFBF4EED12}"/>
                </a:ext>
              </a:extLst>
            </p:cNvPr>
            <p:cNvSpPr/>
            <p:nvPr/>
          </p:nvSpPr>
          <p:spPr>
            <a:xfrm>
              <a:off x="3733532" y="3854153"/>
              <a:ext cx="444381" cy="257522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ttangolo con angoli arrotondati 14">
              <a:extLst>
                <a:ext uri="{FF2B5EF4-FFF2-40B4-BE49-F238E27FC236}">
                  <a16:creationId xmlns:a16="http://schemas.microsoft.com/office/drawing/2014/main" id="{2E20BF9E-A188-C09E-0789-A87442DF1606}"/>
                </a:ext>
              </a:extLst>
            </p:cNvPr>
            <p:cNvSpPr/>
            <p:nvPr/>
          </p:nvSpPr>
          <p:spPr>
            <a:xfrm>
              <a:off x="4441804" y="3854153"/>
              <a:ext cx="444381" cy="257522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ttangolo con angoli arrotondati 15">
              <a:extLst>
                <a:ext uri="{FF2B5EF4-FFF2-40B4-BE49-F238E27FC236}">
                  <a16:creationId xmlns:a16="http://schemas.microsoft.com/office/drawing/2014/main" id="{5D5D84AE-18DE-0E95-BFE1-BAFE9AC35F2B}"/>
                </a:ext>
              </a:extLst>
            </p:cNvPr>
            <p:cNvSpPr/>
            <p:nvPr/>
          </p:nvSpPr>
          <p:spPr>
            <a:xfrm>
              <a:off x="5150076" y="3854153"/>
              <a:ext cx="444381" cy="257522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ttangolo con angoli arrotondati 16">
              <a:extLst>
                <a:ext uri="{FF2B5EF4-FFF2-40B4-BE49-F238E27FC236}">
                  <a16:creationId xmlns:a16="http://schemas.microsoft.com/office/drawing/2014/main" id="{ADE09917-BFDD-1F7A-5FA3-998E1DD801AC}"/>
                </a:ext>
              </a:extLst>
            </p:cNvPr>
            <p:cNvSpPr/>
            <p:nvPr/>
          </p:nvSpPr>
          <p:spPr>
            <a:xfrm>
              <a:off x="5858348" y="3854153"/>
              <a:ext cx="444381" cy="257522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ttangolo con angoli arrotondati 17">
              <a:extLst>
                <a:ext uri="{FF2B5EF4-FFF2-40B4-BE49-F238E27FC236}">
                  <a16:creationId xmlns:a16="http://schemas.microsoft.com/office/drawing/2014/main" id="{7E5B1ABA-E014-C373-7D41-716E8B2D46F3}"/>
                </a:ext>
              </a:extLst>
            </p:cNvPr>
            <p:cNvSpPr/>
            <p:nvPr/>
          </p:nvSpPr>
          <p:spPr>
            <a:xfrm>
              <a:off x="6566620" y="3854153"/>
              <a:ext cx="444381" cy="257522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ttangolo con angoli arrotondati 18">
              <a:extLst>
                <a:ext uri="{FF2B5EF4-FFF2-40B4-BE49-F238E27FC236}">
                  <a16:creationId xmlns:a16="http://schemas.microsoft.com/office/drawing/2014/main" id="{228493F7-62CE-9A8F-6387-420EE2EF75AB}"/>
                </a:ext>
              </a:extLst>
            </p:cNvPr>
            <p:cNvSpPr/>
            <p:nvPr/>
          </p:nvSpPr>
          <p:spPr>
            <a:xfrm>
              <a:off x="7274892" y="3854153"/>
              <a:ext cx="444381" cy="257522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ttangolo con angoli arrotondati 19">
              <a:extLst>
                <a:ext uri="{FF2B5EF4-FFF2-40B4-BE49-F238E27FC236}">
                  <a16:creationId xmlns:a16="http://schemas.microsoft.com/office/drawing/2014/main" id="{01C1B64A-5413-A60D-7D18-C0BD3DA08C7E}"/>
                </a:ext>
              </a:extLst>
            </p:cNvPr>
            <p:cNvSpPr/>
            <p:nvPr/>
          </p:nvSpPr>
          <p:spPr>
            <a:xfrm>
              <a:off x="7983163" y="3854153"/>
              <a:ext cx="444381" cy="257522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e 20">
              <a:extLst>
                <a:ext uri="{FF2B5EF4-FFF2-40B4-BE49-F238E27FC236}">
                  <a16:creationId xmlns:a16="http://schemas.microsoft.com/office/drawing/2014/main" id="{28E55BD4-A34C-12B4-97FB-B428169A8451}"/>
                </a:ext>
              </a:extLst>
            </p:cNvPr>
            <p:cNvSpPr/>
            <p:nvPr/>
          </p:nvSpPr>
          <p:spPr>
            <a:xfrm>
              <a:off x="8694698" y="3854153"/>
              <a:ext cx="1298961" cy="1298961"/>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ttangolo 3">
            <a:extLst>
              <a:ext uri="{FF2B5EF4-FFF2-40B4-BE49-F238E27FC236}">
                <a16:creationId xmlns:a16="http://schemas.microsoft.com/office/drawing/2014/main" id="{8C6565AE-8F2A-F728-13F1-F1CDCDBF815C}"/>
              </a:ext>
            </a:extLst>
          </p:cNvPr>
          <p:cNvSpPr/>
          <p:nvPr/>
        </p:nvSpPr>
        <p:spPr>
          <a:xfrm>
            <a:off x="9320224" y="1360929"/>
            <a:ext cx="1629818" cy="2062103"/>
          </a:xfrm>
          <a:prstGeom prst="rect">
            <a:avLst/>
          </a:prstGeom>
          <a:noFill/>
        </p:spPr>
        <p:txBody>
          <a:bodyPr wrap="square" lIns="0" rIns="0">
            <a:spAutoFit/>
          </a:bodyPr>
          <a:lstStyle/>
          <a:p>
            <a:pPr algn="ctr" defTabSz="1219170">
              <a:buClr>
                <a:srgbClr val="000000"/>
              </a:buClr>
            </a:pPr>
            <a:r>
              <a:rPr lang="en-GB" sz="4800" kern="0" dirty="0">
                <a:solidFill>
                  <a:schemeClr val="accent4"/>
                </a:solidFill>
                <a:latin typeface="Encode Sans ExtraBold" pitchFamily="2" charset="0"/>
                <a:cs typeface="Calibri" panose="020F0502020204030204" pitchFamily="34" charset="0"/>
                <a:sym typeface="Arial"/>
              </a:rPr>
              <a:t>4xe</a:t>
            </a:r>
          </a:p>
          <a:p>
            <a:pPr algn="ctr" defTabSz="1219170">
              <a:buClr>
                <a:srgbClr val="000000"/>
              </a:buClr>
            </a:pPr>
            <a:r>
              <a:rPr lang="en-GB" sz="4400" kern="0" dirty="0">
                <a:solidFill>
                  <a:schemeClr val="accent4"/>
                </a:solidFill>
                <a:cs typeface="Calibri" panose="020F0502020204030204" pitchFamily="34" charset="0"/>
                <a:sym typeface="Arial"/>
              </a:rPr>
              <a:t>&amp; </a:t>
            </a:r>
            <a:r>
              <a:rPr lang="en-GB" sz="3600" kern="0" dirty="0">
                <a:solidFill>
                  <a:schemeClr val="accent4"/>
                </a:solidFill>
                <a:latin typeface="Encode Sans ExtraBold" pitchFamily="2" charset="0"/>
                <a:cs typeface="Calibri" panose="020F0502020204030204" pitchFamily="34" charset="0"/>
                <a:sym typeface="Arial"/>
              </a:rPr>
              <a:t>MY25</a:t>
            </a:r>
          </a:p>
        </p:txBody>
      </p:sp>
    </p:spTree>
    <p:custDataLst>
      <p:tags r:id="rId1"/>
    </p:custDataLst>
    <p:extLst>
      <p:ext uri="{BB962C8B-B14F-4D97-AF65-F5344CB8AC3E}">
        <p14:creationId xmlns:p14="http://schemas.microsoft.com/office/powerpoint/2010/main" val="836678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4941C4B-A830-6CF1-CA0A-F7A7740A9E5D}"/>
              </a:ext>
            </a:extLst>
          </p:cNvPr>
          <p:cNvSpPr txBox="1"/>
          <p:nvPr/>
        </p:nvSpPr>
        <p:spPr>
          <a:xfrm>
            <a:off x="1327150" y="1632289"/>
            <a:ext cx="9378948" cy="584775"/>
          </a:xfrm>
          <a:prstGeom prst="rect">
            <a:avLst/>
          </a:prstGeom>
          <a:noFill/>
        </p:spPr>
        <p:txBody>
          <a:bodyPr wrap="square">
            <a:spAutoFit/>
          </a:bodyPr>
          <a:lstStyle/>
          <a:p>
            <a:pPr marL="0" marR="0" lvl="0" indent="0" algn="l" defTabSz="609570" rtl="0" eaLnBrk="1" fontAlgn="base" latinLnBrk="0" hangingPunct="1">
              <a:lnSpc>
                <a:spcPct val="100000"/>
              </a:lnSpc>
              <a:spcBef>
                <a:spcPct val="0"/>
              </a:spcBef>
              <a:spcAft>
                <a:spcPct val="0"/>
              </a:spcAft>
              <a:buClr>
                <a:srgbClr val="000000"/>
              </a:buClr>
              <a:buSzTx/>
              <a:buFontTx/>
              <a:buNone/>
              <a:tabLst/>
              <a:defRPr/>
            </a:pPr>
            <a:r>
              <a:rPr lang="it-IT" sz="3200" cap="all" dirty="0">
                <a:solidFill>
                  <a:schemeClr val="accent4"/>
                </a:solidFill>
                <a:latin typeface="Encode Sans ExtraBold" pitchFamily="2" charset="0"/>
              </a:rPr>
              <a:t>Pronto per Ogni Avventura!</a:t>
            </a:r>
            <a:endParaRPr lang="en-US" sz="3200" cap="all" dirty="0">
              <a:solidFill>
                <a:schemeClr val="accent4"/>
              </a:solidFill>
              <a:latin typeface="Encode Sans ExtraBold" pitchFamily="2" charset="0"/>
              <a:sym typeface="Arial"/>
            </a:endParaRPr>
          </a:p>
        </p:txBody>
      </p:sp>
      <p:sp>
        <p:nvSpPr>
          <p:cNvPr id="3" name="CasellaDiTesto 2">
            <a:extLst>
              <a:ext uri="{FF2B5EF4-FFF2-40B4-BE49-F238E27FC236}">
                <a16:creationId xmlns:a16="http://schemas.microsoft.com/office/drawing/2014/main" id="{1B9D854E-521E-F730-FF3D-1C1CE91431FE}"/>
              </a:ext>
            </a:extLst>
          </p:cNvPr>
          <p:cNvSpPr txBox="1"/>
          <p:nvPr/>
        </p:nvSpPr>
        <p:spPr>
          <a:xfrm>
            <a:off x="1327150" y="1451598"/>
            <a:ext cx="4245665" cy="276999"/>
          </a:xfrm>
          <a:prstGeom prst="rect">
            <a:avLst/>
          </a:prstGeom>
          <a:noFill/>
        </p:spPr>
        <p:txBody>
          <a:bodyPr wrap="square">
            <a:spAutoFit/>
          </a:bodyPr>
          <a:lstStyle/>
          <a:p>
            <a:pPr marL="0" marR="0" lvl="0" indent="0" algn="l" defTabSz="609570" rtl="0" eaLnBrk="1" fontAlgn="base" latinLnBrk="0" hangingPunct="1">
              <a:lnSpc>
                <a:spcPct val="100000"/>
              </a:lnSpc>
              <a:spcBef>
                <a:spcPct val="0"/>
              </a:spcBef>
              <a:spcAft>
                <a:spcPct val="0"/>
              </a:spcAft>
              <a:buClr>
                <a:srgbClr val="000000"/>
              </a:buClr>
              <a:buSzTx/>
              <a:buFontTx/>
              <a:buNone/>
              <a:tabLst/>
              <a:defRPr/>
            </a:pPr>
            <a:r>
              <a:rPr kumimoji="0" lang="it-IT" sz="1200" i="0" u="none" strike="noStrike" kern="1200" cap="none" normalizeH="0" baseline="0" noProof="0" dirty="0">
                <a:ln>
                  <a:noFill/>
                </a:ln>
                <a:solidFill>
                  <a:schemeClr val="tx1">
                    <a:lumMod val="50000"/>
                    <a:lumOff val="50000"/>
                  </a:schemeClr>
                </a:solidFill>
                <a:effectLst/>
                <a:uLnTx/>
                <a:uFillTx/>
                <a:sym typeface="Arial"/>
              </a:rPr>
              <a:t>DESIGN ESTERNO E PERSONALIZZAZIONI</a:t>
            </a:r>
          </a:p>
        </p:txBody>
      </p:sp>
      <p:sp>
        <p:nvSpPr>
          <p:cNvPr id="5" name="CasellaDiTesto 4">
            <a:extLst>
              <a:ext uri="{FF2B5EF4-FFF2-40B4-BE49-F238E27FC236}">
                <a16:creationId xmlns:a16="http://schemas.microsoft.com/office/drawing/2014/main" id="{14E6B033-A39F-D0A7-8491-2340838F8D2B}"/>
              </a:ext>
            </a:extLst>
          </p:cNvPr>
          <p:cNvSpPr txBox="1"/>
          <p:nvPr/>
        </p:nvSpPr>
        <p:spPr>
          <a:xfrm>
            <a:off x="1398138" y="2372481"/>
            <a:ext cx="9987356" cy="1300099"/>
          </a:xfrm>
          <a:prstGeom prst="rect">
            <a:avLst/>
          </a:prstGeom>
          <a:noFill/>
        </p:spPr>
        <p:txBody>
          <a:bodyPr wrap="square">
            <a:spAutoFit/>
          </a:bodyPr>
          <a:lstStyle/>
          <a:p>
            <a:pPr>
              <a:lnSpc>
                <a:spcPct val="115000"/>
              </a:lnSpc>
              <a:spcAft>
                <a:spcPts val="800"/>
              </a:spcAft>
            </a:pPr>
            <a:r>
              <a:rPr lang="it-IT" sz="1600" dirty="0">
                <a:effectLst/>
                <a:ea typeface="Aptos" panose="020B0004020202020204" pitchFamily="34" charset="0"/>
                <a:cs typeface="Times New Roman" panose="02020603050405020304" pitchFamily="18" charset="0"/>
              </a:rPr>
              <a:t>Il design esterno della </a:t>
            </a:r>
            <a:r>
              <a:rPr lang="it-IT" sz="1600" b="1" dirty="0">
                <a:effectLst/>
                <a:ea typeface="Aptos" panose="020B0004020202020204" pitchFamily="34" charset="0"/>
                <a:cs typeface="Times New Roman" panose="02020603050405020304" pitchFamily="18" charset="0"/>
              </a:rPr>
              <a:t>Jeep Avenger MY25 </a:t>
            </a:r>
            <a:r>
              <a:rPr lang="it-IT" sz="1600" dirty="0">
                <a:effectLst/>
                <a:ea typeface="Aptos" panose="020B0004020202020204" pitchFamily="34" charset="0"/>
                <a:cs typeface="Times New Roman" panose="02020603050405020304" pitchFamily="18" charset="0"/>
              </a:rPr>
              <a:t>è stato completamente rinnovato per offrire un aspetto moderno e robusto, mantenendo al contempo l’inconfondibile identità del marchio Jeep. </a:t>
            </a:r>
          </a:p>
          <a:p>
            <a:pPr>
              <a:lnSpc>
                <a:spcPct val="115000"/>
              </a:lnSpc>
              <a:spcAft>
                <a:spcPts val="800"/>
              </a:spcAft>
            </a:pPr>
            <a:r>
              <a:rPr lang="it-IT" sz="1600" dirty="0">
                <a:effectLst/>
                <a:ea typeface="Aptos" panose="020B0004020202020204" pitchFamily="34" charset="0"/>
                <a:cs typeface="Times New Roman" panose="02020603050405020304" pitchFamily="18" charset="0"/>
              </a:rPr>
              <a:t>Ogni dettaglio è stato curato per migliorare l’estetica, la funzionalità e la resistenza del veicolo, rendendolo ideale per qualsiasi avventura.</a:t>
            </a:r>
            <a:endParaRPr lang="it-IT" sz="1600" kern="100" dirty="0">
              <a:cs typeface="Times New Roman" panose="02020603050405020304" pitchFamily="18" charset="0"/>
            </a:endParaRPr>
          </a:p>
        </p:txBody>
      </p:sp>
      <p:sp>
        <p:nvSpPr>
          <p:cNvPr id="6" name="Rettangolo 5">
            <a:extLst>
              <a:ext uri="{FF2B5EF4-FFF2-40B4-BE49-F238E27FC236}">
                <a16:creationId xmlns:a16="http://schemas.microsoft.com/office/drawing/2014/main" id="{99E7216D-6CA7-628D-45C7-9FD0649EF950}"/>
              </a:ext>
            </a:extLst>
          </p:cNvPr>
          <p:cNvSpPr/>
          <p:nvPr/>
        </p:nvSpPr>
        <p:spPr>
          <a:xfrm>
            <a:off x="1163638" y="0"/>
            <a:ext cx="11028361" cy="123825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rgbClr val="262626"/>
                </a:solidFill>
              </a:rPr>
              <a:t>IMG</a:t>
            </a:r>
          </a:p>
        </p:txBody>
      </p:sp>
      <p:sp>
        <p:nvSpPr>
          <p:cNvPr id="8" name="CasellaDiTesto 7">
            <a:extLst>
              <a:ext uri="{FF2B5EF4-FFF2-40B4-BE49-F238E27FC236}">
                <a16:creationId xmlns:a16="http://schemas.microsoft.com/office/drawing/2014/main" id="{F6CD8FED-FFCD-63AD-0561-6DA15EE48441}"/>
              </a:ext>
            </a:extLst>
          </p:cNvPr>
          <p:cNvSpPr txBox="1"/>
          <p:nvPr/>
        </p:nvSpPr>
        <p:spPr>
          <a:xfrm>
            <a:off x="4369004" y="3896972"/>
            <a:ext cx="6881813" cy="475900"/>
          </a:xfrm>
          <a:prstGeom prst="rect">
            <a:avLst/>
          </a:prstGeom>
          <a:noFill/>
        </p:spPr>
        <p:txBody>
          <a:bodyPr wrap="square">
            <a:spAutoFit/>
          </a:bodyPr>
          <a:lstStyle/>
          <a:p>
            <a:pPr>
              <a:lnSpc>
                <a:spcPct val="115000"/>
              </a:lnSpc>
              <a:spcAft>
                <a:spcPts val="800"/>
              </a:spcAft>
            </a:pPr>
            <a:r>
              <a:rPr lang="it-IT" sz="2400" b="1" dirty="0">
                <a:solidFill>
                  <a:srgbClr val="FFC000"/>
                </a:solidFill>
                <a:effectLst/>
                <a:ea typeface="Aptos" panose="020B0004020202020204" pitchFamily="34" charset="0"/>
                <a:cs typeface="Times New Roman" panose="02020603050405020304" pitchFamily="18" charset="0"/>
              </a:rPr>
              <a:t>Quali sono le novità?</a:t>
            </a:r>
            <a:endParaRPr lang="it-IT" sz="2400" b="1" kern="100" dirty="0">
              <a:solidFill>
                <a:srgbClr val="FFC000"/>
              </a:solidFill>
              <a:cs typeface="Times New Roman" panose="02020603050405020304" pitchFamily="18" charset="0"/>
            </a:endParaRPr>
          </a:p>
        </p:txBody>
      </p:sp>
      <p:grpSp>
        <p:nvGrpSpPr>
          <p:cNvPr id="9" name="Gruppo 8">
            <a:extLst>
              <a:ext uri="{FF2B5EF4-FFF2-40B4-BE49-F238E27FC236}">
                <a16:creationId xmlns:a16="http://schemas.microsoft.com/office/drawing/2014/main" id="{31B249B5-6A17-B3C3-0EE9-277387B63D7C}"/>
              </a:ext>
            </a:extLst>
          </p:cNvPr>
          <p:cNvGrpSpPr/>
          <p:nvPr/>
        </p:nvGrpSpPr>
        <p:grpSpPr>
          <a:xfrm>
            <a:off x="1590776" y="4041280"/>
            <a:ext cx="2393750" cy="2206048"/>
            <a:chOff x="2000351" y="4269549"/>
            <a:chExt cx="2393750" cy="1838325"/>
          </a:xfrm>
        </p:grpSpPr>
        <p:sp>
          <p:nvSpPr>
            <p:cNvPr id="10" name="Figura a mano libera: forma 9">
              <a:extLst>
                <a:ext uri="{FF2B5EF4-FFF2-40B4-BE49-F238E27FC236}">
                  <a16:creationId xmlns:a16="http://schemas.microsoft.com/office/drawing/2014/main" id="{7923EAFF-38CC-9985-95AC-116F851FCC7A}"/>
                </a:ext>
              </a:extLst>
            </p:cNvPr>
            <p:cNvSpPr/>
            <p:nvPr/>
          </p:nvSpPr>
          <p:spPr>
            <a:xfrm>
              <a:off x="3984526" y="4269549"/>
              <a:ext cx="409575" cy="1838325"/>
            </a:xfrm>
            <a:custGeom>
              <a:avLst/>
              <a:gdLst>
                <a:gd name="connsiteX0" fmla="*/ 0 w 409575"/>
                <a:gd name="connsiteY0" fmla="*/ 0 h 1838325"/>
                <a:gd name="connsiteX1" fmla="*/ 409575 w 409575"/>
                <a:gd name="connsiteY1" fmla="*/ 0 h 1838325"/>
                <a:gd name="connsiteX2" fmla="*/ 409575 w 409575"/>
                <a:gd name="connsiteY2" fmla="*/ 1838325 h 1838325"/>
                <a:gd name="connsiteX3" fmla="*/ 9525 w 409575"/>
                <a:gd name="connsiteY3" fmla="*/ 1838325 h 1838325"/>
              </a:gdLst>
              <a:ahLst/>
              <a:cxnLst>
                <a:cxn ang="0">
                  <a:pos x="connsiteX0" y="connsiteY0"/>
                </a:cxn>
                <a:cxn ang="0">
                  <a:pos x="connsiteX1" y="connsiteY1"/>
                </a:cxn>
                <a:cxn ang="0">
                  <a:pos x="connsiteX2" y="connsiteY2"/>
                </a:cxn>
                <a:cxn ang="0">
                  <a:pos x="connsiteX3" y="connsiteY3"/>
                </a:cxn>
              </a:cxnLst>
              <a:rect l="l" t="t" r="r" b="b"/>
              <a:pathLst>
                <a:path w="409575" h="1838325">
                  <a:moveTo>
                    <a:pt x="0" y="0"/>
                  </a:moveTo>
                  <a:lnTo>
                    <a:pt x="409575" y="0"/>
                  </a:lnTo>
                  <a:lnTo>
                    <a:pt x="409575" y="1838325"/>
                  </a:lnTo>
                  <a:lnTo>
                    <a:pt x="9525" y="1838325"/>
                  </a:lnTo>
                </a:path>
              </a:pathLst>
            </a:cu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igura a mano libera: forma 10">
              <a:extLst>
                <a:ext uri="{FF2B5EF4-FFF2-40B4-BE49-F238E27FC236}">
                  <a16:creationId xmlns:a16="http://schemas.microsoft.com/office/drawing/2014/main" id="{37C62AAA-2899-C28C-9493-165B840A373C}"/>
                </a:ext>
              </a:extLst>
            </p:cNvPr>
            <p:cNvSpPr/>
            <p:nvPr/>
          </p:nvSpPr>
          <p:spPr>
            <a:xfrm flipH="1">
              <a:off x="2000351" y="4269549"/>
              <a:ext cx="409575" cy="1838325"/>
            </a:xfrm>
            <a:custGeom>
              <a:avLst/>
              <a:gdLst>
                <a:gd name="connsiteX0" fmla="*/ 0 w 409575"/>
                <a:gd name="connsiteY0" fmla="*/ 0 h 1838325"/>
                <a:gd name="connsiteX1" fmla="*/ 409575 w 409575"/>
                <a:gd name="connsiteY1" fmla="*/ 0 h 1838325"/>
                <a:gd name="connsiteX2" fmla="*/ 409575 w 409575"/>
                <a:gd name="connsiteY2" fmla="*/ 1838325 h 1838325"/>
                <a:gd name="connsiteX3" fmla="*/ 9525 w 409575"/>
                <a:gd name="connsiteY3" fmla="*/ 1838325 h 1838325"/>
              </a:gdLst>
              <a:ahLst/>
              <a:cxnLst>
                <a:cxn ang="0">
                  <a:pos x="connsiteX0" y="connsiteY0"/>
                </a:cxn>
                <a:cxn ang="0">
                  <a:pos x="connsiteX1" y="connsiteY1"/>
                </a:cxn>
                <a:cxn ang="0">
                  <a:pos x="connsiteX2" y="connsiteY2"/>
                </a:cxn>
                <a:cxn ang="0">
                  <a:pos x="connsiteX3" y="connsiteY3"/>
                </a:cxn>
              </a:cxnLst>
              <a:rect l="l" t="t" r="r" b="b"/>
              <a:pathLst>
                <a:path w="409575" h="1838325">
                  <a:moveTo>
                    <a:pt x="0" y="0"/>
                  </a:moveTo>
                  <a:lnTo>
                    <a:pt x="409575" y="0"/>
                  </a:lnTo>
                  <a:lnTo>
                    <a:pt x="409575" y="1838325"/>
                  </a:lnTo>
                  <a:lnTo>
                    <a:pt x="9525" y="1838325"/>
                  </a:lnTo>
                </a:path>
              </a:pathLst>
            </a:cu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CasellaDiTesto 11">
            <a:extLst>
              <a:ext uri="{FF2B5EF4-FFF2-40B4-BE49-F238E27FC236}">
                <a16:creationId xmlns:a16="http://schemas.microsoft.com/office/drawing/2014/main" id="{A4B67994-EB3B-23C6-A38F-5122344AF024}"/>
              </a:ext>
            </a:extLst>
          </p:cNvPr>
          <p:cNvSpPr txBox="1"/>
          <p:nvPr/>
        </p:nvSpPr>
        <p:spPr>
          <a:xfrm>
            <a:off x="4493764" y="4466982"/>
            <a:ext cx="7117212" cy="1788438"/>
          </a:xfrm>
          <a:prstGeom prst="rect">
            <a:avLst/>
          </a:prstGeom>
          <a:noFill/>
        </p:spPr>
        <p:txBody>
          <a:bodyPr wrap="square">
            <a:spAutoFit/>
          </a:bodyPr>
          <a:lstStyle/>
          <a:p>
            <a:pPr marL="285750" indent="-285750">
              <a:lnSpc>
                <a:spcPct val="115000"/>
              </a:lnSpc>
              <a:spcAft>
                <a:spcPts val="600"/>
              </a:spcAft>
              <a:buFont typeface="Arial" panose="020B0604020202020204" pitchFamily="34" charset="0"/>
              <a:buChar char="•"/>
            </a:pPr>
            <a:r>
              <a:rPr lang="it-IT" sz="1600" dirty="0">
                <a:effectLst/>
                <a:latin typeface="+mj-lt"/>
                <a:ea typeface="Aptos" panose="020B0004020202020204" pitchFamily="34" charset="0"/>
                <a:cs typeface="Times New Roman" panose="02020603050405020304" pitchFamily="18" charset="0"/>
              </a:rPr>
              <a:t>Nuovi Paraurti Anteriori e Posteriori</a:t>
            </a:r>
          </a:p>
          <a:p>
            <a:pPr marL="285750" indent="-285750">
              <a:lnSpc>
                <a:spcPct val="115000"/>
              </a:lnSpc>
              <a:spcAft>
                <a:spcPts val="600"/>
              </a:spcAft>
              <a:buFont typeface="Arial" panose="020B0604020202020204" pitchFamily="34" charset="0"/>
              <a:buChar char="•"/>
            </a:pPr>
            <a:r>
              <a:rPr lang="it-IT" sz="1600" kern="100" dirty="0">
                <a:effectLst/>
                <a:latin typeface="+mj-lt"/>
                <a:ea typeface="Aptos" panose="020B0004020202020204" pitchFamily="34" charset="0"/>
                <a:cs typeface="Times New Roman" panose="02020603050405020304" pitchFamily="18" charset="0"/>
              </a:rPr>
              <a:t>Design delle Luci Fendinebbia</a:t>
            </a:r>
          </a:p>
          <a:p>
            <a:pPr marL="285750" indent="-285750">
              <a:lnSpc>
                <a:spcPct val="115000"/>
              </a:lnSpc>
              <a:spcAft>
                <a:spcPts val="600"/>
              </a:spcAft>
              <a:buFont typeface="Arial" panose="020B0604020202020204" pitchFamily="34" charset="0"/>
              <a:buChar char="•"/>
            </a:pPr>
            <a:r>
              <a:rPr lang="it-IT" sz="1600" dirty="0">
                <a:effectLst/>
                <a:latin typeface="+mj-lt"/>
                <a:ea typeface="Aptos" panose="020B0004020202020204" pitchFamily="34" charset="0"/>
                <a:cs typeface="Times New Roman" panose="02020603050405020304" pitchFamily="18" charset="0"/>
              </a:rPr>
              <a:t>Barre sul Tetto</a:t>
            </a:r>
            <a:endParaRPr lang="it-IT" sz="1600" kern="100" dirty="0">
              <a:latin typeface="+mj-lt"/>
              <a:ea typeface="Aptos" panose="020B0004020202020204" pitchFamily="34" charset="0"/>
              <a:cs typeface="Times New Roman" panose="02020603050405020304" pitchFamily="18" charset="0"/>
            </a:endParaRPr>
          </a:p>
          <a:p>
            <a:pPr marL="285750" indent="-285750">
              <a:lnSpc>
                <a:spcPct val="115000"/>
              </a:lnSpc>
              <a:spcAft>
                <a:spcPts val="600"/>
              </a:spcAft>
              <a:buFont typeface="Arial" panose="020B0604020202020204" pitchFamily="34" charset="0"/>
              <a:buChar char="•"/>
            </a:pPr>
            <a:r>
              <a:rPr lang="it-IT" sz="1600" dirty="0">
                <a:effectLst/>
                <a:latin typeface="+mj-lt"/>
                <a:ea typeface="Aptos" panose="020B0004020202020204" pitchFamily="34" charset="0"/>
                <a:cs typeface="Times New Roman" panose="02020603050405020304" pitchFamily="18" charset="0"/>
              </a:rPr>
              <a:t>Dettagli in Summit Gold</a:t>
            </a:r>
          </a:p>
          <a:p>
            <a:pPr marL="285750" indent="-285750">
              <a:lnSpc>
                <a:spcPct val="115000"/>
              </a:lnSpc>
              <a:spcAft>
                <a:spcPts val="600"/>
              </a:spcAft>
              <a:buFont typeface="Arial" panose="020B0604020202020204" pitchFamily="34" charset="0"/>
              <a:buChar char="•"/>
            </a:pPr>
            <a:r>
              <a:rPr lang="it-IT" sz="1600" dirty="0">
                <a:effectLst/>
                <a:latin typeface="+mj-lt"/>
                <a:ea typeface="Aptos" panose="020B0004020202020204" pitchFamily="34" charset="0"/>
                <a:cs typeface="Times New Roman" panose="02020603050405020304" pitchFamily="18" charset="0"/>
              </a:rPr>
              <a:t>Nuovi cerchi in lega da 17’’ e Pneumatici M+S </a:t>
            </a:r>
            <a:r>
              <a:rPr lang="it-IT" sz="1600" dirty="0">
                <a:latin typeface="+mj-lt"/>
                <a:ea typeface="Aptos" panose="020B0004020202020204" pitchFamily="34" charset="0"/>
                <a:cs typeface="Times New Roman" panose="02020603050405020304" pitchFamily="18" charset="0"/>
              </a:rPr>
              <a:t> </a:t>
            </a:r>
            <a:endParaRPr lang="it-IT" sz="1600" kern="100" dirty="0">
              <a:latin typeface="+mj-lt"/>
              <a:cs typeface="Times New Roman" panose="02020603050405020304" pitchFamily="18" charset="0"/>
            </a:endParaRPr>
          </a:p>
        </p:txBody>
      </p:sp>
      <p:sp>
        <p:nvSpPr>
          <p:cNvPr id="13" name="Rettangolo 12">
            <a:extLst>
              <a:ext uri="{FF2B5EF4-FFF2-40B4-BE49-F238E27FC236}">
                <a16:creationId xmlns:a16="http://schemas.microsoft.com/office/drawing/2014/main" id="{FDC5A4E0-8C9A-6651-AECF-17941F1E336C}"/>
              </a:ext>
            </a:extLst>
          </p:cNvPr>
          <p:cNvSpPr/>
          <p:nvPr/>
        </p:nvSpPr>
        <p:spPr>
          <a:xfrm>
            <a:off x="1711075" y="4161287"/>
            <a:ext cx="2137025" cy="197913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rgbClr val="262626"/>
                </a:solidFill>
              </a:rPr>
              <a:t>ICONA</a:t>
            </a:r>
          </a:p>
        </p:txBody>
      </p:sp>
    </p:spTree>
    <p:custDataLst>
      <p:tags r:id="rId1"/>
    </p:custDataLst>
    <p:extLst>
      <p:ext uri="{BB962C8B-B14F-4D97-AF65-F5344CB8AC3E}">
        <p14:creationId xmlns:p14="http://schemas.microsoft.com/office/powerpoint/2010/main" val="2801904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0448832-55E9-603B-F592-5A72570B15B5}"/>
              </a:ext>
            </a:extLst>
          </p:cNvPr>
          <p:cNvSpPr txBox="1"/>
          <p:nvPr/>
        </p:nvSpPr>
        <p:spPr>
          <a:xfrm>
            <a:off x="1308100" y="482316"/>
            <a:ext cx="9378948" cy="584775"/>
          </a:xfrm>
          <a:prstGeom prst="rect">
            <a:avLst/>
          </a:prstGeom>
          <a:noFill/>
        </p:spPr>
        <p:txBody>
          <a:bodyPr wrap="square">
            <a:spAutoFit/>
          </a:bodyPr>
          <a:lstStyle/>
          <a:p>
            <a:pPr marL="0" marR="0" lvl="0" indent="0" algn="l" defTabSz="609570" rtl="0" eaLnBrk="1" fontAlgn="base" latinLnBrk="0" hangingPunct="1">
              <a:lnSpc>
                <a:spcPct val="100000"/>
              </a:lnSpc>
              <a:spcBef>
                <a:spcPct val="0"/>
              </a:spcBef>
              <a:spcAft>
                <a:spcPct val="0"/>
              </a:spcAft>
              <a:buClr>
                <a:srgbClr val="000000"/>
              </a:buClr>
              <a:buSzTx/>
              <a:buFontTx/>
              <a:buNone/>
              <a:tabLst/>
              <a:defRPr/>
            </a:pPr>
            <a:r>
              <a:rPr lang="it-IT" sz="3200" cap="all" dirty="0">
                <a:solidFill>
                  <a:schemeClr val="accent4"/>
                </a:solidFill>
                <a:latin typeface="Encode Sans ExtraBold" pitchFamily="2" charset="0"/>
              </a:rPr>
              <a:t>Esterni</a:t>
            </a:r>
            <a:endParaRPr lang="en-US" sz="3200" cap="all" dirty="0">
              <a:solidFill>
                <a:schemeClr val="accent4"/>
              </a:solidFill>
              <a:latin typeface="Encode Sans ExtraBold" pitchFamily="2" charset="0"/>
              <a:sym typeface="Arial"/>
            </a:endParaRPr>
          </a:p>
        </p:txBody>
      </p:sp>
      <p:grpSp>
        <p:nvGrpSpPr>
          <p:cNvPr id="27" name="Gruppo 26">
            <a:extLst>
              <a:ext uri="{FF2B5EF4-FFF2-40B4-BE49-F238E27FC236}">
                <a16:creationId xmlns:a16="http://schemas.microsoft.com/office/drawing/2014/main" id="{F26E8E91-A6E9-D5E6-BA4A-92ED5516628A}"/>
              </a:ext>
            </a:extLst>
          </p:cNvPr>
          <p:cNvGrpSpPr/>
          <p:nvPr/>
        </p:nvGrpSpPr>
        <p:grpSpPr>
          <a:xfrm>
            <a:off x="6477229" y="4124700"/>
            <a:ext cx="360000" cy="360000"/>
            <a:chOff x="5658104" y="2116853"/>
            <a:chExt cx="360000" cy="360000"/>
          </a:xfrm>
        </p:grpSpPr>
        <p:sp>
          <p:nvSpPr>
            <p:cNvPr id="28" name="Ovale 27">
              <a:extLst>
                <a:ext uri="{FF2B5EF4-FFF2-40B4-BE49-F238E27FC236}">
                  <a16:creationId xmlns:a16="http://schemas.microsoft.com/office/drawing/2014/main" id="{1CFB6E0D-B128-AA3C-F2A4-D41630D4A763}"/>
                </a:ext>
              </a:extLst>
            </p:cNvPr>
            <p:cNvSpPr/>
            <p:nvPr/>
          </p:nvSpPr>
          <p:spPr>
            <a:xfrm>
              <a:off x="5658104" y="2116853"/>
              <a:ext cx="360000" cy="360000"/>
            </a:xfrm>
            <a:prstGeom prst="ellipse">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e 28">
              <a:extLst>
                <a:ext uri="{FF2B5EF4-FFF2-40B4-BE49-F238E27FC236}">
                  <a16:creationId xmlns:a16="http://schemas.microsoft.com/office/drawing/2014/main" id="{B024B95B-48EB-BAE3-30C2-C0C0EF4E8404}"/>
                </a:ext>
              </a:extLst>
            </p:cNvPr>
            <p:cNvSpPr/>
            <p:nvPr/>
          </p:nvSpPr>
          <p:spPr>
            <a:xfrm>
              <a:off x="5748104" y="2206853"/>
              <a:ext cx="180000" cy="180000"/>
            </a:xfrm>
            <a:prstGeom prst="ellipse">
              <a:avLst/>
            </a:prstGeom>
            <a:solidFill>
              <a:srgbClr val="91BA46"/>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CasellaDiTesto 29">
            <a:extLst>
              <a:ext uri="{FF2B5EF4-FFF2-40B4-BE49-F238E27FC236}">
                <a16:creationId xmlns:a16="http://schemas.microsoft.com/office/drawing/2014/main" id="{D9135BDD-9BB2-A60C-93B9-72010C632376}"/>
              </a:ext>
            </a:extLst>
          </p:cNvPr>
          <p:cNvSpPr txBox="1"/>
          <p:nvPr/>
        </p:nvSpPr>
        <p:spPr>
          <a:xfrm>
            <a:off x="6418935" y="5876147"/>
            <a:ext cx="2919250" cy="307777"/>
          </a:xfrm>
          <a:prstGeom prst="rect">
            <a:avLst/>
          </a:prstGeom>
          <a:noFill/>
        </p:spPr>
        <p:txBody>
          <a:bodyPr wrap="square">
            <a:spAutoFit/>
          </a:bodyPr>
          <a:lstStyle/>
          <a:p>
            <a:pPr marL="0" marR="0" lvl="0" indent="0" algn="l" defTabSz="412750" rtl="0" eaLnBrk="1" fontAlgn="auto" latinLnBrk="0" hangingPunct="0">
              <a:spcBef>
                <a:spcPts val="0"/>
              </a:spcBef>
              <a:spcAft>
                <a:spcPts val="0"/>
              </a:spcAft>
              <a:buClrTx/>
              <a:buSzTx/>
              <a:buFontTx/>
              <a:buNone/>
              <a:tabLst/>
              <a:defRPr/>
            </a:pPr>
            <a:r>
              <a:rPr lang="it-IT" sz="1400" b="1" kern="0" dirty="0">
                <a:solidFill>
                  <a:schemeClr val="bg1"/>
                </a:solidFill>
              </a:rPr>
              <a:t>SPECIFIC FOGLIGHTS DESIGN</a:t>
            </a:r>
            <a:endParaRPr kumimoji="0" lang="en-US" sz="1100" i="0" u="none" strike="noStrike" kern="0" cap="all" spc="0" normalizeH="0" baseline="0" noProof="0" dirty="0">
              <a:ln>
                <a:noFill/>
              </a:ln>
              <a:solidFill>
                <a:schemeClr val="bg1"/>
              </a:solidFill>
              <a:effectLst/>
              <a:uLnTx/>
              <a:uFillTx/>
              <a:sym typeface="DIN Pro"/>
            </a:endParaRPr>
          </a:p>
        </p:txBody>
      </p:sp>
      <p:sp>
        <p:nvSpPr>
          <p:cNvPr id="31" name="CasellaDiTesto 30">
            <a:extLst>
              <a:ext uri="{FF2B5EF4-FFF2-40B4-BE49-F238E27FC236}">
                <a16:creationId xmlns:a16="http://schemas.microsoft.com/office/drawing/2014/main" id="{6DC4B02E-2307-170B-FD94-848007BA463D}"/>
              </a:ext>
            </a:extLst>
          </p:cNvPr>
          <p:cNvSpPr txBox="1"/>
          <p:nvPr/>
        </p:nvSpPr>
        <p:spPr>
          <a:xfrm>
            <a:off x="8786515" y="996755"/>
            <a:ext cx="1469425" cy="307777"/>
          </a:xfrm>
          <a:prstGeom prst="rect">
            <a:avLst/>
          </a:prstGeom>
          <a:noFill/>
        </p:spPr>
        <p:txBody>
          <a:bodyPr wrap="square">
            <a:spAutoFit/>
          </a:bodyPr>
          <a:lstStyle/>
          <a:p>
            <a:pPr marL="0" marR="0" lvl="0" indent="0" algn="ctr" defTabSz="412750" rtl="0" eaLnBrk="1" fontAlgn="auto" latinLnBrk="0" hangingPunct="0">
              <a:spcBef>
                <a:spcPts val="0"/>
              </a:spcBef>
              <a:spcAft>
                <a:spcPts val="0"/>
              </a:spcAft>
              <a:buClrTx/>
              <a:buSzTx/>
              <a:buFontTx/>
              <a:buNone/>
              <a:tabLst/>
              <a:defRPr/>
            </a:pPr>
            <a:r>
              <a:rPr lang="it-IT" sz="1400" b="1" kern="0">
                <a:solidFill>
                  <a:schemeClr val="bg1"/>
                </a:solidFill>
              </a:rPr>
              <a:t>ROOF RAILS</a:t>
            </a:r>
          </a:p>
        </p:txBody>
      </p:sp>
      <p:grpSp>
        <p:nvGrpSpPr>
          <p:cNvPr id="32" name="Gruppo 31">
            <a:extLst>
              <a:ext uri="{FF2B5EF4-FFF2-40B4-BE49-F238E27FC236}">
                <a16:creationId xmlns:a16="http://schemas.microsoft.com/office/drawing/2014/main" id="{2C53BEF2-5024-4EA8-D271-A858AC97B6DA}"/>
              </a:ext>
            </a:extLst>
          </p:cNvPr>
          <p:cNvGrpSpPr/>
          <p:nvPr/>
        </p:nvGrpSpPr>
        <p:grpSpPr>
          <a:xfrm>
            <a:off x="9341228" y="1453525"/>
            <a:ext cx="360000" cy="360000"/>
            <a:chOff x="5658104" y="2116853"/>
            <a:chExt cx="360000" cy="360000"/>
          </a:xfrm>
        </p:grpSpPr>
        <p:sp>
          <p:nvSpPr>
            <p:cNvPr id="33" name="Ovale 32">
              <a:extLst>
                <a:ext uri="{FF2B5EF4-FFF2-40B4-BE49-F238E27FC236}">
                  <a16:creationId xmlns:a16="http://schemas.microsoft.com/office/drawing/2014/main" id="{6344CF7D-881C-8ECA-E7CA-FE0E07F82E24}"/>
                </a:ext>
              </a:extLst>
            </p:cNvPr>
            <p:cNvSpPr/>
            <p:nvPr/>
          </p:nvSpPr>
          <p:spPr>
            <a:xfrm>
              <a:off x="5658104" y="2116853"/>
              <a:ext cx="360000" cy="360000"/>
            </a:xfrm>
            <a:prstGeom prst="ellipse">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e 33">
              <a:extLst>
                <a:ext uri="{FF2B5EF4-FFF2-40B4-BE49-F238E27FC236}">
                  <a16:creationId xmlns:a16="http://schemas.microsoft.com/office/drawing/2014/main" id="{BBB79226-722B-5B43-DA7C-DB0A1748D15E}"/>
                </a:ext>
              </a:extLst>
            </p:cNvPr>
            <p:cNvSpPr/>
            <p:nvPr/>
          </p:nvSpPr>
          <p:spPr>
            <a:xfrm>
              <a:off x="5748104" y="2206853"/>
              <a:ext cx="180000" cy="180000"/>
            </a:xfrm>
            <a:prstGeom prst="ellipse">
              <a:avLst/>
            </a:prstGeom>
            <a:solidFill>
              <a:srgbClr val="91BA46"/>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uppo 34">
            <a:extLst>
              <a:ext uri="{FF2B5EF4-FFF2-40B4-BE49-F238E27FC236}">
                <a16:creationId xmlns:a16="http://schemas.microsoft.com/office/drawing/2014/main" id="{3D36D150-58A7-0876-BC2D-FF8CA6B60FA0}"/>
              </a:ext>
            </a:extLst>
          </p:cNvPr>
          <p:cNvGrpSpPr/>
          <p:nvPr/>
        </p:nvGrpSpPr>
        <p:grpSpPr>
          <a:xfrm>
            <a:off x="3626480" y="4992957"/>
            <a:ext cx="360000" cy="360000"/>
            <a:chOff x="5658104" y="2116853"/>
            <a:chExt cx="360000" cy="360000"/>
          </a:xfrm>
        </p:grpSpPr>
        <p:sp>
          <p:nvSpPr>
            <p:cNvPr id="36" name="Ovale 35">
              <a:extLst>
                <a:ext uri="{FF2B5EF4-FFF2-40B4-BE49-F238E27FC236}">
                  <a16:creationId xmlns:a16="http://schemas.microsoft.com/office/drawing/2014/main" id="{9EDBF0F9-4E74-B0DE-DEEB-3FF3AE3148B8}"/>
                </a:ext>
              </a:extLst>
            </p:cNvPr>
            <p:cNvSpPr/>
            <p:nvPr/>
          </p:nvSpPr>
          <p:spPr>
            <a:xfrm>
              <a:off x="5658104" y="2116853"/>
              <a:ext cx="360000" cy="360000"/>
            </a:xfrm>
            <a:prstGeom prst="ellipse">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e 36">
              <a:extLst>
                <a:ext uri="{FF2B5EF4-FFF2-40B4-BE49-F238E27FC236}">
                  <a16:creationId xmlns:a16="http://schemas.microsoft.com/office/drawing/2014/main" id="{4435E181-D78D-33D8-3F54-6B2FE88A0905}"/>
                </a:ext>
              </a:extLst>
            </p:cNvPr>
            <p:cNvSpPr/>
            <p:nvPr/>
          </p:nvSpPr>
          <p:spPr>
            <a:xfrm>
              <a:off x="5748104" y="2206853"/>
              <a:ext cx="180000" cy="180000"/>
            </a:xfrm>
            <a:prstGeom prst="ellipse">
              <a:avLst/>
            </a:prstGeom>
            <a:solidFill>
              <a:srgbClr val="91BA46"/>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8" name="Connettore diritto 37">
            <a:extLst>
              <a:ext uri="{FF2B5EF4-FFF2-40B4-BE49-F238E27FC236}">
                <a16:creationId xmlns:a16="http://schemas.microsoft.com/office/drawing/2014/main" id="{14F01BEA-C3C0-A218-0743-A6781532C007}"/>
              </a:ext>
            </a:extLst>
          </p:cNvPr>
          <p:cNvCxnSpPr>
            <a:cxnSpLocks/>
            <a:stCxn id="33" idx="0"/>
          </p:cNvCxnSpPr>
          <p:nvPr/>
        </p:nvCxnSpPr>
        <p:spPr>
          <a:xfrm flipV="1">
            <a:off x="9521228" y="1273525"/>
            <a:ext cx="0" cy="18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ttore diritto 38">
            <a:extLst>
              <a:ext uri="{FF2B5EF4-FFF2-40B4-BE49-F238E27FC236}">
                <a16:creationId xmlns:a16="http://schemas.microsoft.com/office/drawing/2014/main" id="{A306E4C3-794E-75E8-759E-85D0E1836A7D}"/>
              </a:ext>
            </a:extLst>
          </p:cNvPr>
          <p:cNvCxnSpPr>
            <a:cxnSpLocks/>
            <a:endCxn id="28" idx="4"/>
          </p:cNvCxnSpPr>
          <p:nvPr/>
        </p:nvCxnSpPr>
        <p:spPr>
          <a:xfrm flipV="1">
            <a:off x="6657229" y="4484700"/>
            <a:ext cx="0" cy="12899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Connettore diritto 39">
            <a:extLst>
              <a:ext uri="{FF2B5EF4-FFF2-40B4-BE49-F238E27FC236}">
                <a16:creationId xmlns:a16="http://schemas.microsoft.com/office/drawing/2014/main" id="{D657F388-BAD8-22CD-0380-67DF0832243A}"/>
              </a:ext>
            </a:extLst>
          </p:cNvPr>
          <p:cNvCxnSpPr>
            <a:cxnSpLocks/>
            <a:endCxn id="36" idx="4"/>
          </p:cNvCxnSpPr>
          <p:nvPr/>
        </p:nvCxnSpPr>
        <p:spPr>
          <a:xfrm flipV="1">
            <a:off x="3530796" y="5352957"/>
            <a:ext cx="275684" cy="6914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1" name="Gruppo 40">
            <a:extLst>
              <a:ext uri="{FF2B5EF4-FFF2-40B4-BE49-F238E27FC236}">
                <a16:creationId xmlns:a16="http://schemas.microsoft.com/office/drawing/2014/main" id="{B6B5BC3A-0555-1346-740F-D2E7BC696C2B}"/>
              </a:ext>
            </a:extLst>
          </p:cNvPr>
          <p:cNvGrpSpPr/>
          <p:nvPr/>
        </p:nvGrpSpPr>
        <p:grpSpPr>
          <a:xfrm>
            <a:off x="10918952" y="5567320"/>
            <a:ext cx="1063497" cy="1095675"/>
            <a:chOff x="10918952" y="5567320"/>
            <a:chExt cx="1063497" cy="1095675"/>
          </a:xfrm>
        </p:grpSpPr>
        <p:sp>
          <p:nvSpPr>
            <p:cNvPr id="42" name="Rettangolo 41">
              <a:extLst>
                <a:ext uri="{FF2B5EF4-FFF2-40B4-BE49-F238E27FC236}">
                  <a16:creationId xmlns:a16="http://schemas.microsoft.com/office/drawing/2014/main" id="{A93C081F-AD1C-861B-08BA-A0159D75B8C2}"/>
                </a:ext>
              </a:extLst>
            </p:cNvPr>
            <p:cNvSpPr/>
            <p:nvPr/>
          </p:nvSpPr>
          <p:spPr>
            <a:xfrm>
              <a:off x="10918952" y="5567320"/>
              <a:ext cx="1063497" cy="109567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108000" rtlCol="0" anchor="b"/>
            <a:lstStyle/>
            <a:p>
              <a:pPr algn="ctr"/>
              <a:r>
                <a:rPr lang="en-US" sz="1200" cap="all" dirty="0" err="1">
                  <a:solidFill>
                    <a:schemeClr val="tx1"/>
                  </a:solidFill>
                  <a:latin typeface="Encode Sans Light" pitchFamily="2" charset="0"/>
                  <a:sym typeface="Arial"/>
                </a:rPr>
                <a:t>Passa</a:t>
              </a:r>
              <a:r>
                <a:rPr lang="en-US" sz="1200" cap="all" dirty="0">
                  <a:solidFill>
                    <a:schemeClr val="tx1"/>
                  </a:solidFill>
                  <a:latin typeface="Encode Sans Light" pitchFamily="2" charset="0"/>
                  <a:sym typeface="Arial"/>
                </a:rPr>
                <a:t> il mouse </a:t>
              </a:r>
              <a:r>
                <a:rPr lang="en-US" sz="1200" cap="all" dirty="0" err="1">
                  <a:solidFill>
                    <a:schemeClr val="tx1"/>
                  </a:solidFill>
                  <a:latin typeface="Encode Sans Light" pitchFamily="2" charset="0"/>
                  <a:sym typeface="Arial"/>
                </a:rPr>
                <a:t>sulle</a:t>
              </a:r>
              <a:r>
                <a:rPr lang="en-US" sz="1200" cap="all" dirty="0">
                  <a:solidFill>
                    <a:schemeClr val="tx1"/>
                  </a:solidFill>
                  <a:latin typeface="Encode Sans Light" pitchFamily="2" charset="0"/>
                  <a:sym typeface="Arial"/>
                </a:rPr>
                <a:t> </a:t>
              </a:r>
              <a:r>
                <a:rPr lang="en-US" sz="1200" b="1" cap="all" dirty="0" err="1">
                  <a:solidFill>
                    <a:schemeClr val="tx1"/>
                  </a:solidFill>
                  <a:sym typeface="Arial"/>
                </a:rPr>
                <a:t>icone</a:t>
              </a:r>
              <a:endParaRPr lang="en-US" sz="1200" b="1" cap="all" dirty="0">
                <a:solidFill>
                  <a:schemeClr val="tx1"/>
                </a:solidFill>
              </a:endParaRPr>
            </a:p>
          </p:txBody>
        </p:sp>
        <p:grpSp>
          <p:nvGrpSpPr>
            <p:cNvPr id="43" name="Gruppo 42">
              <a:extLst>
                <a:ext uri="{FF2B5EF4-FFF2-40B4-BE49-F238E27FC236}">
                  <a16:creationId xmlns:a16="http://schemas.microsoft.com/office/drawing/2014/main" id="{D3C3F1F0-C753-43D9-6F20-89A1731BCEF5}"/>
                </a:ext>
              </a:extLst>
            </p:cNvPr>
            <p:cNvGrpSpPr/>
            <p:nvPr/>
          </p:nvGrpSpPr>
          <p:grpSpPr>
            <a:xfrm>
              <a:off x="11155782" y="5724080"/>
              <a:ext cx="607442" cy="200619"/>
              <a:chOff x="2196268" y="3854153"/>
              <a:chExt cx="7797391" cy="2575222"/>
            </a:xfrm>
            <a:solidFill>
              <a:schemeClr val="tx1"/>
            </a:solidFill>
          </p:grpSpPr>
          <p:sp>
            <p:nvSpPr>
              <p:cNvPr id="44" name="Ovale 43">
                <a:extLst>
                  <a:ext uri="{FF2B5EF4-FFF2-40B4-BE49-F238E27FC236}">
                    <a16:creationId xmlns:a16="http://schemas.microsoft.com/office/drawing/2014/main" id="{771D64B3-61EA-57AD-D068-855B872EBF46}"/>
                  </a:ext>
                </a:extLst>
              </p:cNvPr>
              <p:cNvSpPr/>
              <p:nvPr/>
            </p:nvSpPr>
            <p:spPr>
              <a:xfrm>
                <a:off x="2196268" y="3854153"/>
                <a:ext cx="1298961" cy="1298961"/>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ttangolo con angoli arrotondati 44">
                <a:extLst>
                  <a:ext uri="{FF2B5EF4-FFF2-40B4-BE49-F238E27FC236}">
                    <a16:creationId xmlns:a16="http://schemas.microsoft.com/office/drawing/2014/main" id="{84417546-F41A-04B4-1602-F5A7DF8825D0}"/>
                  </a:ext>
                </a:extLst>
              </p:cNvPr>
              <p:cNvSpPr/>
              <p:nvPr/>
            </p:nvSpPr>
            <p:spPr>
              <a:xfrm>
                <a:off x="3733532" y="3854153"/>
                <a:ext cx="444381" cy="257522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ttangolo con angoli arrotondati 45">
                <a:extLst>
                  <a:ext uri="{FF2B5EF4-FFF2-40B4-BE49-F238E27FC236}">
                    <a16:creationId xmlns:a16="http://schemas.microsoft.com/office/drawing/2014/main" id="{718F88E4-E854-B408-5863-045685563F3E}"/>
                  </a:ext>
                </a:extLst>
              </p:cNvPr>
              <p:cNvSpPr/>
              <p:nvPr/>
            </p:nvSpPr>
            <p:spPr>
              <a:xfrm>
                <a:off x="4441804" y="3854153"/>
                <a:ext cx="444381" cy="257522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ttangolo con angoli arrotondati 46">
                <a:extLst>
                  <a:ext uri="{FF2B5EF4-FFF2-40B4-BE49-F238E27FC236}">
                    <a16:creationId xmlns:a16="http://schemas.microsoft.com/office/drawing/2014/main" id="{FD3BC11B-2C90-0D2B-17A8-B822AE272BE5}"/>
                  </a:ext>
                </a:extLst>
              </p:cNvPr>
              <p:cNvSpPr/>
              <p:nvPr/>
            </p:nvSpPr>
            <p:spPr>
              <a:xfrm>
                <a:off x="5150076" y="3854153"/>
                <a:ext cx="444381" cy="257522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ttangolo con angoli arrotondati 47">
                <a:extLst>
                  <a:ext uri="{FF2B5EF4-FFF2-40B4-BE49-F238E27FC236}">
                    <a16:creationId xmlns:a16="http://schemas.microsoft.com/office/drawing/2014/main" id="{913F89C8-4F34-88A8-DAB5-3BDD9DEAEDC4}"/>
                  </a:ext>
                </a:extLst>
              </p:cNvPr>
              <p:cNvSpPr/>
              <p:nvPr/>
            </p:nvSpPr>
            <p:spPr>
              <a:xfrm>
                <a:off x="5858348" y="3854153"/>
                <a:ext cx="444381" cy="257522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ttangolo con angoli arrotondati 48">
                <a:extLst>
                  <a:ext uri="{FF2B5EF4-FFF2-40B4-BE49-F238E27FC236}">
                    <a16:creationId xmlns:a16="http://schemas.microsoft.com/office/drawing/2014/main" id="{09D7E763-1531-3079-5F24-A166C2CA6793}"/>
                  </a:ext>
                </a:extLst>
              </p:cNvPr>
              <p:cNvSpPr/>
              <p:nvPr/>
            </p:nvSpPr>
            <p:spPr>
              <a:xfrm>
                <a:off x="6566620" y="3854153"/>
                <a:ext cx="444381" cy="257522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ttangolo con angoli arrotondati 49">
                <a:extLst>
                  <a:ext uri="{FF2B5EF4-FFF2-40B4-BE49-F238E27FC236}">
                    <a16:creationId xmlns:a16="http://schemas.microsoft.com/office/drawing/2014/main" id="{4177EA03-F7BD-E3D8-58C2-7323298D868B}"/>
                  </a:ext>
                </a:extLst>
              </p:cNvPr>
              <p:cNvSpPr/>
              <p:nvPr/>
            </p:nvSpPr>
            <p:spPr>
              <a:xfrm>
                <a:off x="7274892" y="3854153"/>
                <a:ext cx="444381" cy="257522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ttangolo con angoli arrotondati 50">
                <a:extLst>
                  <a:ext uri="{FF2B5EF4-FFF2-40B4-BE49-F238E27FC236}">
                    <a16:creationId xmlns:a16="http://schemas.microsoft.com/office/drawing/2014/main" id="{FD2F2FD5-57A5-9DF2-037A-1EC631ED90E7}"/>
                  </a:ext>
                </a:extLst>
              </p:cNvPr>
              <p:cNvSpPr/>
              <p:nvPr/>
            </p:nvSpPr>
            <p:spPr>
              <a:xfrm>
                <a:off x="7983163" y="3854153"/>
                <a:ext cx="444381" cy="257522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e 51">
                <a:extLst>
                  <a:ext uri="{FF2B5EF4-FFF2-40B4-BE49-F238E27FC236}">
                    <a16:creationId xmlns:a16="http://schemas.microsoft.com/office/drawing/2014/main" id="{A44EAC12-3DC0-205C-CD86-76F4F63955F2}"/>
                  </a:ext>
                </a:extLst>
              </p:cNvPr>
              <p:cNvSpPr/>
              <p:nvPr/>
            </p:nvSpPr>
            <p:spPr>
              <a:xfrm>
                <a:off x="8694698" y="3854153"/>
                <a:ext cx="1298961" cy="1298961"/>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3" name="CasellaDiTesto 52">
            <a:extLst>
              <a:ext uri="{FF2B5EF4-FFF2-40B4-BE49-F238E27FC236}">
                <a16:creationId xmlns:a16="http://schemas.microsoft.com/office/drawing/2014/main" id="{C832B900-2870-D7E1-25F7-AF1BDB70BE62}"/>
              </a:ext>
            </a:extLst>
          </p:cNvPr>
          <p:cNvSpPr txBox="1"/>
          <p:nvPr/>
        </p:nvSpPr>
        <p:spPr>
          <a:xfrm>
            <a:off x="1434920" y="1908815"/>
            <a:ext cx="2942085" cy="523220"/>
          </a:xfrm>
          <a:prstGeom prst="rect">
            <a:avLst/>
          </a:prstGeom>
          <a:noFill/>
        </p:spPr>
        <p:txBody>
          <a:bodyPr wrap="square">
            <a:spAutoFit/>
          </a:bodyPr>
          <a:lstStyle/>
          <a:p>
            <a:pPr marL="0" marR="0" lvl="0" indent="0" algn="l" defTabSz="412750" rtl="0" eaLnBrk="1" fontAlgn="auto" latinLnBrk="0" hangingPunct="0">
              <a:spcBef>
                <a:spcPts val="0"/>
              </a:spcBef>
              <a:spcAft>
                <a:spcPts val="0"/>
              </a:spcAft>
              <a:buClrTx/>
              <a:buSzTx/>
              <a:buFontTx/>
              <a:buNone/>
              <a:tabLst/>
              <a:defRPr/>
            </a:pPr>
            <a:r>
              <a:rPr lang="en-US" sz="1400" b="1" kern="0" dirty="0">
                <a:solidFill>
                  <a:schemeClr val="bg1"/>
                </a:solidFill>
              </a:rPr>
              <a:t>GRILLE CARRIER</a:t>
            </a:r>
          </a:p>
          <a:p>
            <a:pPr marL="0" marR="0" lvl="0" indent="0" algn="l" defTabSz="412750" rtl="0" eaLnBrk="1" fontAlgn="auto" latinLnBrk="0" hangingPunct="0">
              <a:spcBef>
                <a:spcPts val="0"/>
              </a:spcBef>
              <a:spcAft>
                <a:spcPts val="0"/>
              </a:spcAft>
              <a:buClrTx/>
              <a:buSzTx/>
              <a:buFontTx/>
              <a:buNone/>
              <a:tabLst/>
              <a:defRPr/>
            </a:pPr>
            <a:r>
              <a:rPr lang="en-US" sz="1400" b="1" kern="0" dirty="0">
                <a:solidFill>
                  <a:schemeClr val="bg1"/>
                </a:solidFill>
              </a:rPr>
              <a:t>MOULD-IN COLOUR MATERIAL</a:t>
            </a:r>
          </a:p>
        </p:txBody>
      </p:sp>
      <p:grpSp>
        <p:nvGrpSpPr>
          <p:cNvPr id="54" name="Gruppo 53">
            <a:extLst>
              <a:ext uri="{FF2B5EF4-FFF2-40B4-BE49-F238E27FC236}">
                <a16:creationId xmlns:a16="http://schemas.microsoft.com/office/drawing/2014/main" id="{198206FC-2BD1-1054-96CC-702AD16C0798}"/>
              </a:ext>
            </a:extLst>
          </p:cNvPr>
          <p:cNvGrpSpPr/>
          <p:nvPr/>
        </p:nvGrpSpPr>
        <p:grpSpPr>
          <a:xfrm>
            <a:off x="4017005" y="3429000"/>
            <a:ext cx="360000" cy="360000"/>
            <a:chOff x="5658104" y="2116853"/>
            <a:chExt cx="360000" cy="360000"/>
          </a:xfrm>
        </p:grpSpPr>
        <p:sp>
          <p:nvSpPr>
            <p:cNvPr id="55" name="Ovale 54">
              <a:extLst>
                <a:ext uri="{FF2B5EF4-FFF2-40B4-BE49-F238E27FC236}">
                  <a16:creationId xmlns:a16="http://schemas.microsoft.com/office/drawing/2014/main" id="{16F928DE-B866-5D40-616D-FE31B515CE40}"/>
                </a:ext>
              </a:extLst>
            </p:cNvPr>
            <p:cNvSpPr/>
            <p:nvPr/>
          </p:nvSpPr>
          <p:spPr>
            <a:xfrm>
              <a:off x="5658104" y="2116853"/>
              <a:ext cx="360000" cy="360000"/>
            </a:xfrm>
            <a:prstGeom prst="ellipse">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e 55">
              <a:extLst>
                <a:ext uri="{FF2B5EF4-FFF2-40B4-BE49-F238E27FC236}">
                  <a16:creationId xmlns:a16="http://schemas.microsoft.com/office/drawing/2014/main" id="{14D7C25C-57D5-86AB-AE6C-0D4B91F63646}"/>
                </a:ext>
              </a:extLst>
            </p:cNvPr>
            <p:cNvSpPr/>
            <p:nvPr/>
          </p:nvSpPr>
          <p:spPr>
            <a:xfrm>
              <a:off x="5748104" y="2206853"/>
              <a:ext cx="180000" cy="180000"/>
            </a:xfrm>
            <a:prstGeom prst="ellipse">
              <a:avLst/>
            </a:prstGeom>
            <a:solidFill>
              <a:srgbClr val="91BA46"/>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7" name="Connettore diritto 56">
            <a:extLst>
              <a:ext uri="{FF2B5EF4-FFF2-40B4-BE49-F238E27FC236}">
                <a16:creationId xmlns:a16="http://schemas.microsoft.com/office/drawing/2014/main" id="{08F1F250-F0FD-8D41-DB93-BD6612D885C0}"/>
              </a:ext>
            </a:extLst>
          </p:cNvPr>
          <p:cNvCxnSpPr>
            <a:cxnSpLocks/>
            <a:stCxn id="53" idx="2"/>
            <a:endCxn id="55" idx="1"/>
          </p:cNvCxnSpPr>
          <p:nvPr/>
        </p:nvCxnSpPr>
        <p:spPr>
          <a:xfrm>
            <a:off x="2905963" y="2432035"/>
            <a:ext cx="1163763" cy="104968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CasellaDiTesto 57">
            <a:extLst>
              <a:ext uri="{FF2B5EF4-FFF2-40B4-BE49-F238E27FC236}">
                <a16:creationId xmlns:a16="http://schemas.microsoft.com/office/drawing/2014/main" id="{0B41D76B-AFED-6255-0C3C-6B4CAA37E6E1}"/>
              </a:ext>
            </a:extLst>
          </p:cNvPr>
          <p:cNvSpPr txBox="1"/>
          <p:nvPr/>
        </p:nvSpPr>
        <p:spPr>
          <a:xfrm>
            <a:off x="4190375" y="1504506"/>
            <a:ext cx="1734176" cy="954107"/>
          </a:xfrm>
          <a:prstGeom prst="rect">
            <a:avLst/>
          </a:prstGeom>
          <a:noFill/>
        </p:spPr>
        <p:txBody>
          <a:bodyPr wrap="square">
            <a:spAutoFit/>
          </a:bodyPr>
          <a:lstStyle>
            <a:defPPr>
              <a:defRPr lang="fr-FR"/>
            </a:defPPr>
            <a:lvl1pPr marR="0" lvl="0" indent="0" defTabSz="412750" fontAlgn="auto" hangingPunct="0">
              <a:spcBef>
                <a:spcPts val="0"/>
              </a:spcBef>
              <a:spcAft>
                <a:spcPts val="0"/>
              </a:spcAft>
              <a:buClrTx/>
              <a:buSzTx/>
              <a:buFontTx/>
              <a:buNone/>
              <a:tabLst/>
              <a:defRPr sz="1400" b="1" kern="0">
                <a:solidFill>
                  <a:schemeClr val="bg1"/>
                </a:solidFill>
              </a:defRPr>
            </a:lvl1pPr>
          </a:lstStyle>
          <a:p>
            <a:pPr algn="ctr"/>
            <a:r>
              <a:rPr lang="it-IT" dirty="0"/>
              <a:t>HOOD STICKER</a:t>
            </a:r>
          </a:p>
          <a:p>
            <a:pPr algn="ctr"/>
            <a:r>
              <a:rPr lang="it-IT" dirty="0"/>
              <a:t>MOPAR ACCESSORY</a:t>
            </a:r>
          </a:p>
          <a:p>
            <a:pPr algn="ctr"/>
            <a:endParaRPr lang="it-IT" dirty="0"/>
          </a:p>
        </p:txBody>
      </p:sp>
      <p:grpSp>
        <p:nvGrpSpPr>
          <p:cNvPr id="59" name="Gruppo 58">
            <a:extLst>
              <a:ext uri="{FF2B5EF4-FFF2-40B4-BE49-F238E27FC236}">
                <a16:creationId xmlns:a16="http://schemas.microsoft.com/office/drawing/2014/main" id="{32D2EC68-1803-3227-E5A8-8C5A5F93C7CD}"/>
              </a:ext>
            </a:extLst>
          </p:cNvPr>
          <p:cNvGrpSpPr/>
          <p:nvPr/>
        </p:nvGrpSpPr>
        <p:grpSpPr>
          <a:xfrm>
            <a:off x="4877462" y="2538474"/>
            <a:ext cx="360000" cy="360000"/>
            <a:chOff x="5658104" y="2116853"/>
            <a:chExt cx="360000" cy="360000"/>
          </a:xfrm>
        </p:grpSpPr>
        <p:sp>
          <p:nvSpPr>
            <p:cNvPr id="60" name="Ovale 59">
              <a:extLst>
                <a:ext uri="{FF2B5EF4-FFF2-40B4-BE49-F238E27FC236}">
                  <a16:creationId xmlns:a16="http://schemas.microsoft.com/office/drawing/2014/main" id="{8FC6F868-6DA7-3D3E-24E6-1A99AE918B08}"/>
                </a:ext>
              </a:extLst>
            </p:cNvPr>
            <p:cNvSpPr/>
            <p:nvPr/>
          </p:nvSpPr>
          <p:spPr>
            <a:xfrm>
              <a:off x="5658104" y="2116853"/>
              <a:ext cx="360000" cy="360000"/>
            </a:xfrm>
            <a:prstGeom prst="ellipse">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e 60">
              <a:extLst>
                <a:ext uri="{FF2B5EF4-FFF2-40B4-BE49-F238E27FC236}">
                  <a16:creationId xmlns:a16="http://schemas.microsoft.com/office/drawing/2014/main" id="{067E18E2-87AF-1035-DFB7-56F6586A480C}"/>
                </a:ext>
              </a:extLst>
            </p:cNvPr>
            <p:cNvSpPr/>
            <p:nvPr/>
          </p:nvSpPr>
          <p:spPr>
            <a:xfrm>
              <a:off x="5748104" y="2206853"/>
              <a:ext cx="180000" cy="180000"/>
            </a:xfrm>
            <a:prstGeom prst="ellipse">
              <a:avLst/>
            </a:prstGeom>
            <a:solidFill>
              <a:srgbClr val="91BA46"/>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2" name="Connettore diritto 61">
            <a:extLst>
              <a:ext uri="{FF2B5EF4-FFF2-40B4-BE49-F238E27FC236}">
                <a16:creationId xmlns:a16="http://schemas.microsoft.com/office/drawing/2014/main" id="{C1352D2E-FF8D-DC7A-5687-6C963FAF2CE8}"/>
              </a:ext>
            </a:extLst>
          </p:cNvPr>
          <p:cNvCxnSpPr>
            <a:cxnSpLocks/>
            <a:stCxn id="60" idx="0"/>
          </p:cNvCxnSpPr>
          <p:nvPr/>
        </p:nvCxnSpPr>
        <p:spPr>
          <a:xfrm flipV="1">
            <a:off x="5057462" y="2170425"/>
            <a:ext cx="0" cy="36804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3" name="Gruppo 62">
            <a:extLst>
              <a:ext uri="{FF2B5EF4-FFF2-40B4-BE49-F238E27FC236}">
                <a16:creationId xmlns:a16="http://schemas.microsoft.com/office/drawing/2014/main" id="{E47DA840-4CA5-5C82-12BE-0FA0C4C944A8}"/>
              </a:ext>
            </a:extLst>
          </p:cNvPr>
          <p:cNvGrpSpPr/>
          <p:nvPr/>
        </p:nvGrpSpPr>
        <p:grpSpPr>
          <a:xfrm>
            <a:off x="5000773" y="4902957"/>
            <a:ext cx="360000" cy="360000"/>
            <a:chOff x="5658104" y="2116853"/>
            <a:chExt cx="360000" cy="360000"/>
          </a:xfrm>
        </p:grpSpPr>
        <p:sp>
          <p:nvSpPr>
            <p:cNvPr id="64" name="Ovale 63">
              <a:extLst>
                <a:ext uri="{FF2B5EF4-FFF2-40B4-BE49-F238E27FC236}">
                  <a16:creationId xmlns:a16="http://schemas.microsoft.com/office/drawing/2014/main" id="{33F26C1D-4B49-5FF8-62B7-C6C7AA482AD2}"/>
                </a:ext>
              </a:extLst>
            </p:cNvPr>
            <p:cNvSpPr/>
            <p:nvPr/>
          </p:nvSpPr>
          <p:spPr>
            <a:xfrm>
              <a:off x="5658104" y="2116853"/>
              <a:ext cx="360000" cy="360000"/>
            </a:xfrm>
            <a:prstGeom prst="ellipse">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e 64">
              <a:extLst>
                <a:ext uri="{FF2B5EF4-FFF2-40B4-BE49-F238E27FC236}">
                  <a16:creationId xmlns:a16="http://schemas.microsoft.com/office/drawing/2014/main" id="{8C1977F4-4974-9A22-1976-EBA6E613D3CD}"/>
                </a:ext>
              </a:extLst>
            </p:cNvPr>
            <p:cNvSpPr/>
            <p:nvPr/>
          </p:nvSpPr>
          <p:spPr>
            <a:xfrm>
              <a:off x="5748104" y="2206853"/>
              <a:ext cx="180000" cy="180000"/>
            </a:xfrm>
            <a:prstGeom prst="ellipse">
              <a:avLst/>
            </a:prstGeom>
            <a:solidFill>
              <a:srgbClr val="91BA46"/>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6" name="Connettore diritto 65">
            <a:extLst>
              <a:ext uri="{FF2B5EF4-FFF2-40B4-BE49-F238E27FC236}">
                <a16:creationId xmlns:a16="http://schemas.microsoft.com/office/drawing/2014/main" id="{DB24AB94-F451-9B7E-8F39-AAF2C6A8B66D}"/>
              </a:ext>
            </a:extLst>
          </p:cNvPr>
          <p:cNvCxnSpPr>
            <a:cxnSpLocks/>
            <a:stCxn id="64" idx="4"/>
          </p:cNvCxnSpPr>
          <p:nvPr/>
        </p:nvCxnSpPr>
        <p:spPr>
          <a:xfrm flipH="1">
            <a:off x="5032434" y="5262957"/>
            <a:ext cx="148339" cy="8768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CasellaDiTesto 68">
            <a:extLst>
              <a:ext uri="{FF2B5EF4-FFF2-40B4-BE49-F238E27FC236}">
                <a16:creationId xmlns:a16="http://schemas.microsoft.com/office/drawing/2014/main" id="{B4A78C4A-62C9-1BBF-0B1C-D38012B8C8CC}"/>
              </a:ext>
            </a:extLst>
          </p:cNvPr>
          <p:cNvSpPr txBox="1"/>
          <p:nvPr/>
        </p:nvSpPr>
        <p:spPr>
          <a:xfrm>
            <a:off x="1249238" y="5567320"/>
            <a:ext cx="2281558" cy="954107"/>
          </a:xfrm>
          <a:prstGeom prst="rect">
            <a:avLst/>
          </a:prstGeom>
          <a:noFill/>
        </p:spPr>
        <p:txBody>
          <a:bodyPr wrap="square">
            <a:spAutoFit/>
          </a:bodyPr>
          <a:lstStyle/>
          <a:p>
            <a:pPr marL="0" marR="0" lvl="0" indent="0" algn="r" defTabSz="412750" rtl="0" eaLnBrk="1" fontAlgn="auto" latinLnBrk="0" hangingPunct="0">
              <a:spcBef>
                <a:spcPts val="0"/>
              </a:spcBef>
              <a:spcAft>
                <a:spcPts val="0"/>
              </a:spcAft>
              <a:buClrTx/>
              <a:buSzTx/>
              <a:buFontTx/>
              <a:buNone/>
              <a:tabLst/>
              <a:defRPr/>
            </a:pPr>
            <a:r>
              <a:rPr lang="en-US" sz="1400" b="1" kern="0" dirty="0">
                <a:solidFill>
                  <a:schemeClr val="bg1"/>
                </a:solidFill>
              </a:rPr>
              <a:t>NEW FRONT BUMPERS ANTI SCRATCH </a:t>
            </a:r>
          </a:p>
          <a:p>
            <a:pPr marL="0" marR="0" lvl="0" indent="0" algn="r" defTabSz="412750" rtl="0" eaLnBrk="1" fontAlgn="auto" latinLnBrk="0" hangingPunct="0">
              <a:spcBef>
                <a:spcPts val="0"/>
              </a:spcBef>
              <a:spcAft>
                <a:spcPts val="0"/>
              </a:spcAft>
              <a:buClrTx/>
              <a:buSzTx/>
              <a:buFontTx/>
              <a:buNone/>
              <a:tabLst/>
              <a:defRPr/>
            </a:pPr>
            <a:r>
              <a:rPr lang="en-US" sz="1400" b="1" kern="0" dirty="0">
                <a:solidFill>
                  <a:schemeClr val="bg1"/>
                </a:solidFill>
              </a:rPr>
              <a:t>MOULD-IN COLOUR MATERIAL</a:t>
            </a:r>
          </a:p>
        </p:txBody>
      </p:sp>
      <p:sp>
        <p:nvSpPr>
          <p:cNvPr id="70" name="CasellaDiTesto 69">
            <a:extLst>
              <a:ext uri="{FF2B5EF4-FFF2-40B4-BE49-F238E27FC236}">
                <a16:creationId xmlns:a16="http://schemas.microsoft.com/office/drawing/2014/main" id="{936E1956-CB2A-0BAE-323D-BD3DB55CEBA3}"/>
              </a:ext>
            </a:extLst>
          </p:cNvPr>
          <p:cNvSpPr txBox="1"/>
          <p:nvPr/>
        </p:nvSpPr>
        <p:spPr>
          <a:xfrm>
            <a:off x="4017005" y="6139775"/>
            <a:ext cx="2030857" cy="954107"/>
          </a:xfrm>
          <a:prstGeom prst="rect">
            <a:avLst/>
          </a:prstGeom>
          <a:noFill/>
        </p:spPr>
        <p:txBody>
          <a:bodyPr wrap="square">
            <a:spAutoFit/>
          </a:bodyPr>
          <a:lstStyle>
            <a:defPPr>
              <a:defRPr lang="fr-FR"/>
            </a:defPPr>
            <a:lvl1pPr marR="0" lvl="0" indent="0" defTabSz="412750" fontAlgn="auto" hangingPunct="0">
              <a:spcBef>
                <a:spcPts val="0"/>
              </a:spcBef>
              <a:spcAft>
                <a:spcPts val="0"/>
              </a:spcAft>
              <a:buClrTx/>
              <a:buSzTx/>
              <a:buFontTx/>
              <a:buNone/>
              <a:tabLst/>
              <a:defRPr sz="1400" b="1" kern="0">
                <a:solidFill>
                  <a:schemeClr val="bg1"/>
                </a:solidFill>
              </a:defRPr>
            </a:lvl1pPr>
          </a:lstStyle>
          <a:p>
            <a:pPr algn="ctr"/>
            <a:r>
              <a:rPr lang="it-IT" dirty="0"/>
              <a:t>BUMPER GREEN ACCENT</a:t>
            </a:r>
          </a:p>
          <a:p>
            <a:pPr algn="ctr"/>
            <a:r>
              <a:rPr lang="it-IT" dirty="0"/>
              <a:t>MOPAR ACCESSORY</a:t>
            </a:r>
          </a:p>
          <a:p>
            <a:pPr algn="ctr"/>
            <a:r>
              <a:rPr lang="it-IT" dirty="0"/>
              <a:t> </a:t>
            </a:r>
          </a:p>
        </p:txBody>
      </p:sp>
    </p:spTree>
    <p:custDataLst>
      <p:tags r:id="rId1"/>
    </p:custDataLst>
    <p:extLst>
      <p:ext uri="{BB962C8B-B14F-4D97-AF65-F5344CB8AC3E}">
        <p14:creationId xmlns:p14="http://schemas.microsoft.com/office/powerpoint/2010/main" val="4103343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E778E-668D-F44A-C609-DCFD9CE5BF88}"/>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70968592-B2A7-BC66-D0C0-383AC7AD28D4}"/>
              </a:ext>
            </a:extLst>
          </p:cNvPr>
          <p:cNvSpPr txBox="1"/>
          <p:nvPr/>
        </p:nvSpPr>
        <p:spPr>
          <a:xfrm>
            <a:off x="1308100" y="482316"/>
            <a:ext cx="9378948" cy="584775"/>
          </a:xfrm>
          <a:prstGeom prst="rect">
            <a:avLst/>
          </a:prstGeom>
          <a:noFill/>
        </p:spPr>
        <p:txBody>
          <a:bodyPr wrap="square">
            <a:spAutoFit/>
          </a:bodyPr>
          <a:lstStyle/>
          <a:p>
            <a:pPr marL="0" marR="0" lvl="0" indent="0" algn="l" defTabSz="609570" rtl="0" eaLnBrk="1" fontAlgn="base" latinLnBrk="0" hangingPunct="1">
              <a:lnSpc>
                <a:spcPct val="100000"/>
              </a:lnSpc>
              <a:spcBef>
                <a:spcPct val="0"/>
              </a:spcBef>
              <a:spcAft>
                <a:spcPct val="0"/>
              </a:spcAft>
              <a:buClr>
                <a:srgbClr val="000000"/>
              </a:buClr>
              <a:buSzTx/>
              <a:buFontTx/>
              <a:buNone/>
              <a:tabLst/>
              <a:defRPr/>
            </a:pPr>
            <a:r>
              <a:rPr lang="it-IT" sz="3200" cap="all" dirty="0">
                <a:solidFill>
                  <a:schemeClr val="accent4"/>
                </a:solidFill>
                <a:latin typeface="Encode Sans ExtraBold" pitchFamily="2" charset="0"/>
              </a:rPr>
              <a:t>esterni</a:t>
            </a:r>
            <a:endParaRPr lang="en-US" sz="3200" cap="all" dirty="0">
              <a:solidFill>
                <a:schemeClr val="accent4"/>
              </a:solidFill>
              <a:latin typeface="Encode Sans ExtraBold" pitchFamily="2" charset="0"/>
              <a:sym typeface="Arial"/>
            </a:endParaRPr>
          </a:p>
        </p:txBody>
      </p:sp>
      <p:sp>
        <p:nvSpPr>
          <p:cNvPr id="3" name="distinctive design">
            <a:extLst>
              <a:ext uri="{FF2B5EF4-FFF2-40B4-BE49-F238E27FC236}">
                <a16:creationId xmlns:a16="http://schemas.microsoft.com/office/drawing/2014/main" id="{FD85BE84-748E-E34B-9C87-DA330DF8F130}"/>
              </a:ext>
            </a:extLst>
          </p:cNvPr>
          <p:cNvSpPr txBox="1"/>
          <p:nvPr/>
        </p:nvSpPr>
        <p:spPr>
          <a:xfrm>
            <a:off x="1364183" y="4183041"/>
            <a:ext cx="1514476" cy="523220"/>
          </a:xfrm>
          <a:prstGeom prst="rect">
            <a:avLst/>
          </a:prstGeom>
          <a:noFill/>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a:spAutoFit/>
          </a:bodyPr>
          <a:lstStyle>
            <a:defPPr>
              <a:defRPr lang="fr-FR"/>
            </a:defPPr>
            <a:lvl1pPr marR="0" lvl="0" indent="0" algn="ctr" defTabSz="412750" fontAlgn="auto" hangingPunct="0">
              <a:spcBef>
                <a:spcPts val="0"/>
              </a:spcBef>
              <a:spcAft>
                <a:spcPts val="0"/>
              </a:spcAft>
              <a:buClrTx/>
              <a:buSzTx/>
              <a:buFontTx/>
              <a:buNone/>
              <a:tabLst/>
              <a:defRPr sz="1400" b="1" kern="0">
                <a:solidFill>
                  <a:schemeClr val="bg1"/>
                </a:solidFill>
              </a:defRPr>
            </a:lvl1pPr>
          </a:lstStyle>
          <a:p>
            <a:r>
              <a:rPr lang="it-IT" dirty="0">
                <a:sym typeface="DIN Pro"/>
              </a:rPr>
              <a:t>DEDICATED REAR </a:t>
            </a:r>
            <a:r>
              <a:rPr lang="it-IT" dirty="0"/>
              <a:t>BUMPER</a:t>
            </a:r>
            <a:endParaRPr lang="it-IT" dirty="0">
              <a:sym typeface="DIN Pro"/>
            </a:endParaRPr>
          </a:p>
        </p:txBody>
      </p:sp>
      <p:sp>
        <p:nvSpPr>
          <p:cNvPr id="4" name="CasellaDiTesto 3">
            <a:extLst>
              <a:ext uri="{FF2B5EF4-FFF2-40B4-BE49-F238E27FC236}">
                <a16:creationId xmlns:a16="http://schemas.microsoft.com/office/drawing/2014/main" id="{6BCC2DF0-D250-63B7-1055-12181E5D64F8}"/>
              </a:ext>
            </a:extLst>
          </p:cNvPr>
          <p:cNvSpPr txBox="1"/>
          <p:nvPr/>
        </p:nvSpPr>
        <p:spPr>
          <a:xfrm>
            <a:off x="4095869" y="5623576"/>
            <a:ext cx="2309220" cy="307777"/>
          </a:xfrm>
          <a:prstGeom prst="rect">
            <a:avLst/>
          </a:prstGeom>
          <a:noFill/>
        </p:spPr>
        <p:txBody>
          <a:bodyPr wrap="square">
            <a:spAutoFit/>
          </a:bodyPr>
          <a:lstStyle/>
          <a:p>
            <a:pPr marL="0" marR="0" lvl="0" indent="0" algn="ctr" defTabSz="412750" rtl="0" eaLnBrk="1" fontAlgn="auto" latinLnBrk="0" hangingPunct="0">
              <a:spcBef>
                <a:spcPts val="0"/>
              </a:spcBef>
              <a:spcAft>
                <a:spcPts val="0"/>
              </a:spcAft>
              <a:buClrTx/>
              <a:buSzTx/>
              <a:buFontTx/>
              <a:buNone/>
              <a:tabLst/>
              <a:defRPr/>
            </a:pPr>
            <a:r>
              <a:rPr lang="en-US" sz="1400" b="1" kern="0" dirty="0">
                <a:solidFill>
                  <a:schemeClr val="bg1"/>
                </a:solidFill>
              </a:rPr>
              <a:t>REAR TOW HOOK</a:t>
            </a:r>
          </a:p>
        </p:txBody>
      </p:sp>
      <p:grpSp>
        <p:nvGrpSpPr>
          <p:cNvPr id="5" name="Gruppo 4">
            <a:extLst>
              <a:ext uri="{FF2B5EF4-FFF2-40B4-BE49-F238E27FC236}">
                <a16:creationId xmlns:a16="http://schemas.microsoft.com/office/drawing/2014/main" id="{19D04FDC-6174-6D35-05EC-81131E0CC3AC}"/>
              </a:ext>
            </a:extLst>
          </p:cNvPr>
          <p:cNvGrpSpPr/>
          <p:nvPr/>
        </p:nvGrpSpPr>
        <p:grpSpPr>
          <a:xfrm>
            <a:off x="5070479" y="4336930"/>
            <a:ext cx="360000" cy="360000"/>
            <a:chOff x="5658104" y="2116853"/>
            <a:chExt cx="360000" cy="360000"/>
          </a:xfrm>
        </p:grpSpPr>
        <p:sp>
          <p:nvSpPr>
            <p:cNvPr id="6" name="Ovale 5">
              <a:extLst>
                <a:ext uri="{FF2B5EF4-FFF2-40B4-BE49-F238E27FC236}">
                  <a16:creationId xmlns:a16="http://schemas.microsoft.com/office/drawing/2014/main" id="{FC89ABE5-B4B2-CF25-592E-3BE11AF60214}"/>
                </a:ext>
              </a:extLst>
            </p:cNvPr>
            <p:cNvSpPr/>
            <p:nvPr/>
          </p:nvSpPr>
          <p:spPr>
            <a:xfrm>
              <a:off x="5658104" y="2116853"/>
              <a:ext cx="360000" cy="360000"/>
            </a:xfrm>
            <a:prstGeom prst="ellipse">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e 6">
              <a:extLst>
                <a:ext uri="{FF2B5EF4-FFF2-40B4-BE49-F238E27FC236}">
                  <a16:creationId xmlns:a16="http://schemas.microsoft.com/office/drawing/2014/main" id="{53FD9732-2316-CAC9-2111-A4BB6808A03B}"/>
                </a:ext>
              </a:extLst>
            </p:cNvPr>
            <p:cNvSpPr/>
            <p:nvPr/>
          </p:nvSpPr>
          <p:spPr>
            <a:xfrm>
              <a:off x="5748104" y="2206853"/>
              <a:ext cx="180000" cy="180000"/>
            </a:xfrm>
            <a:prstGeom prst="ellipse">
              <a:avLst/>
            </a:prstGeom>
            <a:solidFill>
              <a:srgbClr val="91BA46"/>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 name="Connettore diritto 7">
            <a:extLst>
              <a:ext uri="{FF2B5EF4-FFF2-40B4-BE49-F238E27FC236}">
                <a16:creationId xmlns:a16="http://schemas.microsoft.com/office/drawing/2014/main" id="{38E151BF-27CC-D00F-B542-E584D2A67DFA}"/>
              </a:ext>
            </a:extLst>
          </p:cNvPr>
          <p:cNvCxnSpPr>
            <a:cxnSpLocks/>
            <a:stCxn id="4" idx="0"/>
            <a:endCxn id="6" idx="4"/>
          </p:cNvCxnSpPr>
          <p:nvPr/>
        </p:nvCxnSpPr>
        <p:spPr>
          <a:xfrm flipV="1">
            <a:off x="5250479" y="4696930"/>
            <a:ext cx="0" cy="9266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 name="Gruppo 8">
            <a:extLst>
              <a:ext uri="{FF2B5EF4-FFF2-40B4-BE49-F238E27FC236}">
                <a16:creationId xmlns:a16="http://schemas.microsoft.com/office/drawing/2014/main" id="{EEBD83A0-3656-C0CE-697C-5111196BE5A7}"/>
              </a:ext>
            </a:extLst>
          </p:cNvPr>
          <p:cNvGrpSpPr/>
          <p:nvPr/>
        </p:nvGrpSpPr>
        <p:grpSpPr>
          <a:xfrm>
            <a:off x="3794569" y="4156929"/>
            <a:ext cx="360000" cy="360000"/>
            <a:chOff x="5658104" y="2116853"/>
            <a:chExt cx="360000" cy="360000"/>
          </a:xfrm>
        </p:grpSpPr>
        <p:sp>
          <p:nvSpPr>
            <p:cNvPr id="10" name="Ovale 9">
              <a:extLst>
                <a:ext uri="{FF2B5EF4-FFF2-40B4-BE49-F238E27FC236}">
                  <a16:creationId xmlns:a16="http://schemas.microsoft.com/office/drawing/2014/main" id="{68DF9CFC-28FD-FBE5-132D-93471C3B288E}"/>
                </a:ext>
              </a:extLst>
            </p:cNvPr>
            <p:cNvSpPr/>
            <p:nvPr/>
          </p:nvSpPr>
          <p:spPr>
            <a:xfrm>
              <a:off x="5658104" y="2116853"/>
              <a:ext cx="360000" cy="360000"/>
            </a:xfrm>
            <a:prstGeom prst="ellipse">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e 10">
              <a:extLst>
                <a:ext uri="{FF2B5EF4-FFF2-40B4-BE49-F238E27FC236}">
                  <a16:creationId xmlns:a16="http://schemas.microsoft.com/office/drawing/2014/main" id="{460B01F9-36E0-0F4D-A96F-4C426070935E}"/>
                </a:ext>
              </a:extLst>
            </p:cNvPr>
            <p:cNvSpPr/>
            <p:nvPr/>
          </p:nvSpPr>
          <p:spPr>
            <a:xfrm>
              <a:off x="5748104" y="2206853"/>
              <a:ext cx="180000" cy="180000"/>
            </a:xfrm>
            <a:prstGeom prst="ellipse">
              <a:avLst/>
            </a:prstGeom>
            <a:solidFill>
              <a:srgbClr val="91BA46"/>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distinctive design">
            <a:extLst>
              <a:ext uri="{FF2B5EF4-FFF2-40B4-BE49-F238E27FC236}">
                <a16:creationId xmlns:a16="http://schemas.microsoft.com/office/drawing/2014/main" id="{ECF05FB3-8808-A128-A41C-35CB5E41B3C5}"/>
              </a:ext>
            </a:extLst>
          </p:cNvPr>
          <p:cNvSpPr txBox="1"/>
          <p:nvPr/>
        </p:nvSpPr>
        <p:spPr>
          <a:xfrm>
            <a:off x="5449209" y="6075821"/>
            <a:ext cx="4715168" cy="738664"/>
          </a:xfrm>
          <a:prstGeom prst="rect">
            <a:avLst/>
          </a:prstGeom>
          <a:noFill/>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a:spAutoFit/>
          </a:bodyPr>
          <a:lstStyle>
            <a:defPPr>
              <a:defRPr lang="fr-FR"/>
            </a:defPPr>
            <a:lvl1pPr marR="0" lvl="0" indent="0" algn="ctr" defTabSz="412750" fontAlgn="auto" hangingPunct="0">
              <a:spcBef>
                <a:spcPts val="0"/>
              </a:spcBef>
              <a:spcAft>
                <a:spcPts val="0"/>
              </a:spcAft>
              <a:buClrTx/>
              <a:buSzTx/>
              <a:buFontTx/>
              <a:buNone/>
              <a:tabLst/>
              <a:defRPr sz="1400" b="1" kern="0">
                <a:solidFill>
                  <a:schemeClr val="bg1"/>
                </a:solidFill>
              </a:defRPr>
            </a:lvl1pPr>
          </a:lstStyle>
          <a:p>
            <a:r>
              <a:rPr lang="it-IT" dirty="0">
                <a:sym typeface="DIN Pro"/>
              </a:rPr>
              <a:t>17’’ BLACK ALLOY WHEELS WITH M+S TYRES</a:t>
            </a:r>
          </a:p>
          <a:p>
            <a:r>
              <a:rPr lang="en-US" dirty="0"/>
              <a:t>(All Terrain </a:t>
            </a:r>
            <a:r>
              <a:rPr lang="en-US" dirty="0" err="1"/>
              <a:t>tyres</a:t>
            </a:r>
            <a:r>
              <a:rPr lang="en-US" dirty="0"/>
              <a:t> available as option)</a:t>
            </a:r>
          </a:p>
          <a:p>
            <a:endParaRPr lang="it-IT" dirty="0">
              <a:sym typeface="DIN Pro"/>
            </a:endParaRPr>
          </a:p>
        </p:txBody>
      </p:sp>
      <p:grpSp>
        <p:nvGrpSpPr>
          <p:cNvPr id="25" name="Gruppo 24">
            <a:extLst>
              <a:ext uri="{FF2B5EF4-FFF2-40B4-BE49-F238E27FC236}">
                <a16:creationId xmlns:a16="http://schemas.microsoft.com/office/drawing/2014/main" id="{A40684BA-509E-30B9-299F-6F871EFBC1A0}"/>
              </a:ext>
            </a:extLst>
          </p:cNvPr>
          <p:cNvGrpSpPr/>
          <p:nvPr/>
        </p:nvGrpSpPr>
        <p:grpSpPr>
          <a:xfrm>
            <a:off x="7626793" y="4789175"/>
            <a:ext cx="360000" cy="360000"/>
            <a:chOff x="5658104" y="2116853"/>
            <a:chExt cx="360000" cy="360000"/>
          </a:xfrm>
        </p:grpSpPr>
        <p:sp>
          <p:nvSpPr>
            <p:cNvPr id="26" name="Ovale 25">
              <a:extLst>
                <a:ext uri="{FF2B5EF4-FFF2-40B4-BE49-F238E27FC236}">
                  <a16:creationId xmlns:a16="http://schemas.microsoft.com/office/drawing/2014/main" id="{F2F90CDC-04F1-D393-7B51-129BA0AB66CD}"/>
                </a:ext>
              </a:extLst>
            </p:cNvPr>
            <p:cNvSpPr/>
            <p:nvPr/>
          </p:nvSpPr>
          <p:spPr>
            <a:xfrm>
              <a:off x="5658104" y="2116853"/>
              <a:ext cx="360000" cy="360000"/>
            </a:xfrm>
            <a:prstGeom prst="ellipse">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e 66">
              <a:extLst>
                <a:ext uri="{FF2B5EF4-FFF2-40B4-BE49-F238E27FC236}">
                  <a16:creationId xmlns:a16="http://schemas.microsoft.com/office/drawing/2014/main" id="{667F9349-9EC4-6E10-B14C-CC7DA61B3E2B}"/>
                </a:ext>
              </a:extLst>
            </p:cNvPr>
            <p:cNvSpPr/>
            <p:nvPr/>
          </p:nvSpPr>
          <p:spPr>
            <a:xfrm>
              <a:off x="5748104" y="2206853"/>
              <a:ext cx="180000" cy="180000"/>
            </a:xfrm>
            <a:prstGeom prst="ellipse">
              <a:avLst/>
            </a:prstGeom>
            <a:solidFill>
              <a:srgbClr val="91BA46"/>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8" name="Connettore diritto 67">
            <a:extLst>
              <a:ext uri="{FF2B5EF4-FFF2-40B4-BE49-F238E27FC236}">
                <a16:creationId xmlns:a16="http://schemas.microsoft.com/office/drawing/2014/main" id="{276F6EB6-1757-9420-E38E-EA63DD161A8F}"/>
              </a:ext>
            </a:extLst>
          </p:cNvPr>
          <p:cNvCxnSpPr>
            <a:cxnSpLocks/>
            <a:endCxn id="26" idx="4"/>
          </p:cNvCxnSpPr>
          <p:nvPr/>
        </p:nvCxnSpPr>
        <p:spPr>
          <a:xfrm flipV="1">
            <a:off x="7806793" y="5149175"/>
            <a:ext cx="0" cy="88123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1" name="Gruppo 70">
            <a:extLst>
              <a:ext uri="{FF2B5EF4-FFF2-40B4-BE49-F238E27FC236}">
                <a16:creationId xmlns:a16="http://schemas.microsoft.com/office/drawing/2014/main" id="{2676038D-A69F-F433-C72E-1B679E4695C2}"/>
              </a:ext>
            </a:extLst>
          </p:cNvPr>
          <p:cNvGrpSpPr/>
          <p:nvPr/>
        </p:nvGrpSpPr>
        <p:grpSpPr>
          <a:xfrm>
            <a:off x="9904442" y="3334746"/>
            <a:ext cx="360000" cy="360000"/>
            <a:chOff x="5658104" y="2116853"/>
            <a:chExt cx="360000" cy="360000"/>
          </a:xfrm>
        </p:grpSpPr>
        <p:sp>
          <p:nvSpPr>
            <p:cNvPr id="72" name="Ovale 71">
              <a:extLst>
                <a:ext uri="{FF2B5EF4-FFF2-40B4-BE49-F238E27FC236}">
                  <a16:creationId xmlns:a16="http://schemas.microsoft.com/office/drawing/2014/main" id="{D4EE7BAF-C6AA-61FF-7DCE-DCF805BDF9F2}"/>
                </a:ext>
              </a:extLst>
            </p:cNvPr>
            <p:cNvSpPr/>
            <p:nvPr/>
          </p:nvSpPr>
          <p:spPr>
            <a:xfrm>
              <a:off x="5658104" y="2116853"/>
              <a:ext cx="360000" cy="360000"/>
            </a:xfrm>
            <a:prstGeom prst="ellipse">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e 72">
              <a:extLst>
                <a:ext uri="{FF2B5EF4-FFF2-40B4-BE49-F238E27FC236}">
                  <a16:creationId xmlns:a16="http://schemas.microsoft.com/office/drawing/2014/main" id="{D0A6C688-20B2-5656-BAEF-332E2CCF640F}"/>
                </a:ext>
              </a:extLst>
            </p:cNvPr>
            <p:cNvSpPr/>
            <p:nvPr/>
          </p:nvSpPr>
          <p:spPr>
            <a:xfrm>
              <a:off x="5748104" y="2206853"/>
              <a:ext cx="180000" cy="180000"/>
            </a:xfrm>
            <a:prstGeom prst="ellipse">
              <a:avLst/>
            </a:prstGeom>
            <a:solidFill>
              <a:srgbClr val="91BA46"/>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CasellaDiTesto 73">
            <a:extLst>
              <a:ext uri="{FF2B5EF4-FFF2-40B4-BE49-F238E27FC236}">
                <a16:creationId xmlns:a16="http://schemas.microsoft.com/office/drawing/2014/main" id="{30858EFF-DAE8-EE03-00EC-70328A7F3808}"/>
              </a:ext>
            </a:extLst>
          </p:cNvPr>
          <p:cNvSpPr txBox="1"/>
          <p:nvPr/>
        </p:nvSpPr>
        <p:spPr>
          <a:xfrm>
            <a:off x="8929832" y="5315799"/>
            <a:ext cx="2309220" cy="307777"/>
          </a:xfrm>
          <a:prstGeom prst="rect">
            <a:avLst/>
          </a:prstGeom>
          <a:noFill/>
        </p:spPr>
        <p:txBody>
          <a:bodyPr wrap="square">
            <a:spAutoFit/>
          </a:bodyPr>
          <a:lstStyle/>
          <a:p>
            <a:pPr marL="0" marR="0" lvl="0" indent="0" algn="ctr" defTabSz="412750" rtl="0" eaLnBrk="1" fontAlgn="auto" latinLnBrk="0" hangingPunct="0">
              <a:spcBef>
                <a:spcPts val="0"/>
              </a:spcBef>
              <a:spcAft>
                <a:spcPts val="0"/>
              </a:spcAft>
              <a:buClrTx/>
              <a:buSzTx/>
              <a:buFontTx/>
              <a:buNone/>
              <a:tabLst/>
              <a:defRPr/>
            </a:pPr>
            <a:r>
              <a:rPr lang="en-US" sz="1400" b="1" kern="0" dirty="0">
                <a:solidFill>
                  <a:schemeClr val="bg1"/>
                </a:solidFill>
              </a:rPr>
              <a:t>BLACK LOGOS</a:t>
            </a:r>
          </a:p>
        </p:txBody>
      </p:sp>
      <p:cxnSp>
        <p:nvCxnSpPr>
          <p:cNvPr id="75" name="Connettore diritto 74">
            <a:extLst>
              <a:ext uri="{FF2B5EF4-FFF2-40B4-BE49-F238E27FC236}">
                <a16:creationId xmlns:a16="http://schemas.microsoft.com/office/drawing/2014/main" id="{A307A159-D81B-169B-3A60-5DA0CE39BF10}"/>
              </a:ext>
            </a:extLst>
          </p:cNvPr>
          <p:cNvCxnSpPr>
            <a:cxnSpLocks/>
          </p:cNvCxnSpPr>
          <p:nvPr/>
        </p:nvCxnSpPr>
        <p:spPr>
          <a:xfrm flipV="1">
            <a:off x="2878659" y="4336929"/>
            <a:ext cx="915910" cy="10772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Connettore diritto 75">
            <a:extLst>
              <a:ext uri="{FF2B5EF4-FFF2-40B4-BE49-F238E27FC236}">
                <a16:creationId xmlns:a16="http://schemas.microsoft.com/office/drawing/2014/main" id="{95044029-6CCA-B493-D085-BABF7FD0C891}"/>
              </a:ext>
            </a:extLst>
          </p:cNvPr>
          <p:cNvCxnSpPr>
            <a:cxnSpLocks/>
          </p:cNvCxnSpPr>
          <p:nvPr/>
        </p:nvCxnSpPr>
        <p:spPr>
          <a:xfrm flipV="1">
            <a:off x="2878659" y="4336929"/>
            <a:ext cx="915910" cy="10772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Connettore diritto 76">
            <a:extLst>
              <a:ext uri="{FF2B5EF4-FFF2-40B4-BE49-F238E27FC236}">
                <a16:creationId xmlns:a16="http://schemas.microsoft.com/office/drawing/2014/main" id="{1FDD6A6C-AF9E-2F33-DBBE-7218934F9E2F}"/>
              </a:ext>
            </a:extLst>
          </p:cNvPr>
          <p:cNvCxnSpPr>
            <a:cxnSpLocks/>
          </p:cNvCxnSpPr>
          <p:nvPr/>
        </p:nvCxnSpPr>
        <p:spPr>
          <a:xfrm flipV="1">
            <a:off x="10084442" y="3694746"/>
            <a:ext cx="0" cy="162105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8" name="Gruppo 77">
            <a:extLst>
              <a:ext uri="{FF2B5EF4-FFF2-40B4-BE49-F238E27FC236}">
                <a16:creationId xmlns:a16="http://schemas.microsoft.com/office/drawing/2014/main" id="{EBC77735-915C-9011-F60B-C6D6946E4BAC}"/>
              </a:ext>
            </a:extLst>
          </p:cNvPr>
          <p:cNvGrpSpPr/>
          <p:nvPr/>
        </p:nvGrpSpPr>
        <p:grpSpPr>
          <a:xfrm>
            <a:off x="1495874" y="5469687"/>
            <a:ext cx="1063497" cy="1095675"/>
            <a:chOff x="10918952" y="5567320"/>
            <a:chExt cx="1063497" cy="1095675"/>
          </a:xfrm>
        </p:grpSpPr>
        <p:sp>
          <p:nvSpPr>
            <p:cNvPr id="79" name="Rettangolo 78">
              <a:extLst>
                <a:ext uri="{FF2B5EF4-FFF2-40B4-BE49-F238E27FC236}">
                  <a16:creationId xmlns:a16="http://schemas.microsoft.com/office/drawing/2014/main" id="{22BCC192-41E7-1772-43AA-0FE0D3271304}"/>
                </a:ext>
              </a:extLst>
            </p:cNvPr>
            <p:cNvSpPr/>
            <p:nvPr/>
          </p:nvSpPr>
          <p:spPr>
            <a:xfrm>
              <a:off x="10918952" y="5567320"/>
              <a:ext cx="1063497" cy="109567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108000" rtlCol="0" anchor="b"/>
            <a:lstStyle/>
            <a:p>
              <a:pPr algn="ctr"/>
              <a:r>
                <a:rPr lang="en-US" sz="1200" cap="all" dirty="0" err="1">
                  <a:solidFill>
                    <a:schemeClr val="tx1"/>
                  </a:solidFill>
                  <a:latin typeface="Encode Sans Light" pitchFamily="2" charset="0"/>
                  <a:sym typeface="Arial"/>
                </a:rPr>
                <a:t>Passa</a:t>
              </a:r>
              <a:r>
                <a:rPr lang="en-US" sz="1200" cap="all" dirty="0">
                  <a:solidFill>
                    <a:schemeClr val="tx1"/>
                  </a:solidFill>
                  <a:latin typeface="Encode Sans Light" pitchFamily="2" charset="0"/>
                  <a:sym typeface="Arial"/>
                </a:rPr>
                <a:t> il mouse </a:t>
              </a:r>
              <a:r>
                <a:rPr lang="en-US" sz="1200" cap="all" dirty="0" err="1">
                  <a:solidFill>
                    <a:schemeClr val="tx1"/>
                  </a:solidFill>
                  <a:latin typeface="Encode Sans Light" pitchFamily="2" charset="0"/>
                  <a:sym typeface="Arial"/>
                </a:rPr>
                <a:t>sulle</a:t>
              </a:r>
              <a:r>
                <a:rPr lang="en-US" sz="1200" cap="all" dirty="0">
                  <a:solidFill>
                    <a:schemeClr val="tx1"/>
                  </a:solidFill>
                  <a:latin typeface="Encode Sans Light" pitchFamily="2" charset="0"/>
                  <a:sym typeface="Arial"/>
                </a:rPr>
                <a:t> </a:t>
              </a:r>
              <a:r>
                <a:rPr lang="en-US" sz="1200" b="1" cap="all" dirty="0" err="1">
                  <a:solidFill>
                    <a:schemeClr val="tx1"/>
                  </a:solidFill>
                  <a:sym typeface="Arial"/>
                </a:rPr>
                <a:t>icone</a:t>
              </a:r>
              <a:endParaRPr lang="en-US" sz="1200" b="1" cap="all" dirty="0">
                <a:solidFill>
                  <a:schemeClr val="tx1"/>
                </a:solidFill>
              </a:endParaRPr>
            </a:p>
          </p:txBody>
        </p:sp>
        <p:grpSp>
          <p:nvGrpSpPr>
            <p:cNvPr id="80" name="Gruppo 79">
              <a:extLst>
                <a:ext uri="{FF2B5EF4-FFF2-40B4-BE49-F238E27FC236}">
                  <a16:creationId xmlns:a16="http://schemas.microsoft.com/office/drawing/2014/main" id="{19E3A973-FA44-B9FA-858F-30B83E41FFAB}"/>
                </a:ext>
              </a:extLst>
            </p:cNvPr>
            <p:cNvGrpSpPr/>
            <p:nvPr/>
          </p:nvGrpSpPr>
          <p:grpSpPr>
            <a:xfrm>
              <a:off x="11155782" y="5724080"/>
              <a:ext cx="607442" cy="200619"/>
              <a:chOff x="2196268" y="3854153"/>
              <a:chExt cx="7797391" cy="2575222"/>
            </a:xfrm>
            <a:solidFill>
              <a:schemeClr val="tx1"/>
            </a:solidFill>
          </p:grpSpPr>
          <p:sp>
            <p:nvSpPr>
              <p:cNvPr id="81" name="Ovale 80">
                <a:extLst>
                  <a:ext uri="{FF2B5EF4-FFF2-40B4-BE49-F238E27FC236}">
                    <a16:creationId xmlns:a16="http://schemas.microsoft.com/office/drawing/2014/main" id="{80681CBE-4A23-C75B-F6B1-143090B7D779}"/>
                  </a:ext>
                </a:extLst>
              </p:cNvPr>
              <p:cNvSpPr/>
              <p:nvPr/>
            </p:nvSpPr>
            <p:spPr>
              <a:xfrm>
                <a:off x="2196268" y="3854153"/>
                <a:ext cx="1298961" cy="1298961"/>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ttangolo con angoli arrotondati 81">
                <a:extLst>
                  <a:ext uri="{FF2B5EF4-FFF2-40B4-BE49-F238E27FC236}">
                    <a16:creationId xmlns:a16="http://schemas.microsoft.com/office/drawing/2014/main" id="{FA5C9B69-3717-C92B-0898-9BF3903ED988}"/>
                  </a:ext>
                </a:extLst>
              </p:cNvPr>
              <p:cNvSpPr/>
              <p:nvPr/>
            </p:nvSpPr>
            <p:spPr>
              <a:xfrm>
                <a:off x="3733532" y="3854153"/>
                <a:ext cx="444381" cy="257522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ttangolo con angoli arrotondati 82">
                <a:extLst>
                  <a:ext uri="{FF2B5EF4-FFF2-40B4-BE49-F238E27FC236}">
                    <a16:creationId xmlns:a16="http://schemas.microsoft.com/office/drawing/2014/main" id="{31BB59C5-5DD9-B6A7-5675-BA7EA21AE3C5}"/>
                  </a:ext>
                </a:extLst>
              </p:cNvPr>
              <p:cNvSpPr/>
              <p:nvPr/>
            </p:nvSpPr>
            <p:spPr>
              <a:xfrm>
                <a:off x="4441804" y="3854153"/>
                <a:ext cx="444381" cy="257522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ttangolo con angoli arrotondati 83">
                <a:extLst>
                  <a:ext uri="{FF2B5EF4-FFF2-40B4-BE49-F238E27FC236}">
                    <a16:creationId xmlns:a16="http://schemas.microsoft.com/office/drawing/2014/main" id="{057B6A27-34C6-0777-8F82-6558961DB98C}"/>
                  </a:ext>
                </a:extLst>
              </p:cNvPr>
              <p:cNvSpPr/>
              <p:nvPr/>
            </p:nvSpPr>
            <p:spPr>
              <a:xfrm>
                <a:off x="5150076" y="3854153"/>
                <a:ext cx="444381" cy="257522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ttangolo con angoli arrotondati 84">
                <a:extLst>
                  <a:ext uri="{FF2B5EF4-FFF2-40B4-BE49-F238E27FC236}">
                    <a16:creationId xmlns:a16="http://schemas.microsoft.com/office/drawing/2014/main" id="{413FB26F-AD4B-AEB7-62B3-148882092811}"/>
                  </a:ext>
                </a:extLst>
              </p:cNvPr>
              <p:cNvSpPr/>
              <p:nvPr/>
            </p:nvSpPr>
            <p:spPr>
              <a:xfrm>
                <a:off x="5858348" y="3854153"/>
                <a:ext cx="444381" cy="257522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ttangolo con angoli arrotondati 85">
                <a:extLst>
                  <a:ext uri="{FF2B5EF4-FFF2-40B4-BE49-F238E27FC236}">
                    <a16:creationId xmlns:a16="http://schemas.microsoft.com/office/drawing/2014/main" id="{16760409-F30E-2DEB-5AB7-F1AE63FECF69}"/>
                  </a:ext>
                </a:extLst>
              </p:cNvPr>
              <p:cNvSpPr/>
              <p:nvPr/>
            </p:nvSpPr>
            <p:spPr>
              <a:xfrm>
                <a:off x="6566620" y="3854153"/>
                <a:ext cx="444381" cy="257522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ttangolo con angoli arrotondati 86">
                <a:extLst>
                  <a:ext uri="{FF2B5EF4-FFF2-40B4-BE49-F238E27FC236}">
                    <a16:creationId xmlns:a16="http://schemas.microsoft.com/office/drawing/2014/main" id="{B9E7B59F-AEDA-834E-EBD7-BD67AF615777}"/>
                  </a:ext>
                </a:extLst>
              </p:cNvPr>
              <p:cNvSpPr/>
              <p:nvPr/>
            </p:nvSpPr>
            <p:spPr>
              <a:xfrm>
                <a:off x="7274892" y="3854153"/>
                <a:ext cx="444381" cy="257522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ttangolo con angoli arrotondati 87">
                <a:extLst>
                  <a:ext uri="{FF2B5EF4-FFF2-40B4-BE49-F238E27FC236}">
                    <a16:creationId xmlns:a16="http://schemas.microsoft.com/office/drawing/2014/main" id="{AB916D92-7221-0403-24C2-D53F491BC191}"/>
                  </a:ext>
                </a:extLst>
              </p:cNvPr>
              <p:cNvSpPr/>
              <p:nvPr/>
            </p:nvSpPr>
            <p:spPr>
              <a:xfrm>
                <a:off x="7983163" y="3854153"/>
                <a:ext cx="444381" cy="257522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e 88">
                <a:extLst>
                  <a:ext uri="{FF2B5EF4-FFF2-40B4-BE49-F238E27FC236}">
                    <a16:creationId xmlns:a16="http://schemas.microsoft.com/office/drawing/2014/main" id="{A874A997-ABFC-DA39-A51F-DBF0ABE7397D}"/>
                  </a:ext>
                </a:extLst>
              </p:cNvPr>
              <p:cNvSpPr/>
              <p:nvPr/>
            </p:nvSpPr>
            <p:spPr>
              <a:xfrm>
                <a:off x="8694698" y="3854153"/>
                <a:ext cx="1298961" cy="1298961"/>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0" name="Rettangolo 89">
            <a:extLst>
              <a:ext uri="{FF2B5EF4-FFF2-40B4-BE49-F238E27FC236}">
                <a16:creationId xmlns:a16="http://schemas.microsoft.com/office/drawing/2014/main" id="{6698BD4F-0A00-AAAA-E403-6F848B39B9A8}"/>
              </a:ext>
            </a:extLst>
          </p:cNvPr>
          <p:cNvSpPr/>
          <p:nvPr/>
        </p:nvSpPr>
        <p:spPr>
          <a:xfrm>
            <a:off x="10544598" y="-8382"/>
            <a:ext cx="1388908" cy="17136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100" b="1" dirty="0">
                <a:solidFill>
                  <a:srgbClr val="262626"/>
                </a:solidFill>
              </a:rPr>
              <a:t>Icona per le Argomentazioni di vendita</a:t>
            </a:r>
          </a:p>
        </p:txBody>
      </p:sp>
    </p:spTree>
    <p:custDataLst>
      <p:tags r:id="rId1"/>
    </p:custDataLst>
    <p:extLst>
      <p:ext uri="{BB962C8B-B14F-4D97-AF65-F5344CB8AC3E}">
        <p14:creationId xmlns:p14="http://schemas.microsoft.com/office/powerpoint/2010/main" val="2372920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7F409-8649-E0C6-7A48-6D29E4B66A19}"/>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FEC57C2A-466B-365D-EA15-0DC5011FBA54}"/>
              </a:ext>
            </a:extLst>
          </p:cNvPr>
          <p:cNvSpPr/>
          <p:nvPr/>
        </p:nvSpPr>
        <p:spPr>
          <a:xfrm>
            <a:off x="0" y="0"/>
            <a:ext cx="12192000" cy="6858000"/>
          </a:xfrm>
          <a:prstGeom prst="rect">
            <a:avLst/>
          </a:prstGeom>
          <a:solidFill>
            <a:schemeClr val="tx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uppo 4">
            <a:extLst>
              <a:ext uri="{FF2B5EF4-FFF2-40B4-BE49-F238E27FC236}">
                <a16:creationId xmlns:a16="http://schemas.microsoft.com/office/drawing/2014/main" id="{1B738E5E-AA7A-7532-5B16-2DF0D12BC9AB}"/>
              </a:ext>
            </a:extLst>
          </p:cNvPr>
          <p:cNvGrpSpPr/>
          <p:nvPr/>
        </p:nvGrpSpPr>
        <p:grpSpPr>
          <a:xfrm>
            <a:off x="922823" y="785813"/>
            <a:ext cx="10346354" cy="5286375"/>
            <a:chOff x="922823" y="1009705"/>
            <a:chExt cx="10346354" cy="5286375"/>
          </a:xfrm>
        </p:grpSpPr>
        <p:sp>
          <p:nvSpPr>
            <p:cNvPr id="6" name="Rettangolo 5">
              <a:extLst>
                <a:ext uri="{FF2B5EF4-FFF2-40B4-BE49-F238E27FC236}">
                  <a16:creationId xmlns:a16="http://schemas.microsoft.com/office/drawing/2014/main" id="{485D1710-15FF-7C06-E92D-9CB8A7BAA57A}"/>
                </a:ext>
              </a:extLst>
            </p:cNvPr>
            <p:cNvSpPr/>
            <p:nvPr/>
          </p:nvSpPr>
          <p:spPr>
            <a:xfrm>
              <a:off x="922823" y="1009705"/>
              <a:ext cx="10346354" cy="5286375"/>
            </a:xfrm>
            <a:prstGeom prst="rect">
              <a:avLst/>
            </a:prstGeom>
            <a:solidFill>
              <a:schemeClr val="bg1"/>
            </a:solidFill>
            <a:ln w="12700">
              <a:solidFill>
                <a:schemeClr val="tx2">
                  <a:lumMod val="75000"/>
                </a:schemeClr>
              </a:solidFill>
            </a:ln>
            <a:effectLst>
              <a:outerShdw blurRad="368300" dist="393700" dir="5400000" sx="93000" sy="93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egno di moltiplicazione 15">
              <a:extLst>
                <a:ext uri="{FF2B5EF4-FFF2-40B4-BE49-F238E27FC236}">
                  <a16:creationId xmlns:a16="http://schemas.microsoft.com/office/drawing/2014/main" id="{17CE8876-D93A-44D6-0192-C510018FD7ED}"/>
                </a:ext>
              </a:extLst>
            </p:cNvPr>
            <p:cNvSpPr/>
            <p:nvPr/>
          </p:nvSpPr>
          <p:spPr>
            <a:xfrm>
              <a:off x="10734537" y="1052129"/>
              <a:ext cx="478082" cy="478082"/>
            </a:xfrm>
            <a:prstGeom prst="mathMultiply">
              <a:avLst>
                <a:gd name="adj1" fmla="val 339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itle 6">
              <a:extLst>
                <a:ext uri="{FF2B5EF4-FFF2-40B4-BE49-F238E27FC236}">
                  <a16:creationId xmlns:a16="http://schemas.microsoft.com/office/drawing/2014/main" id="{0A76F730-F82D-D7DD-B48A-CE6E603D8934}"/>
                </a:ext>
              </a:extLst>
            </p:cNvPr>
            <p:cNvSpPr txBox="1">
              <a:spLocks/>
            </p:cNvSpPr>
            <p:nvPr/>
          </p:nvSpPr>
          <p:spPr>
            <a:xfrm>
              <a:off x="6919872" y="4406474"/>
              <a:ext cx="823614" cy="751532"/>
            </a:xfrm>
            <a:prstGeom prst="rect">
              <a:avLst/>
            </a:prstGeom>
          </p:spPr>
          <p:txBody>
            <a:bodyPr lIns="72000" tIns="36000" rIns="72000" bIns="3600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90000"/>
                </a:lnSpc>
                <a:spcBef>
                  <a:spcPct val="0"/>
                </a:spcBef>
                <a:spcAft>
                  <a:spcPts val="0"/>
                </a:spcAft>
                <a:buClrTx/>
                <a:buSzTx/>
                <a:buFontTx/>
                <a:buNone/>
                <a:tabLst/>
                <a:defRPr/>
              </a:pPr>
              <a:r>
                <a:rPr kumimoji="0" lang="fr-FR" sz="2000" b="1" i="0" u="none" strike="noStrike" kern="1200" cap="none" normalizeH="0" baseline="0" noProof="0" dirty="0">
                  <a:ln>
                    <a:noFill/>
                  </a:ln>
                  <a:solidFill>
                    <a:schemeClr val="bg1"/>
                  </a:solidFill>
                  <a:effectLst/>
                  <a:uLnTx/>
                  <a:uFillTx/>
                  <a:latin typeface="Encode Sans" pitchFamily="2" charset="77"/>
                  <a:sym typeface="Arial"/>
                </a:rPr>
                <a:t>20°</a:t>
              </a:r>
            </a:p>
          </p:txBody>
        </p:sp>
      </p:grpSp>
      <p:sp>
        <p:nvSpPr>
          <p:cNvPr id="43" name="CasellaDiTesto 42">
            <a:extLst>
              <a:ext uri="{FF2B5EF4-FFF2-40B4-BE49-F238E27FC236}">
                <a16:creationId xmlns:a16="http://schemas.microsoft.com/office/drawing/2014/main" id="{F012C98E-92AC-6C87-B470-CF1901516ACF}"/>
              </a:ext>
            </a:extLst>
          </p:cNvPr>
          <p:cNvSpPr txBox="1"/>
          <p:nvPr/>
        </p:nvSpPr>
        <p:spPr>
          <a:xfrm>
            <a:off x="1308100" y="2045170"/>
            <a:ext cx="5120075" cy="3487365"/>
          </a:xfrm>
          <a:prstGeom prst="rect">
            <a:avLst/>
          </a:prstGeom>
          <a:noFill/>
        </p:spPr>
        <p:txBody>
          <a:bodyPr wrap="square">
            <a:spAutoFit/>
          </a:bodyPr>
          <a:lstStyle/>
          <a:p>
            <a:pPr marL="180975" lvl="1" indent="-180975">
              <a:lnSpc>
                <a:spcPct val="115000"/>
              </a:lnSpc>
              <a:spcAft>
                <a:spcPts val="800"/>
              </a:spcAft>
              <a:buSzPts val="1000"/>
              <a:buFont typeface="Arial" panose="020B0604020202020204" pitchFamily="34" charset="0"/>
              <a:buChar char="•"/>
              <a:tabLst>
                <a:tab pos="914400" algn="l"/>
              </a:tabLst>
            </a:pPr>
            <a:r>
              <a:rPr lang="it-IT" sz="1600" dirty="0">
                <a:effectLst/>
                <a:ea typeface="Aptos" panose="020B0004020202020204" pitchFamily="34" charset="0"/>
                <a:cs typeface="Times New Roman" panose="02020603050405020304" pitchFamily="18" charset="0"/>
              </a:rPr>
              <a:t>Il </a:t>
            </a:r>
            <a:r>
              <a:rPr lang="it-IT" sz="1600" b="1" dirty="0">
                <a:effectLst/>
                <a:ea typeface="Aptos" panose="020B0004020202020204" pitchFamily="34" charset="0"/>
                <a:cs typeface="Times New Roman" panose="02020603050405020304" pitchFamily="18" charset="0"/>
              </a:rPr>
              <a:t>design esterno </a:t>
            </a:r>
            <a:r>
              <a:rPr lang="it-IT" sz="1600" dirty="0">
                <a:effectLst/>
                <a:ea typeface="Aptos" panose="020B0004020202020204" pitchFamily="34" charset="0"/>
                <a:cs typeface="Times New Roman" panose="02020603050405020304" pitchFamily="18" charset="0"/>
              </a:rPr>
              <a:t>della Jeep Avenger MY25 è stato rinnovato per un aspetto moderno e robusto, mantenendo l’identità Jeep.</a:t>
            </a:r>
          </a:p>
          <a:p>
            <a:pPr marL="180975" lvl="1" indent="-180975">
              <a:lnSpc>
                <a:spcPct val="115000"/>
              </a:lnSpc>
              <a:spcAft>
                <a:spcPts val="800"/>
              </a:spcAft>
              <a:buSzPts val="1000"/>
              <a:buFont typeface="Arial" panose="020B0604020202020204" pitchFamily="34" charset="0"/>
              <a:buChar char="•"/>
              <a:tabLst>
                <a:tab pos="914400" algn="l"/>
              </a:tabLst>
            </a:pPr>
            <a:r>
              <a:rPr lang="it-IT" sz="1600" dirty="0">
                <a:effectLst/>
                <a:ea typeface="Aptos" panose="020B0004020202020204" pitchFamily="34" charset="0"/>
                <a:cs typeface="Times New Roman" panose="02020603050405020304" pitchFamily="18" charset="0"/>
              </a:rPr>
              <a:t>I </a:t>
            </a:r>
            <a:r>
              <a:rPr lang="it-IT" sz="1600" b="1" dirty="0">
                <a:effectLst/>
                <a:ea typeface="Aptos" panose="020B0004020202020204" pitchFamily="34" charset="0"/>
                <a:cs typeface="Times New Roman" panose="02020603050405020304" pitchFamily="18" charset="0"/>
              </a:rPr>
              <a:t>nuovi paraurti anteriori e posteriori</a:t>
            </a:r>
            <a:r>
              <a:rPr lang="it-IT" sz="1600" dirty="0">
                <a:effectLst/>
                <a:ea typeface="Aptos" panose="020B0004020202020204" pitchFamily="34" charset="0"/>
                <a:cs typeface="Times New Roman" panose="02020603050405020304" pitchFamily="18" charset="0"/>
              </a:rPr>
              <a:t>, con tocchi di colore, migliorano la protezione e l’estetica. </a:t>
            </a:r>
          </a:p>
          <a:p>
            <a:pPr marL="180975" lvl="1" indent="-180975">
              <a:lnSpc>
                <a:spcPct val="115000"/>
              </a:lnSpc>
              <a:spcAft>
                <a:spcPts val="800"/>
              </a:spcAft>
              <a:buSzPts val="1000"/>
              <a:buFont typeface="Arial" panose="020B0604020202020204" pitchFamily="34" charset="0"/>
              <a:buChar char="•"/>
              <a:tabLst>
                <a:tab pos="914400" algn="l"/>
              </a:tabLst>
            </a:pPr>
            <a:r>
              <a:rPr lang="it-IT" sz="1600" dirty="0">
                <a:effectLst/>
                <a:ea typeface="Aptos" panose="020B0004020202020204" pitchFamily="34" charset="0"/>
                <a:cs typeface="Times New Roman" panose="02020603050405020304" pitchFamily="18" charset="0"/>
              </a:rPr>
              <a:t>Le </a:t>
            </a:r>
            <a:r>
              <a:rPr lang="it-IT" sz="1600" b="1" dirty="0">
                <a:effectLst/>
                <a:ea typeface="Aptos" panose="020B0004020202020204" pitchFamily="34" charset="0"/>
                <a:cs typeface="Times New Roman" panose="02020603050405020304" pitchFamily="18" charset="0"/>
              </a:rPr>
              <a:t>luci fendinebbia </a:t>
            </a:r>
            <a:r>
              <a:rPr lang="it-IT" sz="1600" dirty="0">
                <a:effectLst/>
                <a:ea typeface="Aptos" panose="020B0004020202020204" pitchFamily="34" charset="0"/>
                <a:cs typeface="Times New Roman" panose="02020603050405020304" pitchFamily="18" charset="0"/>
              </a:rPr>
              <a:t>riprogettate aumentano la visibilità in condizioni di scarsa illuminazione. </a:t>
            </a:r>
          </a:p>
          <a:p>
            <a:pPr marL="180975" lvl="1" indent="-180975">
              <a:lnSpc>
                <a:spcPct val="115000"/>
              </a:lnSpc>
              <a:spcAft>
                <a:spcPts val="800"/>
              </a:spcAft>
              <a:buSzPts val="1000"/>
              <a:buFont typeface="Arial" panose="020B0604020202020204" pitchFamily="34" charset="0"/>
              <a:buChar char="•"/>
              <a:tabLst>
                <a:tab pos="914400" algn="l"/>
              </a:tabLst>
            </a:pPr>
            <a:r>
              <a:rPr lang="it-IT" sz="1600" dirty="0">
                <a:effectLst/>
                <a:ea typeface="Aptos" panose="020B0004020202020204" pitchFamily="34" charset="0"/>
                <a:cs typeface="Times New Roman" panose="02020603050405020304" pitchFamily="18" charset="0"/>
              </a:rPr>
              <a:t>Le </a:t>
            </a:r>
            <a:r>
              <a:rPr lang="it-IT" sz="1600" b="1" dirty="0">
                <a:effectLst/>
                <a:ea typeface="Aptos" panose="020B0004020202020204" pitchFamily="34" charset="0"/>
                <a:cs typeface="Times New Roman" panose="02020603050405020304" pitchFamily="18" charset="0"/>
              </a:rPr>
              <a:t>nuove barre sul tetto </a:t>
            </a:r>
            <a:r>
              <a:rPr lang="it-IT" sz="1600" dirty="0">
                <a:effectLst/>
                <a:ea typeface="Aptos" panose="020B0004020202020204" pitchFamily="34" charset="0"/>
                <a:cs typeface="Times New Roman" panose="02020603050405020304" pitchFamily="18" charset="0"/>
              </a:rPr>
              <a:t>offrono versatilità per trasportare attrezzature aggiuntive, mentre i </a:t>
            </a:r>
            <a:r>
              <a:rPr lang="it-IT" sz="1600" b="1" dirty="0">
                <a:effectLst/>
                <a:ea typeface="Aptos" panose="020B0004020202020204" pitchFamily="34" charset="0"/>
                <a:cs typeface="Times New Roman" panose="02020603050405020304" pitchFamily="18" charset="0"/>
              </a:rPr>
              <a:t>ganci di traino </a:t>
            </a:r>
            <a:r>
              <a:rPr lang="it-IT" sz="1600" dirty="0">
                <a:effectLst/>
                <a:ea typeface="Aptos" panose="020B0004020202020204" pitchFamily="34" charset="0"/>
                <a:cs typeface="Times New Roman" panose="02020603050405020304" pitchFamily="18" charset="0"/>
              </a:rPr>
              <a:t>posteriori aumentano la funzionalità per il traino di rimorchi. </a:t>
            </a:r>
            <a:endParaRPr lang="it-IT" sz="1400" kern="100" dirty="0">
              <a:effectLst/>
              <a:ea typeface="Aptos" panose="020B0004020202020204" pitchFamily="34" charset="0"/>
              <a:cs typeface="Times New Roman" panose="02020603050405020304" pitchFamily="18" charset="0"/>
            </a:endParaRPr>
          </a:p>
        </p:txBody>
      </p:sp>
      <p:sp>
        <p:nvSpPr>
          <p:cNvPr id="46" name="Rettangolo 45">
            <a:extLst>
              <a:ext uri="{FF2B5EF4-FFF2-40B4-BE49-F238E27FC236}">
                <a16:creationId xmlns:a16="http://schemas.microsoft.com/office/drawing/2014/main" id="{3CF65C31-3DEB-6650-E80B-9CBC1008CBA0}"/>
              </a:ext>
            </a:extLst>
          </p:cNvPr>
          <p:cNvSpPr/>
          <p:nvPr/>
        </p:nvSpPr>
        <p:spPr>
          <a:xfrm>
            <a:off x="6672263" y="1844676"/>
            <a:ext cx="4062274" cy="381933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rgbClr val="262626"/>
                </a:solidFill>
              </a:rPr>
              <a:t>IMG</a:t>
            </a:r>
          </a:p>
        </p:txBody>
      </p:sp>
      <p:sp>
        <p:nvSpPr>
          <p:cNvPr id="2" name="Title 6">
            <a:extLst>
              <a:ext uri="{FF2B5EF4-FFF2-40B4-BE49-F238E27FC236}">
                <a16:creationId xmlns:a16="http://schemas.microsoft.com/office/drawing/2014/main" id="{DA28F530-5F8A-CC7E-CE47-32630186AD8F}"/>
              </a:ext>
            </a:extLst>
          </p:cNvPr>
          <p:cNvSpPr txBox="1">
            <a:spLocks/>
          </p:cNvSpPr>
          <p:nvPr/>
        </p:nvSpPr>
        <p:spPr>
          <a:xfrm>
            <a:off x="3000375" y="1000603"/>
            <a:ext cx="6048375" cy="1003057"/>
          </a:xfrm>
          <a:prstGeom prst="rect">
            <a:avLst/>
          </a:prstGeom>
        </p:spPr>
        <p:txBody>
          <a:bodyPr wrap="square" lIns="72000" tIns="36000" rIns="72000" bIns="360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tabLst>
                <a:tab pos="457200" algn="l"/>
              </a:tabLst>
            </a:pPr>
            <a:r>
              <a:rPr lang="it-IT" sz="3200" b="1" kern="100" dirty="0">
                <a:solidFill>
                  <a:srgbClr val="FFC000"/>
                </a:solidFill>
                <a:effectLst/>
                <a:latin typeface="+mj-lt"/>
                <a:ea typeface="Aptos" panose="020B0004020202020204" pitchFamily="34" charset="0"/>
                <a:cs typeface="Times New Roman" panose="02020603050405020304" pitchFamily="18" charset="0"/>
              </a:rPr>
              <a:t>Esterni</a:t>
            </a:r>
          </a:p>
          <a:p>
            <a:pPr lvl="0" algn="ctr">
              <a:tabLst>
                <a:tab pos="457200" algn="l"/>
              </a:tabLst>
            </a:pPr>
            <a:r>
              <a:rPr lang="it-IT" sz="1800" b="0" i="0" dirty="0">
                <a:solidFill>
                  <a:srgbClr val="111111"/>
                </a:solidFill>
                <a:effectLst/>
                <a:latin typeface="+mn-lt"/>
              </a:rPr>
              <a:t>Argomentazioni di vendita</a:t>
            </a:r>
            <a:endParaRPr kumimoji="0" lang="fr-FR" i="0" u="none" strike="noStrike" kern="1200" cap="none" normalizeH="0" baseline="0" noProof="0" dirty="0">
              <a:ln>
                <a:noFill/>
              </a:ln>
              <a:effectLst/>
              <a:uLnTx/>
              <a:uFillTx/>
              <a:latin typeface="+mn-lt"/>
              <a:ea typeface="+mj-ea"/>
              <a:cs typeface="+mj-cs"/>
              <a:sym typeface="Arial"/>
            </a:endParaRPr>
          </a:p>
        </p:txBody>
      </p:sp>
    </p:spTree>
    <p:custDataLst>
      <p:tags r:id="rId1"/>
    </p:custDataLst>
    <p:extLst>
      <p:ext uri="{BB962C8B-B14F-4D97-AF65-F5344CB8AC3E}">
        <p14:creationId xmlns:p14="http://schemas.microsoft.com/office/powerpoint/2010/main" val="3956655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9EF0F-0B22-9BD3-D4EC-205AF510AA23}"/>
            </a:ext>
          </a:extLst>
        </p:cNvPr>
        <p:cNvGrpSpPr/>
        <p:nvPr/>
      </p:nvGrpSpPr>
      <p:grpSpPr>
        <a:xfrm>
          <a:off x="0" y="0"/>
          <a:ext cx="0" cy="0"/>
          <a:chOff x="0" y="0"/>
          <a:chExt cx="0" cy="0"/>
        </a:xfrm>
      </p:grpSpPr>
      <p:sp>
        <p:nvSpPr>
          <p:cNvPr id="5" name="CasellaDiTesto 4">
            <a:extLst>
              <a:ext uri="{FF2B5EF4-FFF2-40B4-BE49-F238E27FC236}">
                <a16:creationId xmlns:a16="http://schemas.microsoft.com/office/drawing/2014/main" id="{6CE18606-8DE2-DE48-A957-8AC9A62D9197}"/>
              </a:ext>
            </a:extLst>
          </p:cNvPr>
          <p:cNvSpPr txBox="1"/>
          <p:nvPr/>
        </p:nvSpPr>
        <p:spPr>
          <a:xfrm>
            <a:off x="1308100" y="2816810"/>
            <a:ext cx="10502900" cy="1197507"/>
          </a:xfrm>
          <a:prstGeom prst="rect">
            <a:avLst/>
          </a:prstGeom>
          <a:noFill/>
        </p:spPr>
        <p:txBody>
          <a:bodyPr wrap="square">
            <a:spAutoFit/>
          </a:bodyPr>
          <a:lstStyle/>
          <a:p>
            <a:pPr>
              <a:lnSpc>
                <a:spcPct val="115000"/>
              </a:lnSpc>
              <a:spcAft>
                <a:spcPts val="800"/>
              </a:spcAft>
            </a:pPr>
            <a:r>
              <a:rPr lang="it-IT" sz="1600" kern="100" dirty="0">
                <a:latin typeface="+mj-lt"/>
                <a:cs typeface="Times New Roman" panose="02020603050405020304" pitchFamily="18" charset="0"/>
              </a:rPr>
              <a:t>La Jeep Avenger MY25 è progettata per offrire un’esperienza di guida eccezionale, non solo per le sue prestazioni</a:t>
            </a:r>
            <a:br>
              <a:rPr lang="it-IT" sz="1600" kern="100" dirty="0">
                <a:latin typeface="+mj-lt"/>
                <a:cs typeface="Times New Roman" panose="02020603050405020304" pitchFamily="18" charset="0"/>
              </a:rPr>
            </a:br>
            <a:r>
              <a:rPr lang="it-IT" sz="1600" kern="100" dirty="0">
                <a:latin typeface="+mj-lt"/>
                <a:cs typeface="Times New Roman" panose="02020603050405020304" pitchFamily="18" charset="0"/>
              </a:rPr>
              <a:t>e capacità off-road, ma anche per il comfort e la qualità degli interni. Ogni dettaglio è stato curato per garantire il massimo benessere dei passeggeri, con materiali di alta qualità, tecnologie avanzate e soluzioni di design innovative. </a:t>
            </a:r>
          </a:p>
        </p:txBody>
      </p:sp>
      <p:sp>
        <p:nvSpPr>
          <p:cNvPr id="4" name="CasellaDiTesto 3">
            <a:extLst>
              <a:ext uri="{FF2B5EF4-FFF2-40B4-BE49-F238E27FC236}">
                <a16:creationId xmlns:a16="http://schemas.microsoft.com/office/drawing/2014/main" id="{8ABCAFBD-234C-571E-07D4-715F254E34CC}"/>
              </a:ext>
            </a:extLst>
          </p:cNvPr>
          <p:cNvSpPr txBox="1"/>
          <p:nvPr/>
        </p:nvSpPr>
        <p:spPr>
          <a:xfrm>
            <a:off x="1308101" y="2153148"/>
            <a:ext cx="8560490" cy="584775"/>
          </a:xfrm>
          <a:prstGeom prst="rect">
            <a:avLst/>
          </a:prstGeom>
          <a:noFill/>
        </p:spPr>
        <p:txBody>
          <a:bodyPr wrap="square">
            <a:spAutoFit/>
          </a:bodyPr>
          <a:lstStyle/>
          <a:p>
            <a:pPr marL="0" marR="0" lvl="0" indent="0" algn="l" defTabSz="609570" rtl="0" eaLnBrk="1" fontAlgn="base" latinLnBrk="0" hangingPunct="1">
              <a:lnSpc>
                <a:spcPct val="100000"/>
              </a:lnSpc>
              <a:spcBef>
                <a:spcPct val="0"/>
              </a:spcBef>
              <a:spcAft>
                <a:spcPct val="0"/>
              </a:spcAft>
              <a:buClr>
                <a:srgbClr val="000000"/>
              </a:buClr>
              <a:buSzTx/>
              <a:buFontTx/>
              <a:buNone/>
              <a:tabLst/>
              <a:defRPr/>
            </a:pPr>
            <a:r>
              <a:rPr lang="en-US" sz="3200" cap="all" dirty="0">
                <a:solidFill>
                  <a:schemeClr val="accent4"/>
                </a:solidFill>
                <a:latin typeface="Encode Sans ExtraBold" pitchFamily="2" charset="0"/>
                <a:sym typeface="Arial"/>
              </a:rPr>
              <a:t>INTERNI</a:t>
            </a:r>
          </a:p>
        </p:txBody>
      </p:sp>
      <p:sp>
        <p:nvSpPr>
          <p:cNvPr id="7" name="CasellaDiTesto 6">
            <a:extLst>
              <a:ext uri="{FF2B5EF4-FFF2-40B4-BE49-F238E27FC236}">
                <a16:creationId xmlns:a16="http://schemas.microsoft.com/office/drawing/2014/main" id="{6FE57353-1C23-6F5C-960B-388851271A72}"/>
              </a:ext>
            </a:extLst>
          </p:cNvPr>
          <p:cNvSpPr txBox="1"/>
          <p:nvPr/>
        </p:nvSpPr>
        <p:spPr>
          <a:xfrm>
            <a:off x="1308100" y="1927993"/>
            <a:ext cx="4245665" cy="276999"/>
          </a:xfrm>
          <a:prstGeom prst="rect">
            <a:avLst/>
          </a:prstGeom>
          <a:noFill/>
        </p:spPr>
        <p:txBody>
          <a:bodyPr wrap="square">
            <a:spAutoFit/>
          </a:bodyPr>
          <a:lstStyle/>
          <a:p>
            <a:pPr marL="0" marR="0" lvl="0" indent="0" algn="l" defTabSz="609570" rtl="0" eaLnBrk="1" fontAlgn="base" latinLnBrk="0" hangingPunct="1">
              <a:lnSpc>
                <a:spcPct val="100000"/>
              </a:lnSpc>
              <a:spcBef>
                <a:spcPct val="0"/>
              </a:spcBef>
              <a:spcAft>
                <a:spcPct val="0"/>
              </a:spcAft>
              <a:buClr>
                <a:srgbClr val="000000"/>
              </a:buClr>
              <a:buSzTx/>
              <a:buFontTx/>
              <a:buNone/>
              <a:tabLst/>
              <a:defRPr/>
            </a:pPr>
            <a:r>
              <a:rPr kumimoji="0" lang="it-IT" sz="1200" i="0" u="none" strike="noStrike" kern="1200" cap="none" normalizeH="0" baseline="0" noProof="0" dirty="0">
                <a:ln>
                  <a:noFill/>
                </a:ln>
                <a:solidFill>
                  <a:schemeClr val="tx1">
                    <a:lumMod val="50000"/>
                    <a:lumOff val="50000"/>
                  </a:schemeClr>
                </a:solidFill>
                <a:effectLst/>
                <a:uLnTx/>
                <a:uFillTx/>
                <a:sym typeface="Arial"/>
              </a:rPr>
              <a:t>COMFORT E INTERNI DEL MY25</a:t>
            </a:r>
          </a:p>
        </p:txBody>
      </p:sp>
      <p:sp>
        <p:nvSpPr>
          <p:cNvPr id="8" name="CasellaDiTesto 7">
            <a:extLst>
              <a:ext uri="{FF2B5EF4-FFF2-40B4-BE49-F238E27FC236}">
                <a16:creationId xmlns:a16="http://schemas.microsoft.com/office/drawing/2014/main" id="{863C5256-F65F-222E-29CE-89A85BBF0D47}"/>
              </a:ext>
            </a:extLst>
          </p:cNvPr>
          <p:cNvSpPr txBox="1"/>
          <p:nvPr/>
        </p:nvSpPr>
        <p:spPr>
          <a:xfrm>
            <a:off x="4349954" y="4511207"/>
            <a:ext cx="6881813" cy="475900"/>
          </a:xfrm>
          <a:prstGeom prst="rect">
            <a:avLst/>
          </a:prstGeom>
          <a:noFill/>
        </p:spPr>
        <p:txBody>
          <a:bodyPr wrap="square">
            <a:spAutoFit/>
          </a:bodyPr>
          <a:lstStyle/>
          <a:p>
            <a:pPr>
              <a:lnSpc>
                <a:spcPct val="115000"/>
              </a:lnSpc>
              <a:spcAft>
                <a:spcPts val="800"/>
              </a:spcAft>
            </a:pPr>
            <a:r>
              <a:rPr lang="it-IT" sz="2400" b="1" dirty="0">
                <a:solidFill>
                  <a:srgbClr val="FFC000"/>
                </a:solidFill>
                <a:effectLst/>
                <a:ea typeface="Aptos" panose="020B0004020202020204" pitchFamily="34" charset="0"/>
                <a:cs typeface="Times New Roman" panose="02020603050405020304" pitchFamily="18" charset="0"/>
              </a:rPr>
              <a:t>Quali sono le novità?</a:t>
            </a:r>
            <a:endParaRPr lang="it-IT" sz="2400" b="1" kern="100" dirty="0">
              <a:solidFill>
                <a:srgbClr val="FFC000"/>
              </a:solidFill>
              <a:cs typeface="Times New Roman" panose="02020603050405020304" pitchFamily="18" charset="0"/>
            </a:endParaRPr>
          </a:p>
        </p:txBody>
      </p:sp>
      <p:grpSp>
        <p:nvGrpSpPr>
          <p:cNvPr id="9" name="Gruppo 8">
            <a:extLst>
              <a:ext uri="{FF2B5EF4-FFF2-40B4-BE49-F238E27FC236}">
                <a16:creationId xmlns:a16="http://schemas.microsoft.com/office/drawing/2014/main" id="{EE6E13FA-3E6B-AD16-7A78-C08A11CE4759}"/>
              </a:ext>
            </a:extLst>
          </p:cNvPr>
          <p:cNvGrpSpPr/>
          <p:nvPr/>
        </p:nvGrpSpPr>
        <p:grpSpPr>
          <a:xfrm>
            <a:off x="1590776" y="4292132"/>
            <a:ext cx="2393750" cy="2206048"/>
            <a:chOff x="2000351" y="4269549"/>
            <a:chExt cx="2393750" cy="1838325"/>
          </a:xfrm>
        </p:grpSpPr>
        <p:sp>
          <p:nvSpPr>
            <p:cNvPr id="10" name="Figura a mano libera: forma 9">
              <a:extLst>
                <a:ext uri="{FF2B5EF4-FFF2-40B4-BE49-F238E27FC236}">
                  <a16:creationId xmlns:a16="http://schemas.microsoft.com/office/drawing/2014/main" id="{BE1CB1A1-5C01-739D-C599-20B50E8BDC98}"/>
                </a:ext>
              </a:extLst>
            </p:cNvPr>
            <p:cNvSpPr/>
            <p:nvPr/>
          </p:nvSpPr>
          <p:spPr>
            <a:xfrm>
              <a:off x="3984526" y="4269549"/>
              <a:ext cx="409575" cy="1838325"/>
            </a:xfrm>
            <a:custGeom>
              <a:avLst/>
              <a:gdLst>
                <a:gd name="connsiteX0" fmla="*/ 0 w 409575"/>
                <a:gd name="connsiteY0" fmla="*/ 0 h 1838325"/>
                <a:gd name="connsiteX1" fmla="*/ 409575 w 409575"/>
                <a:gd name="connsiteY1" fmla="*/ 0 h 1838325"/>
                <a:gd name="connsiteX2" fmla="*/ 409575 w 409575"/>
                <a:gd name="connsiteY2" fmla="*/ 1838325 h 1838325"/>
                <a:gd name="connsiteX3" fmla="*/ 9525 w 409575"/>
                <a:gd name="connsiteY3" fmla="*/ 1838325 h 1838325"/>
              </a:gdLst>
              <a:ahLst/>
              <a:cxnLst>
                <a:cxn ang="0">
                  <a:pos x="connsiteX0" y="connsiteY0"/>
                </a:cxn>
                <a:cxn ang="0">
                  <a:pos x="connsiteX1" y="connsiteY1"/>
                </a:cxn>
                <a:cxn ang="0">
                  <a:pos x="connsiteX2" y="connsiteY2"/>
                </a:cxn>
                <a:cxn ang="0">
                  <a:pos x="connsiteX3" y="connsiteY3"/>
                </a:cxn>
              </a:cxnLst>
              <a:rect l="l" t="t" r="r" b="b"/>
              <a:pathLst>
                <a:path w="409575" h="1838325">
                  <a:moveTo>
                    <a:pt x="0" y="0"/>
                  </a:moveTo>
                  <a:lnTo>
                    <a:pt x="409575" y="0"/>
                  </a:lnTo>
                  <a:lnTo>
                    <a:pt x="409575" y="1838325"/>
                  </a:lnTo>
                  <a:lnTo>
                    <a:pt x="9525" y="1838325"/>
                  </a:lnTo>
                </a:path>
              </a:pathLst>
            </a:cu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igura a mano libera: forma 10">
              <a:extLst>
                <a:ext uri="{FF2B5EF4-FFF2-40B4-BE49-F238E27FC236}">
                  <a16:creationId xmlns:a16="http://schemas.microsoft.com/office/drawing/2014/main" id="{FBCC391E-4000-CC9D-CCA4-422F5A062E8C}"/>
                </a:ext>
              </a:extLst>
            </p:cNvPr>
            <p:cNvSpPr/>
            <p:nvPr/>
          </p:nvSpPr>
          <p:spPr>
            <a:xfrm flipH="1">
              <a:off x="2000351" y="4269549"/>
              <a:ext cx="409575" cy="1838325"/>
            </a:xfrm>
            <a:custGeom>
              <a:avLst/>
              <a:gdLst>
                <a:gd name="connsiteX0" fmla="*/ 0 w 409575"/>
                <a:gd name="connsiteY0" fmla="*/ 0 h 1838325"/>
                <a:gd name="connsiteX1" fmla="*/ 409575 w 409575"/>
                <a:gd name="connsiteY1" fmla="*/ 0 h 1838325"/>
                <a:gd name="connsiteX2" fmla="*/ 409575 w 409575"/>
                <a:gd name="connsiteY2" fmla="*/ 1838325 h 1838325"/>
                <a:gd name="connsiteX3" fmla="*/ 9525 w 409575"/>
                <a:gd name="connsiteY3" fmla="*/ 1838325 h 1838325"/>
              </a:gdLst>
              <a:ahLst/>
              <a:cxnLst>
                <a:cxn ang="0">
                  <a:pos x="connsiteX0" y="connsiteY0"/>
                </a:cxn>
                <a:cxn ang="0">
                  <a:pos x="connsiteX1" y="connsiteY1"/>
                </a:cxn>
                <a:cxn ang="0">
                  <a:pos x="connsiteX2" y="connsiteY2"/>
                </a:cxn>
                <a:cxn ang="0">
                  <a:pos x="connsiteX3" y="connsiteY3"/>
                </a:cxn>
              </a:cxnLst>
              <a:rect l="l" t="t" r="r" b="b"/>
              <a:pathLst>
                <a:path w="409575" h="1838325">
                  <a:moveTo>
                    <a:pt x="0" y="0"/>
                  </a:moveTo>
                  <a:lnTo>
                    <a:pt x="409575" y="0"/>
                  </a:lnTo>
                  <a:lnTo>
                    <a:pt x="409575" y="1838325"/>
                  </a:lnTo>
                  <a:lnTo>
                    <a:pt x="9525" y="1838325"/>
                  </a:lnTo>
                </a:path>
              </a:pathLst>
            </a:cu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CasellaDiTesto 11">
            <a:extLst>
              <a:ext uri="{FF2B5EF4-FFF2-40B4-BE49-F238E27FC236}">
                <a16:creationId xmlns:a16="http://schemas.microsoft.com/office/drawing/2014/main" id="{4ED3D0A2-9223-DED9-E888-836190D23269}"/>
              </a:ext>
            </a:extLst>
          </p:cNvPr>
          <p:cNvSpPr txBox="1"/>
          <p:nvPr/>
        </p:nvSpPr>
        <p:spPr>
          <a:xfrm>
            <a:off x="4474714" y="5081217"/>
            <a:ext cx="7117212" cy="1068241"/>
          </a:xfrm>
          <a:prstGeom prst="rect">
            <a:avLst/>
          </a:prstGeom>
          <a:noFill/>
        </p:spPr>
        <p:txBody>
          <a:bodyPr wrap="square">
            <a:spAutoFit/>
          </a:bodyPr>
          <a:lstStyle/>
          <a:p>
            <a:pPr marL="285750" indent="-285750">
              <a:lnSpc>
                <a:spcPct val="115000"/>
              </a:lnSpc>
              <a:spcAft>
                <a:spcPts val="600"/>
              </a:spcAft>
              <a:buFont typeface="Arial" panose="020B0604020202020204" pitchFamily="34" charset="0"/>
              <a:buChar char="•"/>
            </a:pPr>
            <a:r>
              <a:rPr lang="it-IT" sz="1600" dirty="0">
                <a:effectLst/>
                <a:latin typeface="+mj-lt"/>
                <a:ea typeface="Aptos" panose="020B0004020202020204" pitchFamily="34" charset="0"/>
                <a:cs typeface="Times New Roman" panose="02020603050405020304" pitchFamily="18" charset="0"/>
              </a:rPr>
              <a:t>Sedili Lavabili e Durevoli</a:t>
            </a:r>
          </a:p>
          <a:p>
            <a:pPr marL="285750" indent="-285750">
              <a:lnSpc>
                <a:spcPct val="115000"/>
              </a:lnSpc>
              <a:spcAft>
                <a:spcPts val="600"/>
              </a:spcAft>
              <a:buFont typeface="Arial" panose="020B0604020202020204" pitchFamily="34" charset="0"/>
              <a:buChar char="•"/>
            </a:pPr>
            <a:r>
              <a:rPr lang="it-IT" sz="1600" kern="100" dirty="0">
                <a:latin typeface="+mj-lt"/>
                <a:cs typeface="Times New Roman" panose="02020603050405020304" pitchFamily="18" charset="0"/>
              </a:rPr>
              <a:t>Dettagli in Summit Gold - </a:t>
            </a:r>
            <a:r>
              <a:rPr lang="en-US" sz="1600" dirty="0" err="1">
                <a:sym typeface="DIN Pro"/>
              </a:rPr>
              <a:t>rivestimento</a:t>
            </a:r>
            <a:r>
              <a:rPr lang="en-US" sz="1600" dirty="0">
                <a:sym typeface="DIN Pro"/>
              </a:rPr>
              <a:t> del </a:t>
            </a:r>
            <a:r>
              <a:rPr lang="en-US" sz="1600" dirty="0" err="1">
                <a:sym typeface="DIN Pro"/>
              </a:rPr>
              <a:t>tetto</a:t>
            </a:r>
            <a:r>
              <a:rPr lang="en-US" sz="1600" dirty="0">
                <a:sym typeface="DIN Pro"/>
              </a:rPr>
              <a:t> </a:t>
            </a:r>
            <a:r>
              <a:rPr lang="en-US" sz="1600" dirty="0" err="1">
                <a:sym typeface="DIN Pro"/>
              </a:rPr>
              <a:t>nero</a:t>
            </a:r>
            <a:endParaRPr lang="it-IT" sz="1600" kern="100" dirty="0">
              <a:latin typeface="+mj-lt"/>
              <a:cs typeface="Times New Roman" panose="02020603050405020304" pitchFamily="18" charset="0"/>
            </a:endParaRPr>
          </a:p>
          <a:p>
            <a:pPr marL="285750" indent="-285750">
              <a:lnSpc>
                <a:spcPct val="115000"/>
              </a:lnSpc>
              <a:spcAft>
                <a:spcPts val="600"/>
              </a:spcAft>
              <a:buFont typeface="Arial" panose="020B0604020202020204" pitchFamily="34" charset="0"/>
              <a:buChar char="•"/>
            </a:pPr>
            <a:r>
              <a:rPr lang="it-IT" sz="1600" kern="100" dirty="0">
                <a:latin typeface="+mj-lt"/>
                <a:cs typeface="Times New Roman" panose="02020603050405020304" pitchFamily="18" charset="0"/>
              </a:rPr>
              <a:t>Sistema di infotainment con schermo da 10.25 pollici</a:t>
            </a:r>
          </a:p>
        </p:txBody>
      </p:sp>
      <p:sp>
        <p:nvSpPr>
          <p:cNvPr id="13" name="Rettangolo 12">
            <a:extLst>
              <a:ext uri="{FF2B5EF4-FFF2-40B4-BE49-F238E27FC236}">
                <a16:creationId xmlns:a16="http://schemas.microsoft.com/office/drawing/2014/main" id="{28C071DD-1607-03EA-E8CC-089A519F9554}"/>
              </a:ext>
            </a:extLst>
          </p:cNvPr>
          <p:cNvSpPr/>
          <p:nvPr/>
        </p:nvSpPr>
        <p:spPr>
          <a:xfrm>
            <a:off x="1711075" y="4412139"/>
            <a:ext cx="2137025" cy="197913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rgbClr val="262626"/>
                </a:solidFill>
              </a:rPr>
              <a:t>ICONA</a:t>
            </a:r>
          </a:p>
        </p:txBody>
      </p:sp>
      <p:sp>
        <p:nvSpPr>
          <p:cNvPr id="14" name="Rettangolo 13">
            <a:extLst>
              <a:ext uri="{FF2B5EF4-FFF2-40B4-BE49-F238E27FC236}">
                <a16:creationId xmlns:a16="http://schemas.microsoft.com/office/drawing/2014/main" id="{D18DEE08-DE28-47D9-A7CF-8B376D209342}"/>
              </a:ext>
            </a:extLst>
          </p:cNvPr>
          <p:cNvSpPr/>
          <p:nvPr/>
        </p:nvSpPr>
        <p:spPr>
          <a:xfrm>
            <a:off x="1163638" y="0"/>
            <a:ext cx="11028361" cy="184910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rgbClr val="262626"/>
                </a:solidFill>
              </a:rPr>
              <a:t>IMG</a:t>
            </a:r>
          </a:p>
        </p:txBody>
      </p:sp>
      <p:sp>
        <p:nvSpPr>
          <p:cNvPr id="15" name="CasellaDiTesto 14">
            <a:extLst>
              <a:ext uri="{FF2B5EF4-FFF2-40B4-BE49-F238E27FC236}">
                <a16:creationId xmlns:a16="http://schemas.microsoft.com/office/drawing/2014/main" id="{9A327C52-B8D2-676D-5FCC-483F1268350B}"/>
              </a:ext>
            </a:extLst>
          </p:cNvPr>
          <p:cNvSpPr txBox="1"/>
          <p:nvPr/>
        </p:nvSpPr>
        <p:spPr>
          <a:xfrm>
            <a:off x="4896763" y="134752"/>
            <a:ext cx="7117212" cy="2511650"/>
          </a:xfrm>
          <a:prstGeom prst="rect">
            <a:avLst/>
          </a:prstGeom>
          <a:solidFill>
            <a:srgbClr val="FFFF00"/>
          </a:solidFill>
        </p:spPr>
        <p:txBody>
          <a:bodyPr wrap="square">
            <a:spAutoFit/>
          </a:bodyPr>
          <a:lstStyle/>
          <a:p>
            <a:pPr>
              <a:lnSpc>
                <a:spcPct val="115000"/>
              </a:lnSpc>
              <a:spcAft>
                <a:spcPts val="800"/>
              </a:spcAft>
            </a:pPr>
            <a:r>
              <a:rPr lang="it-IT"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PER NOI - ho chiesto più informazioni per il sistema di </a:t>
            </a:r>
            <a:r>
              <a:rPr lang="it-IT"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infotainment.</a:t>
            </a:r>
          </a:p>
          <a:p>
            <a:pPr>
              <a:lnSpc>
                <a:spcPct val="115000"/>
              </a:lnSpc>
              <a:spcAft>
                <a:spcPts val="800"/>
              </a:spcAft>
            </a:pPr>
            <a:r>
              <a:rPr lang="it-IT"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E’ diverso dal MY24?</a:t>
            </a:r>
          </a:p>
          <a:p>
            <a:pPr>
              <a:lnSpc>
                <a:spcPct val="115000"/>
              </a:lnSpc>
              <a:spcAft>
                <a:spcPts val="800"/>
              </a:spcAft>
            </a:pPr>
            <a:r>
              <a:rPr lang="it-IT"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«Dal vostro documento caricato il </a:t>
            </a:r>
            <a:r>
              <a:rPr lang="it-IT"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sistema di infotainment era già presente nel modello MY24 della Jeep Avenger. Tuttavia, nel MY25, il sistema è stato ulteriormente migliorato con un cruscotto digitale da 10.25 pollici e altre funzionalità avanzate per offrire un’esperienza di guida ancora più connessa e intuitiva.»</a:t>
            </a:r>
          </a:p>
        </p:txBody>
      </p:sp>
    </p:spTree>
    <p:custDataLst>
      <p:tags r:id="rId1"/>
    </p:custDataLst>
    <p:extLst>
      <p:ext uri="{BB962C8B-B14F-4D97-AF65-F5344CB8AC3E}">
        <p14:creationId xmlns:p14="http://schemas.microsoft.com/office/powerpoint/2010/main" val="3898873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stinctive design">
            <a:extLst>
              <a:ext uri="{FF2B5EF4-FFF2-40B4-BE49-F238E27FC236}">
                <a16:creationId xmlns:a16="http://schemas.microsoft.com/office/drawing/2014/main" id="{FFB2E476-BD21-877E-547A-D86940DD0A9E}"/>
              </a:ext>
            </a:extLst>
          </p:cNvPr>
          <p:cNvSpPr txBox="1"/>
          <p:nvPr/>
        </p:nvSpPr>
        <p:spPr>
          <a:xfrm>
            <a:off x="1648327" y="5690029"/>
            <a:ext cx="2956128" cy="307777"/>
          </a:xfrm>
          <a:prstGeom prst="rect">
            <a:avLst/>
          </a:prstGeom>
          <a:solidFill>
            <a:schemeClr val="tx1"/>
          </a:solidFill>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a:spAutoFit/>
          </a:bodyPr>
          <a:lstStyle>
            <a:defPPr>
              <a:defRPr lang="fr-FR"/>
            </a:defPPr>
            <a:lvl1pPr marR="0" lvl="0" indent="0" algn="ctr" defTabSz="412750" fontAlgn="auto" hangingPunct="0">
              <a:spcBef>
                <a:spcPts val="0"/>
              </a:spcBef>
              <a:spcAft>
                <a:spcPts val="0"/>
              </a:spcAft>
              <a:buClrTx/>
              <a:buSzTx/>
              <a:buFontTx/>
              <a:buNone/>
              <a:tabLst/>
              <a:defRPr sz="1400" b="1" kern="0">
                <a:solidFill>
                  <a:schemeClr val="bg1"/>
                </a:solidFill>
              </a:defRPr>
            </a:lvl1pPr>
          </a:lstStyle>
          <a:p>
            <a:r>
              <a:rPr lang="en-US" dirty="0">
                <a:sym typeface="DIN Pro"/>
              </a:rPr>
              <a:t>SEDILI LAVABILI E DUREVOLI</a:t>
            </a:r>
          </a:p>
        </p:txBody>
      </p:sp>
      <p:grpSp>
        <p:nvGrpSpPr>
          <p:cNvPr id="3" name="Gruppo 2">
            <a:extLst>
              <a:ext uri="{FF2B5EF4-FFF2-40B4-BE49-F238E27FC236}">
                <a16:creationId xmlns:a16="http://schemas.microsoft.com/office/drawing/2014/main" id="{E3EB216A-4AAE-05E6-65C5-0B5CE5607228}"/>
              </a:ext>
            </a:extLst>
          </p:cNvPr>
          <p:cNvGrpSpPr/>
          <p:nvPr/>
        </p:nvGrpSpPr>
        <p:grpSpPr>
          <a:xfrm>
            <a:off x="5494589" y="5718291"/>
            <a:ext cx="360000" cy="360000"/>
            <a:chOff x="5658104" y="2116853"/>
            <a:chExt cx="360000" cy="360000"/>
          </a:xfrm>
        </p:grpSpPr>
        <p:sp>
          <p:nvSpPr>
            <p:cNvPr id="4" name="Ovale 3">
              <a:extLst>
                <a:ext uri="{FF2B5EF4-FFF2-40B4-BE49-F238E27FC236}">
                  <a16:creationId xmlns:a16="http://schemas.microsoft.com/office/drawing/2014/main" id="{52BE34EB-DB28-EB13-F18D-A5478820DC0B}"/>
                </a:ext>
              </a:extLst>
            </p:cNvPr>
            <p:cNvSpPr/>
            <p:nvPr/>
          </p:nvSpPr>
          <p:spPr>
            <a:xfrm>
              <a:off x="5658104" y="2116853"/>
              <a:ext cx="360000" cy="360000"/>
            </a:xfrm>
            <a:prstGeom prst="ellipse">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e 4">
              <a:extLst>
                <a:ext uri="{FF2B5EF4-FFF2-40B4-BE49-F238E27FC236}">
                  <a16:creationId xmlns:a16="http://schemas.microsoft.com/office/drawing/2014/main" id="{CEE4ED72-CC70-F3D6-B5D1-813DAE19FF13}"/>
                </a:ext>
              </a:extLst>
            </p:cNvPr>
            <p:cNvSpPr/>
            <p:nvPr/>
          </p:nvSpPr>
          <p:spPr>
            <a:xfrm>
              <a:off x="5748104" y="2206853"/>
              <a:ext cx="180000" cy="180000"/>
            </a:xfrm>
            <a:prstGeom prst="ellipse">
              <a:avLst/>
            </a:prstGeom>
            <a:solidFill>
              <a:srgbClr val="91BA46"/>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 name="Connettore diritto 5">
            <a:extLst>
              <a:ext uri="{FF2B5EF4-FFF2-40B4-BE49-F238E27FC236}">
                <a16:creationId xmlns:a16="http://schemas.microsoft.com/office/drawing/2014/main" id="{668E03DE-9DF2-0DDB-E8A9-3D765785531E}"/>
              </a:ext>
            </a:extLst>
          </p:cNvPr>
          <p:cNvCxnSpPr>
            <a:cxnSpLocks/>
            <a:stCxn id="2" idx="3"/>
            <a:endCxn id="4" idx="2"/>
          </p:cNvCxnSpPr>
          <p:nvPr/>
        </p:nvCxnSpPr>
        <p:spPr>
          <a:xfrm>
            <a:off x="4604455" y="5843918"/>
            <a:ext cx="890134" cy="5437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distinctive design">
            <a:extLst>
              <a:ext uri="{FF2B5EF4-FFF2-40B4-BE49-F238E27FC236}">
                <a16:creationId xmlns:a16="http://schemas.microsoft.com/office/drawing/2014/main" id="{098DBBA2-E6F6-92BF-F374-12EAC1FD5A65}"/>
              </a:ext>
            </a:extLst>
          </p:cNvPr>
          <p:cNvSpPr txBox="1"/>
          <p:nvPr/>
        </p:nvSpPr>
        <p:spPr>
          <a:xfrm>
            <a:off x="6413625" y="779806"/>
            <a:ext cx="2330325" cy="523220"/>
          </a:xfrm>
          <a:prstGeom prst="rect">
            <a:avLst/>
          </a:prstGeom>
          <a:solidFill>
            <a:schemeClr val="tx1"/>
          </a:solidFill>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a:spAutoFit/>
          </a:bodyPr>
          <a:lstStyle>
            <a:defPPr>
              <a:defRPr lang="fr-FR"/>
            </a:defPPr>
            <a:lvl1pPr marR="0" lvl="0" indent="0" algn="ctr" defTabSz="412750" fontAlgn="auto" hangingPunct="0">
              <a:spcBef>
                <a:spcPts val="0"/>
              </a:spcBef>
              <a:spcAft>
                <a:spcPts val="0"/>
              </a:spcAft>
              <a:buClrTx/>
              <a:buSzTx/>
              <a:buFontTx/>
              <a:buNone/>
              <a:tabLst/>
              <a:defRPr sz="1400" b="1" kern="0">
                <a:solidFill>
                  <a:schemeClr val="bg1"/>
                </a:solidFill>
              </a:defRPr>
            </a:lvl1pPr>
          </a:lstStyle>
          <a:p>
            <a:r>
              <a:rPr lang="en-US" dirty="0">
                <a:sym typeface="DIN Pro"/>
              </a:rPr>
              <a:t>RIVESTIMENTO DEL TETTO NERO</a:t>
            </a:r>
            <a:endParaRPr lang="it-IT" dirty="0">
              <a:sym typeface="DIN Pro"/>
            </a:endParaRPr>
          </a:p>
        </p:txBody>
      </p:sp>
      <p:grpSp>
        <p:nvGrpSpPr>
          <p:cNvPr id="8" name="Gruppo 7">
            <a:extLst>
              <a:ext uri="{FF2B5EF4-FFF2-40B4-BE49-F238E27FC236}">
                <a16:creationId xmlns:a16="http://schemas.microsoft.com/office/drawing/2014/main" id="{ACD1D32E-8B1A-A3D7-6C5A-6B403294F32E}"/>
              </a:ext>
            </a:extLst>
          </p:cNvPr>
          <p:cNvGrpSpPr/>
          <p:nvPr/>
        </p:nvGrpSpPr>
        <p:grpSpPr>
          <a:xfrm>
            <a:off x="5963625" y="861416"/>
            <a:ext cx="360000" cy="360000"/>
            <a:chOff x="5658104" y="2116853"/>
            <a:chExt cx="360000" cy="360000"/>
          </a:xfrm>
        </p:grpSpPr>
        <p:sp>
          <p:nvSpPr>
            <p:cNvPr id="9" name="Ovale 8">
              <a:extLst>
                <a:ext uri="{FF2B5EF4-FFF2-40B4-BE49-F238E27FC236}">
                  <a16:creationId xmlns:a16="http://schemas.microsoft.com/office/drawing/2014/main" id="{35AAF542-CB90-36D2-C0E5-889A93AC03C1}"/>
                </a:ext>
              </a:extLst>
            </p:cNvPr>
            <p:cNvSpPr/>
            <p:nvPr/>
          </p:nvSpPr>
          <p:spPr>
            <a:xfrm>
              <a:off x="5658104" y="2116853"/>
              <a:ext cx="360000" cy="360000"/>
            </a:xfrm>
            <a:prstGeom prst="ellipse">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e 9">
              <a:extLst>
                <a:ext uri="{FF2B5EF4-FFF2-40B4-BE49-F238E27FC236}">
                  <a16:creationId xmlns:a16="http://schemas.microsoft.com/office/drawing/2014/main" id="{1955B33A-2527-F58F-BA51-B84CDE19FDBA}"/>
                </a:ext>
              </a:extLst>
            </p:cNvPr>
            <p:cNvSpPr/>
            <p:nvPr/>
          </p:nvSpPr>
          <p:spPr>
            <a:xfrm>
              <a:off x="5748104" y="2206853"/>
              <a:ext cx="180000" cy="180000"/>
            </a:xfrm>
            <a:prstGeom prst="ellipse">
              <a:avLst/>
            </a:prstGeom>
            <a:solidFill>
              <a:srgbClr val="91BA46"/>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distinctive design">
            <a:extLst>
              <a:ext uri="{FF2B5EF4-FFF2-40B4-BE49-F238E27FC236}">
                <a16:creationId xmlns:a16="http://schemas.microsoft.com/office/drawing/2014/main" id="{DFF9505F-C39A-9639-5F33-8C6BF9556323}"/>
              </a:ext>
            </a:extLst>
          </p:cNvPr>
          <p:cNvSpPr txBox="1"/>
          <p:nvPr/>
        </p:nvSpPr>
        <p:spPr>
          <a:xfrm>
            <a:off x="6520696" y="2123857"/>
            <a:ext cx="3728203" cy="523220"/>
          </a:xfrm>
          <a:prstGeom prst="rect">
            <a:avLst/>
          </a:prstGeom>
          <a:solidFill>
            <a:schemeClr val="tx1"/>
          </a:solidFill>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a:spAutoFit/>
          </a:bodyPr>
          <a:lstStyle>
            <a:defPPr>
              <a:defRPr lang="fr-FR"/>
            </a:defPPr>
            <a:lvl1pPr marR="0" lvl="0" indent="0" algn="ctr" defTabSz="412750" fontAlgn="auto" hangingPunct="0">
              <a:spcBef>
                <a:spcPts val="0"/>
              </a:spcBef>
              <a:spcAft>
                <a:spcPts val="0"/>
              </a:spcAft>
              <a:buClrTx/>
              <a:buSzTx/>
              <a:buFontTx/>
              <a:buNone/>
              <a:tabLst/>
              <a:defRPr sz="1400" b="1" kern="0">
                <a:solidFill>
                  <a:schemeClr val="bg1"/>
                </a:solidFill>
              </a:defRPr>
            </a:lvl1pPr>
          </a:lstStyle>
          <a:p>
            <a:r>
              <a:rPr lang="it-IT" dirty="0">
                <a:sym typeface="DIN Pro"/>
              </a:rPr>
              <a:t>SISTEMA DI INFOTAINMENT CON SCHERMO DA 10.25 POLLICI</a:t>
            </a:r>
          </a:p>
        </p:txBody>
      </p:sp>
      <p:grpSp>
        <p:nvGrpSpPr>
          <p:cNvPr id="12" name="Gruppo 11">
            <a:extLst>
              <a:ext uri="{FF2B5EF4-FFF2-40B4-BE49-F238E27FC236}">
                <a16:creationId xmlns:a16="http://schemas.microsoft.com/office/drawing/2014/main" id="{AAB9D4D6-7736-DDAA-3C49-138EE94880EF}"/>
              </a:ext>
            </a:extLst>
          </p:cNvPr>
          <p:cNvGrpSpPr/>
          <p:nvPr/>
        </p:nvGrpSpPr>
        <p:grpSpPr>
          <a:xfrm>
            <a:off x="5226553" y="2232141"/>
            <a:ext cx="360000" cy="360000"/>
            <a:chOff x="5658104" y="2116853"/>
            <a:chExt cx="360000" cy="360000"/>
          </a:xfrm>
        </p:grpSpPr>
        <p:sp>
          <p:nvSpPr>
            <p:cNvPr id="13" name="Ovale 12">
              <a:extLst>
                <a:ext uri="{FF2B5EF4-FFF2-40B4-BE49-F238E27FC236}">
                  <a16:creationId xmlns:a16="http://schemas.microsoft.com/office/drawing/2014/main" id="{C62EE06E-7ED8-C551-4AAF-CB3F6488E81B}"/>
                </a:ext>
              </a:extLst>
            </p:cNvPr>
            <p:cNvSpPr/>
            <p:nvPr/>
          </p:nvSpPr>
          <p:spPr>
            <a:xfrm>
              <a:off x="5658104" y="2116853"/>
              <a:ext cx="360000" cy="360000"/>
            </a:xfrm>
            <a:prstGeom prst="ellipse">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e 13">
              <a:extLst>
                <a:ext uri="{FF2B5EF4-FFF2-40B4-BE49-F238E27FC236}">
                  <a16:creationId xmlns:a16="http://schemas.microsoft.com/office/drawing/2014/main" id="{65069A99-770B-6044-0770-CBD2E09D0B4E}"/>
                </a:ext>
              </a:extLst>
            </p:cNvPr>
            <p:cNvSpPr/>
            <p:nvPr/>
          </p:nvSpPr>
          <p:spPr>
            <a:xfrm>
              <a:off x="5748104" y="2206853"/>
              <a:ext cx="180000" cy="180000"/>
            </a:xfrm>
            <a:prstGeom prst="ellipse">
              <a:avLst/>
            </a:prstGeom>
            <a:solidFill>
              <a:srgbClr val="91BA46"/>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Connettore diritto 14">
            <a:extLst>
              <a:ext uri="{FF2B5EF4-FFF2-40B4-BE49-F238E27FC236}">
                <a16:creationId xmlns:a16="http://schemas.microsoft.com/office/drawing/2014/main" id="{37458677-1208-5D89-2D98-7017B58DB61C}"/>
              </a:ext>
            </a:extLst>
          </p:cNvPr>
          <p:cNvCxnSpPr>
            <a:cxnSpLocks/>
          </p:cNvCxnSpPr>
          <p:nvPr/>
        </p:nvCxnSpPr>
        <p:spPr>
          <a:xfrm flipV="1">
            <a:off x="5608558" y="2358793"/>
            <a:ext cx="890134" cy="533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a16="http://schemas.microsoft.com/office/drawing/2014/main" id="{8A2530CC-889A-E73C-231C-28EEAD22ECE2}"/>
              </a:ext>
            </a:extLst>
          </p:cNvPr>
          <p:cNvSpPr txBox="1"/>
          <p:nvPr/>
        </p:nvSpPr>
        <p:spPr>
          <a:xfrm>
            <a:off x="4970012" y="2797696"/>
            <a:ext cx="6190542" cy="713722"/>
          </a:xfrm>
          <a:prstGeom prst="rect">
            <a:avLst/>
          </a:prstGeom>
          <a:solidFill>
            <a:srgbClr val="FFFF00"/>
          </a:solidFill>
        </p:spPr>
        <p:txBody>
          <a:bodyPr wrap="square">
            <a:spAutoFit/>
          </a:bodyPr>
          <a:lstStyle/>
          <a:p>
            <a:pPr>
              <a:lnSpc>
                <a:spcPct val="115000"/>
              </a:lnSpc>
              <a:spcAft>
                <a:spcPts val="800"/>
              </a:spcAft>
            </a:pPr>
            <a:r>
              <a:rPr lang="it-IT"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L’intelligenza artificiale ha rilevato dal documento che anche il sistema di infotainment è cambiato</a:t>
            </a:r>
            <a:endParaRPr lang="it-IT"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7" name="Rettangolo 16">
            <a:extLst>
              <a:ext uri="{FF2B5EF4-FFF2-40B4-BE49-F238E27FC236}">
                <a16:creationId xmlns:a16="http://schemas.microsoft.com/office/drawing/2014/main" id="{D01DE381-554B-7A49-C866-A9E85B06CD9C}"/>
              </a:ext>
            </a:extLst>
          </p:cNvPr>
          <p:cNvSpPr/>
          <p:nvPr/>
        </p:nvSpPr>
        <p:spPr>
          <a:xfrm>
            <a:off x="10544598" y="-8382"/>
            <a:ext cx="1388908" cy="17136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100" b="1" dirty="0">
                <a:solidFill>
                  <a:srgbClr val="262626"/>
                </a:solidFill>
              </a:rPr>
              <a:t>Icona per le Argomentazioni di vendita</a:t>
            </a:r>
          </a:p>
        </p:txBody>
      </p:sp>
      <p:grpSp>
        <p:nvGrpSpPr>
          <p:cNvPr id="18" name="Gruppo 17">
            <a:extLst>
              <a:ext uri="{FF2B5EF4-FFF2-40B4-BE49-F238E27FC236}">
                <a16:creationId xmlns:a16="http://schemas.microsoft.com/office/drawing/2014/main" id="{67826B8C-75B0-3C97-A031-C0CD4AE99B44}"/>
              </a:ext>
            </a:extLst>
          </p:cNvPr>
          <p:cNvGrpSpPr/>
          <p:nvPr/>
        </p:nvGrpSpPr>
        <p:grpSpPr>
          <a:xfrm>
            <a:off x="10769347" y="5437037"/>
            <a:ext cx="1063497" cy="1095675"/>
            <a:chOff x="10918952" y="5567320"/>
            <a:chExt cx="1063497" cy="1095675"/>
          </a:xfrm>
        </p:grpSpPr>
        <p:sp>
          <p:nvSpPr>
            <p:cNvPr id="19" name="Rettangolo 18">
              <a:extLst>
                <a:ext uri="{FF2B5EF4-FFF2-40B4-BE49-F238E27FC236}">
                  <a16:creationId xmlns:a16="http://schemas.microsoft.com/office/drawing/2014/main" id="{C7F26ED7-96F6-0114-A573-C5DDA2010269}"/>
                </a:ext>
              </a:extLst>
            </p:cNvPr>
            <p:cNvSpPr/>
            <p:nvPr/>
          </p:nvSpPr>
          <p:spPr>
            <a:xfrm>
              <a:off x="10918952" y="5567320"/>
              <a:ext cx="1063497" cy="109567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108000" rtlCol="0" anchor="b"/>
            <a:lstStyle/>
            <a:p>
              <a:pPr algn="ctr"/>
              <a:r>
                <a:rPr lang="en-US" sz="1200" cap="all" dirty="0" err="1">
                  <a:solidFill>
                    <a:schemeClr val="tx1"/>
                  </a:solidFill>
                  <a:latin typeface="Encode Sans Light" pitchFamily="2" charset="0"/>
                  <a:sym typeface="Arial"/>
                </a:rPr>
                <a:t>Passa</a:t>
              </a:r>
              <a:r>
                <a:rPr lang="en-US" sz="1200" cap="all" dirty="0">
                  <a:solidFill>
                    <a:schemeClr val="tx1"/>
                  </a:solidFill>
                  <a:latin typeface="Encode Sans Light" pitchFamily="2" charset="0"/>
                  <a:sym typeface="Arial"/>
                </a:rPr>
                <a:t> il mouse </a:t>
              </a:r>
              <a:r>
                <a:rPr lang="en-US" sz="1200" cap="all" dirty="0" err="1">
                  <a:solidFill>
                    <a:schemeClr val="tx1"/>
                  </a:solidFill>
                  <a:latin typeface="Encode Sans Light" pitchFamily="2" charset="0"/>
                  <a:sym typeface="Arial"/>
                </a:rPr>
                <a:t>sulle</a:t>
              </a:r>
              <a:r>
                <a:rPr lang="en-US" sz="1200" cap="all" dirty="0">
                  <a:solidFill>
                    <a:schemeClr val="tx1"/>
                  </a:solidFill>
                  <a:latin typeface="Encode Sans Light" pitchFamily="2" charset="0"/>
                  <a:sym typeface="Arial"/>
                </a:rPr>
                <a:t> </a:t>
              </a:r>
              <a:r>
                <a:rPr lang="en-US" sz="1200" b="1" cap="all" dirty="0" err="1">
                  <a:solidFill>
                    <a:schemeClr val="tx1"/>
                  </a:solidFill>
                  <a:sym typeface="Arial"/>
                </a:rPr>
                <a:t>icone</a:t>
              </a:r>
              <a:endParaRPr lang="en-US" sz="1200" b="1" cap="all" dirty="0">
                <a:solidFill>
                  <a:schemeClr val="tx1"/>
                </a:solidFill>
              </a:endParaRPr>
            </a:p>
          </p:txBody>
        </p:sp>
        <p:grpSp>
          <p:nvGrpSpPr>
            <p:cNvPr id="20" name="Gruppo 19">
              <a:extLst>
                <a:ext uri="{FF2B5EF4-FFF2-40B4-BE49-F238E27FC236}">
                  <a16:creationId xmlns:a16="http://schemas.microsoft.com/office/drawing/2014/main" id="{2264C798-6DE2-8665-E6B0-23F4BCEB350E}"/>
                </a:ext>
              </a:extLst>
            </p:cNvPr>
            <p:cNvGrpSpPr/>
            <p:nvPr/>
          </p:nvGrpSpPr>
          <p:grpSpPr>
            <a:xfrm>
              <a:off x="11155782" y="5724080"/>
              <a:ext cx="607442" cy="200619"/>
              <a:chOff x="2196268" y="3854153"/>
              <a:chExt cx="7797391" cy="2575222"/>
            </a:xfrm>
            <a:solidFill>
              <a:schemeClr val="tx1"/>
            </a:solidFill>
          </p:grpSpPr>
          <p:sp>
            <p:nvSpPr>
              <p:cNvPr id="21" name="Ovale 20">
                <a:extLst>
                  <a:ext uri="{FF2B5EF4-FFF2-40B4-BE49-F238E27FC236}">
                    <a16:creationId xmlns:a16="http://schemas.microsoft.com/office/drawing/2014/main" id="{C6514813-DC60-63D8-D20B-752F3F092DD2}"/>
                  </a:ext>
                </a:extLst>
              </p:cNvPr>
              <p:cNvSpPr/>
              <p:nvPr/>
            </p:nvSpPr>
            <p:spPr>
              <a:xfrm>
                <a:off x="2196268" y="3854153"/>
                <a:ext cx="1298961" cy="1298961"/>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ttangolo con angoli arrotondati 21">
                <a:extLst>
                  <a:ext uri="{FF2B5EF4-FFF2-40B4-BE49-F238E27FC236}">
                    <a16:creationId xmlns:a16="http://schemas.microsoft.com/office/drawing/2014/main" id="{375B9A62-20DB-67D1-5A65-1225E39B7373}"/>
                  </a:ext>
                </a:extLst>
              </p:cNvPr>
              <p:cNvSpPr/>
              <p:nvPr/>
            </p:nvSpPr>
            <p:spPr>
              <a:xfrm>
                <a:off x="3733532" y="3854153"/>
                <a:ext cx="444381" cy="257522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ttangolo con angoli arrotondati 22">
                <a:extLst>
                  <a:ext uri="{FF2B5EF4-FFF2-40B4-BE49-F238E27FC236}">
                    <a16:creationId xmlns:a16="http://schemas.microsoft.com/office/drawing/2014/main" id="{14B0580F-A6B5-5CFD-14A7-DDB3A7A95787}"/>
                  </a:ext>
                </a:extLst>
              </p:cNvPr>
              <p:cNvSpPr/>
              <p:nvPr/>
            </p:nvSpPr>
            <p:spPr>
              <a:xfrm>
                <a:off x="4441804" y="3854153"/>
                <a:ext cx="444381" cy="257522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ttangolo con angoli arrotondati 23">
                <a:extLst>
                  <a:ext uri="{FF2B5EF4-FFF2-40B4-BE49-F238E27FC236}">
                    <a16:creationId xmlns:a16="http://schemas.microsoft.com/office/drawing/2014/main" id="{A10F132D-8D1D-B1CA-A644-89AF588B6C3B}"/>
                  </a:ext>
                </a:extLst>
              </p:cNvPr>
              <p:cNvSpPr/>
              <p:nvPr/>
            </p:nvSpPr>
            <p:spPr>
              <a:xfrm>
                <a:off x="5150076" y="3854153"/>
                <a:ext cx="444381" cy="257522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ttangolo con angoli arrotondati 24">
                <a:extLst>
                  <a:ext uri="{FF2B5EF4-FFF2-40B4-BE49-F238E27FC236}">
                    <a16:creationId xmlns:a16="http://schemas.microsoft.com/office/drawing/2014/main" id="{B7C50E4D-E4A3-A08C-39C6-34B73BBA4A19}"/>
                  </a:ext>
                </a:extLst>
              </p:cNvPr>
              <p:cNvSpPr/>
              <p:nvPr/>
            </p:nvSpPr>
            <p:spPr>
              <a:xfrm>
                <a:off x="5858348" y="3854153"/>
                <a:ext cx="444381" cy="257522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ttangolo con angoli arrotondati 25">
                <a:extLst>
                  <a:ext uri="{FF2B5EF4-FFF2-40B4-BE49-F238E27FC236}">
                    <a16:creationId xmlns:a16="http://schemas.microsoft.com/office/drawing/2014/main" id="{ABF77D86-DDEA-CDCD-BAF3-6192A9588199}"/>
                  </a:ext>
                </a:extLst>
              </p:cNvPr>
              <p:cNvSpPr/>
              <p:nvPr/>
            </p:nvSpPr>
            <p:spPr>
              <a:xfrm>
                <a:off x="6566620" y="3854153"/>
                <a:ext cx="444381" cy="257522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ttangolo con angoli arrotondati 26">
                <a:extLst>
                  <a:ext uri="{FF2B5EF4-FFF2-40B4-BE49-F238E27FC236}">
                    <a16:creationId xmlns:a16="http://schemas.microsoft.com/office/drawing/2014/main" id="{4FF1DAE2-6D51-4DCA-7EF6-122D7023B1BD}"/>
                  </a:ext>
                </a:extLst>
              </p:cNvPr>
              <p:cNvSpPr/>
              <p:nvPr/>
            </p:nvSpPr>
            <p:spPr>
              <a:xfrm>
                <a:off x="7274892" y="3854153"/>
                <a:ext cx="444381" cy="257522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ttangolo con angoli arrotondati 27">
                <a:extLst>
                  <a:ext uri="{FF2B5EF4-FFF2-40B4-BE49-F238E27FC236}">
                    <a16:creationId xmlns:a16="http://schemas.microsoft.com/office/drawing/2014/main" id="{CBA739E7-66AA-7326-3C3A-B9BF3ED0F213}"/>
                  </a:ext>
                </a:extLst>
              </p:cNvPr>
              <p:cNvSpPr/>
              <p:nvPr/>
            </p:nvSpPr>
            <p:spPr>
              <a:xfrm>
                <a:off x="7983163" y="3854153"/>
                <a:ext cx="444381" cy="257522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e 28">
                <a:extLst>
                  <a:ext uri="{FF2B5EF4-FFF2-40B4-BE49-F238E27FC236}">
                    <a16:creationId xmlns:a16="http://schemas.microsoft.com/office/drawing/2014/main" id="{6BCB3A5C-0458-9DAF-40FD-5D46E93C6805}"/>
                  </a:ext>
                </a:extLst>
              </p:cNvPr>
              <p:cNvSpPr/>
              <p:nvPr/>
            </p:nvSpPr>
            <p:spPr>
              <a:xfrm>
                <a:off x="8694698" y="3854153"/>
                <a:ext cx="1298961" cy="1298961"/>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ustDataLst>
      <p:tags r:id="rId1"/>
    </p:custDataLst>
    <p:extLst>
      <p:ext uri="{BB962C8B-B14F-4D97-AF65-F5344CB8AC3E}">
        <p14:creationId xmlns:p14="http://schemas.microsoft.com/office/powerpoint/2010/main" val="1082384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D7BD4-9254-2139-0218-7693D1F202D5}"/>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AE93C7F8-504E-6856-1C96-73ED1350B048}"/>
              </a:ext>
            </a:extLst>
          </p:cNvPr>
          <p:cNvSpPr/>
          <p:nvPr/>
        </p:nvSpPr>
        <p:spPr>
          <a:xfrm>
            <a:off x="0" y="0"/>
            <a:ext cx="12192000" cy="6858000"/>
          </a:xfrm>
          <a:prstGeom prst="rect">
            <a:avLst/>
          </a:prstGeom>
          <a:solidFill>
            <a:schemeClr val="tx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uppo 4">
            <a:extLst>
              <a:ext uri="{FF2B5EF4-FFF2-40B4-BE49-F238E27FC236}">
                <a16:creationId xmlns:a16="http://schemas.microsoft.com/office/drawing/2014/main" id="{B26A407F-05C9-4B38-EA30-99BD267A536D}"/>
              </a:ext>
            </a:extLst>
          </p:cNvPr>
          <p:cNvGrpSpPr/>
          <p:nvPr/>
        </p:nvGrpSpPr>
        <p:grpSpPr>
          <a:xfrm>
            <a:off x="922823" y="785813"/>
            <a:ext cx="10346354" cy="5286375"/>
            <a:chOff x="922823" y="1009705"/>
            <a:chExt cx="10346354" cy="5286375"/>
          </a:xfrm>
        </p:grpSpPr>
        <p:sp>
          <p:nvSpPr>
            <p:cNvPr id="6" name="Rettangolo 5">
              <a:extLst>
                <a:ext uri="{FF2B5EF4-FFF2-40B4-BE49-F238E27FC236}">
                  <a16:creationId xmlns:a16="http://schemas.microsoft.com/office/drawing/2014/main" id="{59C44619-5545-AA5F-8CA0-CB48501F5396}"/>
                </a:ext>
              </a:extLst>
            </p:cNvPr>
            <p:cNvSpPr/>
            <p:nvPr/>
          </p:nvSpPr>
          <p:spPr>
            <a:xfrm>
              <a:off x="922823" y="1009705"/>
              <a:ext cx="10346354" cy="5286375"/>
            </a:xfrm>
            <a:prstGeom prst="rect">
              <a:avLst/>
            </a:prstGeom>
            <a:solidFill>
              <a:schemeClr val="bg1"/>
            </a:solidFill>
            <a:ln w="12700">
              <a:solidFill>
                <a:schemeClr val="tx2">
                  <a:lumMod val="75000"/>
                </a:schemeClr>
              </a:solidFill>
            </a:ln>
            <a:effectLst>
              <a:outerShdw blurRad="368300" dist="393700" dir="5400000" sx="93000" sy="93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egno di moltiplicazione 15">
              <a:extLst>
                <a:ext uri="{FF2B5EF4-FFF2-40B4-BE49-F238E27FC236}">
                  <a16:creationId xmlns:a16="http://schemas.microsoft.com/office/drawing/2014/main" id="{9718FD04-5489-77E6-3F55-959A35B321D9}"/>
                </a:ext>
              </a:extLst>
            </p:cNvPr>
            <p:cNvSpPr/>
            <p:nvPr/>
          </p:nvSpPr>
          <p:spPr>
            <a:xfrm>
              <a:off x="10734537" y="1052129"/>
              <a:ext cx="478082" cy="478082"/>
            </a:xfrm>
            <a:prstGeom prst="mathMultiply">
              <a:avLst>
                <a:gd name="adj1" fmla="val 339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itle 6">
              <a:extLst>
                <a:ext uri="{FF2B5EF4-FFF2-40B4-BE49-F238E27FC236}">
                  <a16:creationId xmlns:a16="http://schemas.microsoft.com/office/drawing/2014/main" id="{3469E6B3-C13F-6125-9049-5EB975454604}"/>
                </a:ext>
              </a:extLst>
            </p:cNvPr>
            <p:cNvSpPr txBox="1">
              <a:spLocks/>
            </p:cNvSpPr>
            <p:nvPr/>
          </p:nvSpPr>
          <p:spPr>
            <a:xfrm>
              <a:off x="6919872" y="4406474"/>
              <a:ext cx="823614" cy="751532"/>
            </a:xfrm>
            <a:prstGeom prst="rect">
              <a:avLst/>
            </a:prstGeom>
          </p:spPr>
          <p:txBody>
            <a:bodyPr lIns="72000" tIns="36000" rIns="72000" bIns="3600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90000"/>
                </a:lnSpc>
                <a:spcBef>
                  <a:spcPct val="0"/>
                </a:spcBef>
                <a:spcAft>
                  <a:spcPts val="0"/>
                </a:spcAft>
                <a:buClrTx/>
                <a:buSzTx/>
                <a:buFontTx/>
                <a:buNone/>
                <a:tabLst/>
                <a:defRPr/>
              </a:pPr>
              <a:r>
                <a:rPr kumimoji="0" lang="fr-FR" sz="2000" b="1" i="0" u="none" strike="noStrike" kern="1200" cap="none" normalizeH="0" baseline="0" noProof="0" dirty="0">
                  <a:ln>
                    <a:noFill/>
                  </a:ln>
                  <a:solidFill>
                    <a:schemeClr val="bg1"/>
                  </a:solidFill>
                  <a:effectLst/>
                  <a:uLnTx/>
                  <a:uFillTx/>
                  <a:latin typeface="Encode Sans" pitchFamily="2" charset="77"/>
                  <a:sym typeface="Arial"/>
                </a:rPr>
                <a:t>20°</a:t>
              </a:r>
            </a:p>
          </p:txBody>
        </p:sp>
      </p:grpSp>
      <p:sp>
        <p:nvSpPr>
          <p:cNvPr id="43" name="CasellaDiTesto 42">
            <a:extLst>
              <a:ext uri="{FF2B5EF4-FFF2-40B4-BE49-F238E27FC236}">
                <a16:creationId xmlns:a16="http://schemas.microsoft.com/office/drawing/2014/main" id="{014EFDF6-E26A-60CD-D259-064BCCB61F56}"/>
              </a:ext>
            </a:extLst>
          </p:cNvPr>
          <p:cNvSpPr txBox="1"/>
          <p:nvPr/>
        </p:nvSpPr>
        <p:spPr>
          <a:xfrm>
            <a:off x="1308100" y="1972342"/>
            <a:ext cx="5120075" cy="3672480"/>
          </a:xfrm>
          <a:prstGeom prst="rect">
            <a:avLst/>
          </a:prstGeom>
          <a:noFill/>
        </p:spPr>
        <p:txBody>
          <a:bodyPr wrap="square">
            <a:spAutoFit/>
          </a:bodyPr>
          <a:lstStyle/>
          <a:p>
            <a:pPr lvl="0">
              <a:lnSpc>
                <a:spcPct val="115000"/>
              </a:lnSpc>
              <a:spcAft>
                <a:spcPts val="800"/>
              </a:spcAft>
              <a:tabLst>
                <a:tab pos="457200" algn="l"/>
              </a:tabLst>
            </a:pPr>
            <a:r>
              <a:rPr lang="it-IT" sz="1800" b="1" kern="100" dirty="0">
                <a:effectLst/>
                <a:latin typeface="Aptos" panose="020B0004020202020204" pitchFamily="34" charset="0"/>
                <a:ea typeface="Aptos" panose="020B0004020202020204" pitchFamily="34" charset="0"/>
                <a:cs typeface="Times New Roman" panose="02020603050405020304" pitchFamily="18" charset="0"/>
              </a:rPr>
              <a:t>Materiali di Alta Qualità</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Sedili lavabili e durevoli per un comfort senza compromessi.</a:t>
            </a:r>
          </a:p>
          <a:p>
            <a:pPr lvl="0">
              <a:lnSpc>
                <a:spcPct val="115000"/>
              </a:lnSpc>
              <a:spcAft>
                <a:spcPts val="800"/>
              </a:spcAft>
              <a:tabLst>
                <a:tab pos="457200" algn="l"/>
              </a:tabLst>
            </a:pPr>
            <a:r>
              <a:rPr lang="it-IT" sz="1800" b="1" kern="100" dirty="0">
                <a:effectLst/>
                <a:latin typeface="Aptos" panose="020B0004020202020204" pitchFamily="34" charset="0"/>
                <a:ea typeface="Aptos" panose="020B0004020202020204" pitchFamily="34" charset="0"/>
                <a:cs typeface="Times New Roman" panose="02020603050405020304" pitchFamily="18" charset="0"/>
              </a:rPr>
              <a:t>Tecnologia Avanzata</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Cruscotto digitale da 10.25” e sistema di navigazione integrato.</a:t>
            </a:r>
          </a:p>
          <a:p>
            <a:pPr lvl="0">
              <a:lnSpc>
                <a:spcPct val="115000"/>
              </a:lnSpc>
              <a:spcAft>
                <a:spcPts val="800"/>
              </a:spcAft>
              <a:tabLst>
                <a:tab pos="457200" algn="l"/>
              </a:tabLst>
            </a:pPr>
            <a:r>
              <a:rPr lang="it-IT" sz="1800" b="1" kern="100" dirty="0">
                <a:effectLst/>
                <a:latin typeface="Aptos" panose="020B0004020202020204" pitchFamily="34" charset="0"/>
                <a:ea typeface="Aptos" panose="020B0004020202020204" pitchFamily="34" charset="0"/>
                <a:cs typeface="Times New Roman" panose="02020603050405020304" pitchFamily="18" charset="0"/>
              </a:rPr>
              <a:t>Assistente Vocale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Chat GPT per un’esperienza di guida interattiva.</a:t>
            </a:r>
          </a:p>
          <a:p>
            <a:pPr lvl="0">
              <a:lnSpc>
                <a:spcPct val="115000"/>
              </a:lnSpc>
              <a:spcAft>
                <a:spcPts val="800"/>
              </a:spcAft>
              <a:tabLst>
                <a:tab pos="457200" algn="l"/>
              </a:tabLst>
            </a:pPr>
            <a:r>
              <a:rPr lang="it-IT" sz="1800" b="1" kern="100" dirty="0">
                <a:effectLst/>
                <a:latin typeface="Aptos" panose="020B0004020202020204" pitchFamily="34" charset="0"/>
                <a:ea typeface="Aptos" panose="020B0004020202020204" pitchFamily="34" charset="0"/>
                <a:cs typeface="Times New Roman" panose="02020603050405020304" pitchFamily="18" charset="0"/>
              </a:rPr>
              <a:t>Parcheggio Automatico</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Facilita le manovre in città.</a:t>
            </a:r>
          </a:p>
          <a:p>
            <a:pPr lvl="0">
              <a:lnSpc>
                <a:spcPct val="115000"/>
              </a:lnSpc>
              <a:spcAft>
                <a:spcPts val="800"/>
              </a:spcAft>
              <a:tabLst>
                <a:tab pos="457200" algn="l"/>
              </a:tabLst>
            </a:pPr>
            <a:r>
              <a:rPr lang="it-IT" sz="1800" b="1" kern="100" dirty="0">
                <a:effectLst/>
                <a:latin typeface="Aptos" panose="020B0004020202020204" pitchFamily="34" charset="0"/>
                <a:ea typeface="Aptos" panose="020B0004020202020204" pitchFamily="34" charset="0"/>
                <a:cs typeface="Times New Roman" panose="02020603050405020304" pitchFamily="18" charset="0"/>
              </a:rPr>
              <a:t>Illuminazione Ambientale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Multicolore per un’atmosfera personalizzabile.</a:t>
            </a:r>
          </a:p>
        </p:txBody>
      </p:sp>
      <p:sp>
        <p:nvSpPr>
          <p:cNvPr id="46" name="Rettangolo 45">
            <a:extLst>
              <a:ext uri="{FF2B5EF4-FFF2-40B4-BE49-F238E27FC236}">
                <a16:creationId xmlns:a16="http://schemas.microsoft.com/office/drawing/2014/main" id="{B25B7CBD-B774-4DB1-CBB7-E3D595BE4BDA}"/>
              </a:ext>
            </a:extLst>
          </p:cNvPr>
          <p:cNvSpPr/>
          <p:nvPr/>
        </p:nvSpPr>
        <p:spPr>
          <a:xfrm>
            <a:off x="6672263" y="1844676"/>
            <a:ext cx="4062274" cy="381933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rgbClr val="262626"/>
                </a:solidFill>
              </a:rPr>
              <a:t>IMG</a:t>
            </a:r>
          </a:p>
        </p:txBody>
      </p:sp>
      <p:sp>
        <p:nvSpPr>
          <p:cNvPr id="2" name="Title 6">
            <a:extLst>
              <a:ext uri="{FF2B5EF4-FFF2-40B4-BE49-F238E27FC236}">
                <a16:creationId xmlns:a16="http://schemas.microsoft.com/office/drawing/2014/main" id="{B27A172A-8659-2E0B-F701-D2BC5A923B1A}"/>
              </a:ext>
            </a:extLst>
          </p:cNvPr>
          <p:cNvSpPr txBox="1">
            <a:spLocks/>
          </p:cNvSpPr>
          <p:nvPr/>
        </p:nvSpPr>
        <p:spPr>
          <a:xfrm>
            <a:off x="3000375" y="1000603"/>
            <a:ext cx="6048375" cy="1003057"/>
          </a:xfrm>
          <a:prstGeom prst="rect">
            <a:avLst/>
          </a:prstGeom>
        </p:spPr>
        <p:txBody>
          <a:bodyPr wrap="square" lIns="72000" tIns="36000" rIns="72000" bIns="360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tabLst>
                <a:tab pos="457200" algn="l"/>
              </a:tabLst>
            </a:pPr>
            <a:r>
              <a:rPr lang="it-IT" sz="3200" b="1" kern="100" dirty="0">
                <a:solidFill>
                  <a:srgbClr val="FFC000"/>
                </a:solidFill>
                <a:effectLst/>
                <a:latin typeface="+mj-lt"/>
                <a:ea typeface="Aptos" panose="020B0004020202020204" pitchFamily="34" charset="0"/>
                <a:cs typeface="Times New Roman" panose="02020603050405020304" pitchFamily="18" charset="0"/>
              </a:rPr>
              <a:t>Interni</a:t>
            </a:r>
          </a:p>
          <a:p>
            <a:pPr lvl="0" algn="ctr">
              <a:tabLst>
                <a:tab pos="457200" algn="l"/>
              </a:tabLst>
            </a:pPr>
            <a:r>
              <a:rPr lang="it-IT" sz="1800" b="0" i="0" dirty="0">
                <a:solidFill>
                  <a:srgbClr val="111111"/>
                </a:solidFill>
                <a:effectLst/>
                <a:latin typeface="+mn-lt"/>
              </a:rPr>
              <a:t>Argomentazioni di vendita</a:t>
            </a:r>
            <a:endParaRPr kumimoji="0" lang="fr-FR" i="0" u="none" strike="noStrike" kern="1200" cap="none" normalizeH="0" baseline="0" noProof="0" dirty="0">
              <a:ln>
                <a:noFill/>
              </a:ln>
              <a:effectLst/>
              <a:uLnTx/>
              <a:uFillTx/>
              <a:latin typeface="+mn-lt"/>
              <a:ea typeface="+mj-ea"/>
              <a:cs typeface="+mj-cs"/>
              <a:sym typeface="Arial"/>
            </a:endParaRPr>
          </a:p>
        </p:txBody>
      </p:sp>
    </p:spTree>
    <p:custDataLst>
      <p:tags r:id="rId1"/>
    </p:custDataLst>
    <p:extLst>
      <p:ext uri="{BB962C8B-B14F-4D97-AF65-F5344CB8AC3E}">
        <p14:creationId xmlns:p14="http://schemas.microsoft.com/office/powerpoint/2010/main" val="3187212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060E18DB-DAA2-C156-05DB-FD1D4A7FB78F}"/>
              </a:ext>
            </a:extLst>
          </p:cNvPr>
          <p:cNvPicPr>
            <a:picLocks noChangeAspect="1"/>
          </p:cNvPicPr>
          <p:nvPr/>
        </p:nvPicPr>
        <p:blipFill>
          <a:blip r:embed="rId3"/>
          <a:srcRect l="254" t="20016" r="-254" b="6915"/>
          <a:stretch/>
        </p:blipFill>
        <p:spPr>
          <a:xfrm>
            <a:off x="6672263" y="2111711"/>
            <a:ext cx="4676158" cy="3416799"/>
          </a:xfrm>
          <a:prstGeom prst="rect">
            <a:avLst/>
          </a:prstGeom>
        </p:spPr>
      </p:pic>
      <p:sp>
        <p:nvSpPr>
          <p:cNvPr id="4" name="CasellaDiTesto 3">
            <a:extLst>
              <a:ext uri="{FF2B5EF4-FFF2-40B4-BE49-F238E27FC236}">
                <a16:creationId xmlns:a16="http://schemas.microsoft.com/office/drawing/2014/main" id="{248FCCFC-0CEA-D528-8F34-8CF8FD5C5DC2}"/>
              </a:ext>
            </a:extLst>
          </p:cNvPr>
          <p:cNvSpPr txBox="1"/>
          <p:nvPr/>
        </p:nvSpPr>
        <p:spPr>
          <a:xfrm>
            <a:off x="1308101" y="1365316"/>
            <a:ext cx="9378948" cy="584775"/>
          </a:xfrm>
          <a:prstGeom prst="rect">
            <a:avLst/>
          </a:prstGeom>
          <a:noFill/>
        </p:spPr>
        <p:txBody>
          <a:bodyPr wrap="square">
            <a:spAutoFit/>
          </a:bodyPr>
          <a:lstStyle/>
          <a:p>
            <a:pPr marL="0" marR="0" lvl="0" indent="0" algn="l" defTabSz="609570" rtl="0" eaLnBrk="1" fontAlgn="base" latinLnBrk="0" hangingPunct="1">
              <a:lnSpc>
                <a:spcPct val="100000"/>
              </a:lnSpc>
              <a:spcBef>
                <a:spcPct val="0"/>
              </a:spcBef>
              <a:spcAft>
                <a:spcPct val="0"/>
              </a:spcAft>
              <a:buClr>
                <a:srgbClr val="000000"/>
              </a:buClr>
              <a:buSzTx/>
              <a:buFontTx/>
              <a:buNone/>
              <a:tabLst/>
              <a:defRPr/>
            </a:pPr>
            <a:r>
              <a:rPr lang="it-IT" sz="3200" cap="all" dirty="0">
                <a:solidFill>
                  <a:schemeClr val="accent4"/>
                </a:solidFill>
                <a:latin typeface="Encode Sans ExtraBold" pitchFamily="2" charset="0"/>
              </a:rPr>
              <a:t>THE NORTH FACE</a:t>
            </a:r>
            <a:endParaRPr lang="en-US" sz="3200" cap="all" dirty="0">
              <a:solidFill>
                <a:schemeClr val="accent4"/>
              </a:solidFill>
              <a:latin typeface="Encode Sans ExtraBold" pitchFamily="2" charset="0"/>
              <a:sym typeface="Arial"/>
            </a:endParaRPr>
          </a:p>
        </p:txBody>
      </p:sp>
      <p:sp>
        <p:nvSpPr>
          <p:cNvPr id="5" name="CasellaDiTesto 4">
            <a:extLst>
              <a:ext uri="{FF2B5EF4-FFF2-40B4-BE49-F238E27FC236}">
                <a16:creationId xmlns:a16="http://schemas.microsoft.com/office/drawing/2014/main" id="{26EF86BD-AEB8-0770-02BC-6A7B2B502EDB}"/>
              </a:ext>
            </a:extLst>
          </p:cNvPr>
          <p:cNvSpPr txBox="1"/>
          <p:nvPr/>
        </p:nvSpPr>
        <p:spPr>
          <a:xfrm>
            <a:off x="1308100" y="1140161"/>
            <a:ext cx="6740525" cy="276999"/>
          </a:xfrm>
          <a:prstGeom prst="rect">
            <a:avLst/>
          </a:prstGeom>
          <a:noFill/>
        </p:spPr>
        <p:txBody>
          <a:bodyPr wrap="square">
            <a:spAutoFit/>
          </a:bodyPr>
          <a:lstStyle/>
          <a:p>
            <a:pPr marL="0" marR="0" lvl="0" indent="0" algn="l" defTabSz="609570" rtl="0" eaLnBrk="1" fontAlgn="base" latinLnBrk="0" hangingPunct="1">
              <a:lnSpc>
                <a:spcPct val="100000"/>
              </a:lnSpc>
              <a:spcBef>
                <a:spcPct val="0"/>
              </a:spcBef>
              <a:spcAft>
                <a:spcPct val="0"/>
              </a:spcAft>
              <a:buClr>
                <a:srgbClr val="000000"/>
              </a:buClr>
              <a:buSzTx/>
              <a:buFontTx/>
              <a:buNone/>
              <a:tabLst/>
              <a:defRPr/>
            </a:pPr>
            <a:r>
              <a:rPr kumimoji="0" lang="en-US" sz="1200" i="0" u="none" strike="noStrike" kern="1200" cap="none" normalizeH="0" baseline="0" noProof="0" dirty="0">
                <a:ln>
                  <a:noFill/>
                </a:ln>
                <a:solidFill>
                  <a:schemeClr val="tx1">
                    <a:lumMod val="50000"/>
                    <a:lumOff val="50000"/>
                  </a:schemeClr>
                </a:solidFill>
                <a:effectLst/>
                <a:uLnTx/>
                <a:uFillTx/>
                <a:sym typeface="Arial"/>
              </a:rPr>
              <a:t>LA JEEP AVENGER 4XE: EDIZIONE THE NORTH FACE</a:t>
            </a:r>
          </a:p>
        </p:txBody>
      </p:sp>
      <p:sp>
        <p:nvSpPr>
          <p:cNvPr id="7" name="CasellaDiTesto 6">
            <a:extLst>
              <a:ext uri="{FF2B5EF4-FFF2-40B4-BE49-F238E27FC236}">
                <a16:creationId xmlns:a16="http://schemas.microsoft.com/office/drawing/2014/main" id="{39F6DE3F-4C91-9E8A-DDDD-3762E1D878FA}"/>
              </a:ext>
            </a:extLst>
          </p:cNvPr>
          <p:cNvSpPr txBox="1"/>
          <p:nvPr/>
        </p:nvSpPr>
        <p:spPr>
          <a:xfrm>
            <a:off x="1321417" y="2246329"/>
            <a:ext cx="4774583" cy="2999026"/>
          </a:xfrm>
          <a:prstGeom prst="rect">
            <a:avLst/>
          </a:prstGeom>
          <a:noFill/>
        </p:spPr>
        <p:txBody>
          <a:bodyPr wrap="square">
            <a:spAutoFit/>
          </a:bodyPr>
          <a:lstStyle/>
          <a:p>
            <a:pPr>
              <a:lnSpc>
                <a:spcPct val="115000"/>
              </a:lnSpc>
              <a:spcAft>
                <a:spcPts val="800"/>
              </a:spcAft>
            </a:pPr>
            <a:r>
              <a:rPr lang="it-IT" sz="1600" b="1" kern="100" dirty="0">
                <a:latin typeface="+mj-lt"/>
                <a:cs typeface="Times New Roman" panose="02020603050405020304" pitchFamily="18" charset="0"/>
              </a:rPr>
              <a:t>The North Face </a:t>
            </a:r>
            <a:r>
              <a:rPr lang="it-IT" sz="1600" kern="100" dirty="0">
                <a:latin typeface="+mj-lt"/>
                <a:cs typeface="Times New Roman" panose="02020603050405020304" pitchFamily="18" charset="0"/>
              </a:rPr>
              <a:t>è un’azienda americana specializzata in abbigliamento, calzature e attrezzature per attività outdoor. </a:t>
            </a:r>
            <a:br>
              <a:rPr lang="it-IT" sz="1600" kern="100" dirty="0">
                <a:latin typeface="+mj-lt"/>
                <a:cs typeface="Times New Roman" panose="02020603050405020304" pitchFamily="18" charset="0"/>
              </a:rPr>
            </a:br>
            <a:r>
              <a:rPr lang="it-IT" sz="1600" kern="100" dirty="0">
                <a:latin typeface="+mj-lt"/>
                <a:cs typeface="Times New Roman" panose="02020603050405020304" pitchFamily="18" charset="0"/>
              </a:rPr>
              <a:t>Fondata nel </a:t>
            </a:r>
            <a:r>
              <a:rPr lang="it-IT" sz="1600" b="1" kern="100" dirty="0">
                <a:latin typeface="+mj-lt"/>
                <a:cs typeface="Times New Roman" panose="02020603050405020304" pitchFamily="18" charset="0"/>
              </a:rPr>
              <a:t>1966</a:t>
            </a:r>
            <a:r>
              <a:rPr lang="it-IT" sz="1600" kern="100" dirty="0">
                <a:latin typeface="+mj-lt"/>
                <a:cs typeface="Times New Roman" panose="02020603050405020304" pitchFamily="18" charset="0"/>
              </a:rPr>
              <a:t>, è diventata famosa per i suoi prodotti di alta qualità, progettati per resistere alle condizioni più estreme. </a:t>
            </a:r>
          </a:p>
          <a:p>
            <a:pPr>
              <a:lnSpc>
                <a:spcPct val="115000"/>
              </a:lnSpc>
              <a:spcAft>
                <a:spcPts val="800"/>
              </a:spcAft>
            </a:pPr>
            <a:r>
              <a:rPr lang="it-IT" sz="1600" kern="100" dirty="0">
                <a:latin typeface="+mj-lt"/>
                <a:cs typeface="Times New Roman" panose="02020603050405020304" pitchFamily="18" charset="0"/>
              </a:rPr>
              <a:t>L’azienda offre una vasta gamma di articoli, tra cui giacche, zaini, scarpe e attrezzature da campeggio, ed è molto apprezzata da appassionati di sport all’aria aperta, escursionisti e alpinisti.</a:t>
            </a:r>
          </a:p>
        </p:txBody>
      </p:sp>
      <p:sp>
        <p:nvSpPr>
          <p:cNvPr id="13" name="CasellaDiTesto 12">
            <a:extLst>
              <a:ext uri="{FF2B5EF4-FFF2-40B4-BE49-F238E27FC236}">
                <a16:creationId xmlns:a16="http://schemas.microsoft.com/office/drawing/2014/main" id="{976A72C0-5708-4E73-B366-0B960CFB53E4}"/>
              </a:ext>
            </a:extLst>
          </p:cNvPr>
          <p:cNvSpPr txBox="1"/>
          <p:nvPr/>
        </p:nvSpPr>
        <p:spPr>
          <a:xfrm>
            <a:off x="8048625" y="316012"/>
            <a:ext cx="3878713" cy="1032270"/>
          </a:xfrm>
          <a:prstGeom prst="rect">
            <a:avLst/>
          </a:prstGeom>
          <a:solidFill>
            <a:srgbClr val="FFFF00"/>
          </a:solidFill>
        </p:spPr>
        <p:txBody>
          <a:bodyPr wrap="square">
            <a:spAutoFit/>
          </a:bodyPr>
          <a:lstStyle/>
          <a:p>
            <a:pPr>
              <a:lnSpc>
                <a:spcPct val="115000"/>
              </a:lnSpc>
              <a:spcAft>
                <a:spcPts val="800"/>
              </a:spcAft>
            </a:pPr>
            <a:r>
              <a:rPr lang="it-IT"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Abbiamo chiesto a </a:t>
            </a:r>
            <a:r>
              <a:rPr lang="it-IT" kern="100" dirty="0" err="1">
                <a:solidFill>
                  <a:srgbClr val="FF0000"/>
                </a:solidFill>
                <a:latin typeface="Aptos" panose="020B0004020202020204" pitchFamily="34" charset="0"/>
                <a:ea typeface="Aptos" panose="020B0004020202020204" pitchFamily="34" charset="0"/>
                <a:cs typeface="Times New Roman" panose="02020603050405020304" pitchFamily="18" charset="0"/>
              </a:rPr>
              <a:t>Copilot</a:t>
            </a:r>
            <a:r>
              <a:rPr lang="it-IT"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 di creare un’immagine ispirandosi alla vettura jeep the </a:t>
            </a:r>
            <a:r>
              <a:rPr lang="it-IT" kern="100" dirty="0" err="1">
                <a:solidFill>
                  <a:srgbClr val="FF0000"/>
                </a:solidFill>
                <a:latin typeface="Aptos" panose="020B0004020202020204" pitchFamily="34" charset="0"/>
                <a:ea typeface="Aptos" panose="020B0004020202020204" pitchFamily="34" charset="0"/>
                <a:cs typeface="Times New Roman" panose="02020603050405020304" pitchFamily="18" charset="0"/>
              </a:rPr>
              <a:t>north</a:t>
            </a:r>
            <a:r>
              <a:rPr lang="it-IT"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 face</a:t>
            </a:r>
            <a:endParaRPr lang="it-IT"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990202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C1FD7-5B0E-8847-BF04-751B677D8641}"/>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570BC85D-71C6-3560-8332-80839EA47334}"/>
              </a:ext>
            </a:extLst>
          </p:cNvPr>
          <p:cNvSpPr txBox="1"/>
          <p:nvPr/>
        </p:nvSpPr>
        <p:spPr>
          <a:xfrm>
            <a:off x="1308100" y="1639472"/>
            <a:ext cx="9378948" cy="584775"/>
          </a:xfrm>
          <a:prstGeom prst="rect">
            <a:avLst/>
          </a:prstGeom>
          <a:noFill/>
        </p:spPr>
        <p:txBody>
          <a:bodyPr wrap="square">
            <a:spAutoFit/>
          </a:bodyPr>
          <a:lstStyle/>
          <a:p>
            <a:pPr marL="0" marR="0" lvl="0" indent="0" algn="l" defTabSz="609570" rtl="0" eaLnBrk="1" fontAlgn="base" latinLnBrk="0" hangingPunct="1">
              <a:lnSpc>
                <a:spcPct val="100000"/>
              </a:lnSpc>
              <a:spcBef>
                <a:spcPct val="0"/>
              </a:spcBef>
              <a:spcAft>
                <a:spcPct val="0"/>
              </a:spcAft>
              <a:buClr>
                <a:srgbClr val="000000"/>
              </a:buClr>
              <a:buSzTx/>
              <a:buFontTx/>
              <a:buNone/>
              <a:tabLst/>
              <a:defRPr/>
            </a:pPr>
            <a:r>
              <a:rPr lang="it-IT" sz="3200" cap="all" dirty="0">
                <a:solidFill>
                  <a:schemeClr val="accent4"/>
                </a:solidFill>
                <a:latin typeface="Encode Sans ExtraBold" pitchFamily="2" charset="0"/>
              </a:rPr>
              <a:t>THE NORTH FACE</a:t>
            </a:r>
            <a:endParaRPr lang="en-US" sz="3200" cap="all" dirty="0">
              <a:solidFill>
                <a:schemeClr val="accent4"/>
              </a:solidFill>
              <a:latin typeface="Encode Sans ExtraBold" pitchFamily="2" charset="0"/>
              <a:sym typeface="Arial"/>
            </a:endParaRPr>
          </a:p>
        </p:txBody>
      </p:sp>
      <p:sp>
        <p:nvSpPr>
          <p:cNvPr id="5" name="CasellaDiTesto 4">
            <a:extLst>
              <a:ext uri="{FF2B5EF4-FFF2-40B4-BE49-F238E27FC236}">
                <a16:creationId xmlns:a16="http://schemas.microsoft.com/office/drawing/2014/main" id="{2974693E-5DD9-1222-AF49-DE1EBDA0C805}"/>
              </a:ext>
            </a:extLst>
          </p:cNvPr>
          <p:cNvSpPr txBox="1"/>
          <p:nvPr/>
        </p:nvSpPr>
        <p:spPr>
          <a:xfrm>
            <a:off x="1308099" y="1414317"/>
            <a:ext cx="6740525" cy="276999"/>
          </a:xfrm>
          <a:prstGeom prst="rect">
            <a:avLst/>
          </a:prstGeom>
          <a:noFill/>
        </p:spPr>
        <p:txBody>
          <a:bodyPr wrap="square">
            <a:spAutoFit/>
          </a:bodyPr>
          <a:lstStyle/>
          <a:p>
            <a:pPr marL="0" marR="0" lvl="0" indent="0" algn="l" defTabSz="609570" rtl="0" eaLnBrk="1" fontAlgn="base" latinLnBrk="0" hangingPunct="1">
              <a:lnSpc>
                <a:spcPct val="100000"/>
              </a:lnSpc>
              <a:spcBef>
                <a:spcPct val="0"/>
              </a:spcBef>
              <a:spcAft>
                <a:spcPct val="0"/>
              </a:spcAft>
              <a:buClr>
                <a:srgbClr val="000000"/>
              </a:buClr>
              <a:buSzTx/>
              <a:buFontTx/>
              <a:buNone/>
              <a:tabLst/>
              <a:defRPr/>
            </a:pPr>
            <a:r>
              <a:rPr kumimoji="0" lang="en-US" sz="1200" i="0" u="none" strike="noStrike" kern="1200" cap="none" normalizeH="0" baseline="0" noProof="0" dirty="0">
                <a:ln>
                  <a:noFill/>
                </a:ln>
                <a:solidFill>
                  <a:schemeClr val="tx1">
                    <a:lumMod val="50000"/>
                    <a:lumOff val="50000"/>
                  </a:schemeClr>
                </a:solidFill>
                <a:effectLst/>
                <a:uLnTx/>
                <a:uFillTx/>
                <a:sym typeface="Arial"/>
              </a:rPr>
              <a:t>LA JEEP AVENGER 4XE: EDIZIONE THE NORTH FACE</a:t>
            </a:r>
          </a:p>
        </p:txBody>
      </p:sp>
      <p:sp>
        <p:nvSpPr>
          <p:cNvPr id="9" name="CasellaDiTesto 8">
            <a:extLst>
              <a:ext uri="{FF2B5EF4-FFF2-40B4-BE49-F238E27FC236}">
                <a16:creationId xmlns:a16="http://schemas.microsoft.com/office/drawing/2014/main" id="{264D3E18-3A2D-0BC0-083C-DC7656401B5C}"/>
              </a:ext>
            </a:extLst>
          </p:cNvPr>
          <p:cNvSpPr txBox="1"/>
          <p:nvPr/>
        </p:nvSpPr>
        <p:spPr>
          <a:xfrm>
            <a:off x="1310796" y="2270496"/>
            <a:ext cx="5361467" cy="3101618"/>
          </a:xfrm>
          <a:prstGeom prst="rect">
            <a:avLst/>
          </a:prstGeom>
          <a:noFill/>
        </p:spPr>
        <p:txBody>
          <a:bodyPr wrap="square">
            <a:spAutoFit/>
          </a:bodyPr>
          <a:lstStyle/>
          <a:p>
            <a:pPr>
              <a:lnSpc>
                <a:spcPct val="115000"/>
              </a:lnSpc>
              <a:spcAft>
                <a:spcPts val="800"/>
              </a:spcAft>
            </a:pPr>
            <a:r>
              <a:rPr lang="it-IT" sz="1600" kern="100" dirty="0">
                <a:effectLst/>
                <a:latin typeface="+mj-lt"/>
                <a:ea typeface="Aptos" panose="020B0004020202020204" pitchFamily="34" charset="0"/>
                <a:cs typeface="Times New Roman" panose="02020603050405020304" pitchFamily="18" charset="0"/>
              </a:rPr>
              <a:t>La collaborazione tra Jeep e The North Face ha portato alla creazione di un </a:t>
            </a:r>
            <a:r>
              <a:rPr lang="it-IT" sz="1600" b="1" kern="100" dirty="0">
                <a:effectLst/>
                <a:latin typeface="+mj-lt"/>
                <a:ea typeface="Aptos" panose="020B0004020202020204" pitchFamily="34" charset="0"/>
                <a:cs typeface="Times New Roman" panose="02020603050405020304" pitchFamily="18" charset="0"/>
              </a:rPr>
              <a:t>modello unico</a:t>
            </a:r>
            <a:r>
              <a:rPr lang="it-IT" sz="1600" kern="100" dirty="0">
                <a:effectLst/>
                <a:latin typeface="+mj-lt"/>
                <a:ea typeface="Aptos" panose="020B0004020202020204" pitchFamily="34" charset="0"/>
                <a:cs typeface="Times New Roman" panose="02020603050405020304" pitchFamily="18" charset="0"/>
              </a:rPr>
              <a:t>, l’Avenger 4xe, che combina </a:t>
            </a:r>
            <a:r>
              <a:rPr lang="it-IT" sz="1600" b="1" kern="100" dirty="0">
                <a:effectLst/>
                <a:latin typeface="+mj-lt"/>
                <a:ea typeface="Aptos" panose="020B0004020202020204" pitchFamily="34" charset="0"/>
                <a:cs typeface="Times New Roman" panose="02020603050405020304" pitchFamily="18" charset="0"/>
              </a:rPr>
              <a:t>l’esperienza automobilistica di Jeep con l’innovazione outdoor di The North Face</a:t>
            </a:r>
            <a:r>
              <a:rPr lang="it-IT" sz="1600" kern="100" dirty="0">
                <a:effectLst/>
                <a:latin typeface="+mj-lt"/>
                <a:ea typeface="Aptos" panose="020B0004020202020204" pitchFamily="34" charset="0"/>
                <a:cs typeface="Times New Roman" panose="02020603050405020304" pitchFamily="18" charset="0"/>
              </a:rPr>
              <a:t>. </a:t>
            </a:r>
          </a:p>
          <a:p>
            <a:pPr>
              <a:lnSpc>
                <a:spcPct val="115000"/>
              </a:lnSpc>
              <a:spcAft>
                <a:spcPts val="800"/>
              </a:spcAft>
            </a:pPr>
            <a:r>
              <a:rPr lang="it-IT" sz="1600" kern="100" dirty="0">
                <a:effectLst/>
                <a:latin typeface="+mj-lt"/>
                <a:ea typeface="Aptos" panose="020B0004020202020204" pitchFamily="34" charset="0"/>
                <a:cs typeface="Times New Roman" panose="02020603050405020304" pitchFamily="18" charset="0"/>
              </a:rPr>
              <a:t>Questo veicolo è dotato di componenti specifici sia esterni che interni, progettati per migliorare l’estetica, la funzionalità e la resistenza. </a:t>
            </a:r>
          </a:p>
          <a:p>
            <a:pPr>
              <a:lnSpc>
                <a:spcPct val="115000"/>
              </a:lnSpc>
              <a:spcAft>
                <a:spcPts val="800"/>
              </a:spcAft>
            </a:pPr>
            <a:r>
              <a:rPr lang="it-IT" sz="1600" kern="100" dirty="0">
                <a:effectLst/>
                <a:latin typeface="+mj-lt"/>
                <a:ea typeface="Aptos" panose="020B0004020202020204" pitchFamily="34" charset="0"/>
                <a:cs typeface="Times New Roman" panose="02020603050405020304" pitchFamily="18" charset="0"/>
              </a:rPr>
              <a:t>Jeep Avenger 4xe edizione The North Face </a:t>
            </a:r>
            <a:r>
              <a:rPr lang="it-IT" sz="1600" kern="100" dirty="0">
                <a:latin typeface="+mj-lt"/>
                <a:cs typeface="Times New Roman" panose="02020603050405020304" pitchFamily="18" charset="0"/>
              </a:rPr>
              <a:t>è la vettura ideale per chi cerca un mix di avventura, comfort e tecnologia avanzata.</a:t>
            </a:r>
          </a:p>
        </p:txBody>
      </p:sp>
      <p:sp>
        <p:nvSpPr>
          <p:cNvPr id="2" name="Rettangolo 1">
            <a:extLst>
              <a:ext uri="{FF2B5EF4-FFF2-40B4-BE49-F238E27FC236}">
                <a16:creationId xmlns:a16="http://schemas.microsoft.com/office/drawing/2014/main" id="{AD3A79DB-C355-B2BB-1487-F602A68D9E1E}"/>
              </a:ext>
            </a:extLst>
          </p:cNvPr>
          <p:cNvSpPr/>
          <p:nvPr/>
        </p:nvSpPr>
        <p:spPr>
          <a:xfrm>
            <a:off x="6967243" y="0"/>
            <a:ext cx="5224758"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rgbClr val="262626"/>
                </a:solidFill>
              </a:rPr>
              <a:t>IMG</a:t>
            </a:r>
          </a:p>
        </p:txBody>
      </p:sp>
    </p:spTree>
    <p:custDataLst>
      <p:tags r:id="rId1"/>
    </p:custDataLst>
    <p:extLst>
      <p:ext uri="{BB962C8B-B14F-4D97-AF65-F5344CB8AC3E}">
        <p14:creationId xmlns:p14="http://schemas.microsoft.com/office/powerpoint/2010/main" val="3985073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E39F4-D22E-4A1A-E2EC-A7B82465A0D1}"/>
            </a:ext>
          </a:extLst>
        </p:cNvPr>
        <p:cNvGrpSpPr/>
        <p:nvPr/>
      </p:nvGrpSpPr>
      <p:grpSpPr>
        <a:xfrm>
          <a:off x="0" y="0"/>
          <a:ext cx="0" cy="0"/>
          <a:chOff x="0" y="0"/>
          <a:chExt cx="0" cy="0"/>
        </a:xfrm>
      </p:grpSpPr>
      <p:sp>
        <p:nvSpPr>
          <p:cNvPr id="11" name="CasellaDiTesto 10">
            <a:extLst>
              <a:ext uri="{FF2B5EF4-FFF2-40B4-BE49-F238E27FC236}">
                <a16:creationId xmlns:a16="http://schemas.microsoft.com/office/drawing/2014/main" id="{BE713847-4D42-58B6-B34A-01BEA2371594}"/>
              </a:ext>
            </a:extLst>
          </p:cNvPr>
          <p:cNvSpPr txBox="1"/>
          <p:nvPr/>
        </p:nvSpPr>
        <p:spPr>
          <a:xfrm>
            <a:off x="1308101" y="2153148"/>
            <a:ext cx="8560490" cy="584775"/>
          </a:xfrm>
          <a:prstGeom prst="rect">
            <a:avLst/>
          </a:prstGeom>
          <a:noFill/>
        </p:spPr>
        <p:txBody>
          <a:bodyPr wrap="square">
            <a:spAutoFit/>
          </a:bodyPr>
          <a:lstStyle/>
          <a:p>
            <a:pPr marL="0" marR="0" lvl="0" indent="0" algn="l" defTabSz="609570" rtl="0" eaLnBrk="1" fontAlgn="base" latinLnBrk="0" hangingPunct="1">
              <a:lnSpc>
                <a:spcPct val="100000"/>
              </a:lnSpc>
              <a:spcBef>
                <a:spcPct val="0"/>
              </a:spcBef>
              <a:spcAft>
                <a:spcPct val="0"/>
              </a:spcAft>
              <a:buClr>
                <a:srgbClr val="000000"/>
              </a:buClr>
              <a:buSzTx/>
              <a:buFontTx/>
              <a:buNone/>
              <a:tabLst/>
              <a:defRPr/>
            </a:pPr>
            <a:r>
              <a:rPr lang="en-US" sz="3200" cap="all" dirty="0" err="1">
                <a:solidFill>
                  <a:schemeClr val="accent4"/>
                </a:solidFill>
                <a:latin typeface="Encode Sans ExtraBold" pitchFamily="2" charset="0"/>
                <a:sym typeface="Arial"/>
              </a:rPr>
              <a:t>esterni</a:t>
            </a:r>
            <a:endParaRPr lang="en-US" sz="3200" cap="all" dirty="0">
              <a:solidFill>
                <a:schemeClr val="accent4"/>
              </a:solidFill>
              <a:latin typeface="Encode Sans ExtraBold" pitchFamily="2" charset="0"/>
              <a:sym typeface="Arial"/>
            </a:endParaRPr>
          </a:p>
        </p:txBody>
      </p:sp>
      <p:sp>
        <p:nvSpPr>
          <p:cNvPr id="12" name="CasellaDiTesto 11">
            <a:extLst>
              <a:ext uri="{FF2B5EF4-FFF2-40B4-BE49-F238E27FC236}">
                <a16:creationId xmlns:a16="http://schemas.microsoft.com/office/drawing/2014/main" id="{AE7C929C-6B88-CAD7-D1B5-2ECB062762E8}"/>
              </a:ext>
            </a:extLst>
          </p:cNvPr>
          <p:cNvSpPr txBox="1"/>
          <p:nvPr/>
        </p:nvSpPr>
        <p:spPr>
          <a:xfrm>
            <a:off x="1308100" y="1927993"/>
            <a:ext cx="4245665" cy="276999"/>
          </a:xfrm>
          <a:prstGeom prst="rect">
            <a:avLst/>
          </a:prstGeom>
          <a:noFill/>
        </p:spPr>
        <p:txBody>
          <a:bodyPr wrap="square">
            <a:spAutoFit/>
          </a:bodyPr>
          <a:lstStyle/>
          <a:p>
            <a:pPr marL="0" marR="0" lvl="0" indent="0" algn="l" defTabSz="609570" rtl="0" eaLnBrk="1" fontAlgn="base" latinLnBrk="0" hangingPunct="1">
              <a:lnSpc>
                <a:spcPct val="100000"/>
              </a:lnSpc>
              <a:spcBef>
                <a:spcPct val="0"/>
              </a:spcBef>
              <a:spcAft>
                <a:spcPct val="0"/>
              </a:spcAft>
              <a:buClr>
                <a:srgbClr val="000000"/>
              </a:buClr>
              <a:buSzTx/>
              <a:buFontTx/>
              <a:buNone/>
              <a:tabLst/>
              <a:defRPr/>
            </a:pPr>
            <a:r>
              <a:rPr kumimoji="0" lang="en-US" sz="1200" i="0" u="none" strike="noStrike" kern="1200" cap="none" normalizeH="0" baseline="0" noProof="0" dirty="0">
                <a:ln>
                  <a:noFill/>
                </a:ln>
                <a:solidFill>
                  <a:schemeClr val="tx1">
                    <a:lumMod val="50000"/>
                    <a:lumOff val="50000"/>
                  </a:schemeClr>
                </a:solidFill>
                <a:effectLst/>
                <a:uLnTx/>
                <a:uFillTx/>
                <a:sym typeface="Arial"/>
              </a:rPr>
              <a:t>LA JEEP AVENGER 4XE: EDIZIONE THE NORTH FACE</a:t>
            </a:r>
          </a:p>
        </p:txBody>
      </p:sp>
      <p:sp>
        <p:nvSpPr>
          <p:cNvPr id="13" name="CasellaDiTesto 12">
            <a:extLst>
              <a:ext uri="{FF2B5EF4-FFF2-40B4-BE49-F238E27FC236}">
                <a16:creationId xmlns:a16="http://schemas.microsoft.com/office/drawing/2014/main" id="{831CD93B-F0A2-4BB1-ED13-7F0DEFA8FCED}"/>
              </a:ext>
            </a:extLst>
          </p:cNvPr>
          <p:cNvSpPr txBox="1"/>
          <p:nvPr/>
        </p:nvSpPr>
        <p:spPr>
          <a:xfrm>
            <a:off x="4285218" y="3981618"/>
            <a:ext cx="6881813" cy="475900"/>
          </a:xfrm>
          <a:prstGeom prst="rect">
            <a:avLst/>
          </a:prstGeom>
          <a:noFill/>
        </p:spPr>
        <p:txBody>
          <a:bodyPr wrap="square">
            <a:spAutoFit/>
          </a:bodyPr>
          <a:lstStyle/>
          <a:p>
            <a:pPr>
              <a:lnSpc>
                <a:spcPct val="115000"/>
              </a:lnSpc>
              <a:spcAft>
                <a:spcPts val="800"/>
              </a:spcAft>
            </a:pPr>
            <a:r>
              <a:rPr lang="it-IT" sz="2400" b="1" dirty="0">
                <a:solidFill>
                  <a:srgbClr val="FFC000"/>
                </a:solidFill>
                <a:effectLst/>
                <a:ea typeface="Aptos" panose="020B0004020202020204" pitchFamily="34" charset="0"/>
                <a:cs typeface="Times New Roman" panose="02020603050405020304" pitchFamily="18" charset="0"/>
              </a:rPr>
              <a:t>Quali sono le novità?</a:t>
            </a:r>
            <a:endParaRPr lang="it-IT" sz="2400" b="1" kern="100" dirty="0">
              <a:solidFill>
                <a:srgbClr val="FFC000"/>
              </a:solidFill>
              <a:cs typeface="Times New Roman" panose="02020603050405020304" pitchFamily="18" charset="0"/>
            </a:endParaRPr>
          </a:p>
        </p:txBody>
      </p:sp>
      <p:grpSp>
        <p:nvGrpSpPr>
          <p:cNvPr id="14" name="Gruppo 13">
            <a:extLst>
              <a:ext uri="{FF2B5EF4-FFF2-40B4-BE49-F238E27FC236}">
                <a16:creationId xmlns:a16="http://schemas.microsoft.com/office/drawing/2014/main" id="{1B236C52-0D3F-8148-F526-FB2EBD8D9850}"/>
              </a:ext>
            </a:extLst>
          </p:cNvPr>
          <p:cNvGrpSpPr/>
          <p:nvPr/>
        </p:nvGrpSpPr>
        <p:grpSpPr>
          <a:xfrm>
            <a:off x="1550316" y="3932475"/>
            <a:ext cx="2393750" cy="2206048"/>
            <a:chOff x="2000351" y="4269549"/>
            <a:chExt cx="2393750" cy="1838325"/>
          </a:xfrm>
        </p:grpSpPr>
        <p:sp>
          <p:nvSpPr>
            <p:cNvPr id="15" name="Figura a mano libera: forma 14">
              <a:extLst>
                <a:ext uri="{FF2B5EF4-FFF2-40B4-BE49-F238E27FC236}">
                  <a16:creationId xmlns:a16="http://schemas.microsoft.com/office/drawing/2014/main" id="{F3AF9D27-967B-2BAA-5F94-29360073FAF1}"/>
                </a:ext>
              </a:extLst>
            </p:cNvPr>
            <p:cNvSpPr/>
            <p:nvPr/>
          </p:nvSpPr>
          <p:spPr>
            <a:xfrm>
              <a:off x="3984526" y="4269549"/>
              <a:ext cx="409575" cy="1838325"/>
            </a:xfrm>
            <a:custGeom>
              <a:avLst/>
              <a:gdLst>
                <a:gd name="connsiteX0" fmla="*/ 0 w 409575"/>
                <a:gd name="connsiteY0" fmla="*/ 0 h 1838325"/>
                <a:gd name="connsiteX1" fmla="*/ 409575 w 409575"/>
                <a:gd name="connsiteY1" fmla="*/ 0 h 1838325"/>
                <a:gd name="connsiteX2" fmla="*/ 409575 w 409575"/>
                <a:gd name="connsiteY2" fmla="*/ 1838325 h 1838325"/>
                <a:gd name="connsiteX3" fmla="*/ 9525 w 409575"/>
                <a:gd name="connsiteY3" fmla="*/ 1838325 h 1838325"/>
              </a:gdLst>
              <a:ahLst/>
              <a:cxnLst>
                <a:cxn ang="0">
                  <a:pos x="connsiteX0" y="connsiteY0"/>
                </a:cxn>
                <a:cxn ang="0">
                  <a:pos x="connsiteX1" y="connsiteY1"/>
                </a:cxn>
                <a:cxn ang="0">
                  <a:pos x="connsiteX2" y="connsiteY2"/>
                </a:cxn>
                <a:cxn ang="0">
                  <a:pos x="connsiteX3" y="connsiteY3"/>
                </a:cxn>
              </a:cxnLst>
              <a:rect l="l" t="t" r="r" b="b"/>
              <a:pathLst>
                <a:path w="409575" h="1838325">
                  <a:moveTo>
                    <a:pt x="0" y="0"/>
                  </a:moveTo>
                  <a:lnTo>
                    <a:pt x="409575" y="0"/>
                  </a:lnTo>
                  <a:lnTo>
                    <a:pt x="409575" y="1838325"/>
                  </a:lnTo>
                  <a:lnTo>
                    <a:pt x="9525" y="1838325"/>
                  </a:lnTo>
                </a:path>
              </a:pathLst>
            </a:cu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igura a mano libera: forma 15">
              <a:extLst>
                <a:ext uri="{FF2B5EF4-FFF2-40B4-BE49-F238E27FC236}">
                  <a16:creationId xmlns:a16="http://schemas.microsoft.com/office/drawing/2014/main" id="{1F4F818F-27E0-9E65-B270-5B76E5B88C47}"/>
                </a:ext>
              </a:extLst>
            </p:cNvPr>
            <p:cNvSpPr/>
            <p:nvPr/>
          </p:nvSpPr>
          <p:spPr>
            <a:xfrm flipH="1">
              <a:off x="2000351" y="4269549"/>
              <a:ext cx="409575" cy="1838325"/>
            </a:xfrm>
            <a:custGeom>
              <a:avLst/>
              <a:gdLst>
                <a:gd name="connsiteX0" fmla="*/ 0 w 409575"/>
                <a:gd name="connsiteY0" fmla="*/ 0 h 1838325"/>
                <a:gd name="connsiteX1" fmla="*/ 409575 w 409575"/>
                <a:gd name="connsiteY1" fmla="*/ 0 h 1838325"/>
                <a:gd name="connsiteX2" fmla="*/ 409575 w 409575"/>
                <a:gd name="connsiteY2" fmla="*/ 1838325 h 1838325"/>
                <a:gd name="connsiteX3" fmla="*/ 9525 w 409575"/>
                <a:gd name="connsiteY3" fmla="*/ 1838325 h 1838325"/>
              </a:gdLst>
              <a:ahLst/>
              <a:cxnLst>
                <a:cxn ang="0">
                  <a:pos x="connsiteX0" y="connsiteY0"/>
                </a:cxn>
                <a:cxn ang="0">
                  <a:pos x="connsiteX1" y="connsiteY1"/>
                </a:cxn>
                <a:cxn ang="0">
                  <a:pos x="connsiteX2" y="connsiteY2"/>
                </a:cxn>
                <a:cxn ang="0">
                  <a:pos x="connsiteX3" y="connsiteY3"/>
                </a:cxn>
              </a:cxnLst>
              <a:rect l="l" t="t" r="r" b="b"/>
              <a:pathLst>
                <a:path w="409575" h="1838325">
                  <a:moveTo>
                    <a:pt x="0" y="0"/>
                  </a:moveTo>
                  <a:lnTo>
                    <a:pt x="409575" y="0"/>
                  </a:lnTo>
                  <a:lnTo>
                    <a:pt x="409575" y="1838325"/>
                  </a:lnTo>
                  <a:lnTo>
                    <a:pt x="9525" y="1838325"/>
                  </a:lnTo>
                </a:path>
              </a:pathLst>
            </a:cu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CasellaDiTesto 16">
            <a:extLst>
              <a:ext uri="{FF2B5EF4-FFF2-40B4-BE49-F238E27FC236}">
                <a16:creationId xmlns:a16="http://schemas.microsoft.com/office/drawing/2014/main" id="{BB1E9FBF-8AAF-2185-2B4B-459A007898E8}"/>
              </a:ext>
            </a:extLst>
          </p:cNvPr>
          <p:cNvSpPr txBox="1"/>
          <p:nvPr/>
        </p:nvSpPr>
        <p:spPr>
          <a:xfrm>
            <a:off x="4285218" y="4551628"/>
            <a:ext cx="7117212" cy="1428340"/>
          </a:xfrm>
          <a:prstGeom prst="rect">
            <a:avLst/>
          </a:prstGeom>
          <a:noFill/>
        </p:spPr>
        <p:txBody>
          <a:bodyPr wrap="square">
            <a:spAutoFit/>
          </a:bodyPr>
          <a:lstStyle/>
          <a:p>
            <a:pPr marL="285750" indent="-285750">
              <a:lnSpc>
                <a:spcPct val="115000"/>
              </a:lnSpc>
              <a:spcAft>
                <a:spcPts val="600"/>
              </a:spcAft>
              <a:buFont typeface="Arial" panose="020B0604020202020204" pitchFamily="34" charset="0"/>
              <a:buChar char="•"/>
            </a:pPr>
            <a:r>
              <a:rPr lang="it-IT" sz="1600" dirty="0">
                <a:effectLst/>
                <a:latin typeface="+mj-lt"/>
                <a:ea typeface="Aptos" panose="020B0004020202020204" pitchFamily="34" charset="0"/>
                <a:cs typeface="Times New Roman" panose="02020603050405020304" pitchFamily="18" charset="0"/>
              </a:rPr>
              <a:t>Cerchi in Lega Neri da 17”.</a:t>
            </a:r>
          </a:p>
          <a:p>
            <a:pPr marL="285750" indent="-285750">
              <a:lnSpc>
                <a:spcPct val="115000"/>
              </a:lnSpc>
              <a:spcAft>
                <a:spcPts val="600"/>
              </a:spcAft>
              <a:buFont typeface="Arial" panose="020B0604020202020204" pitchFamily="34" charset="0"/>
              <a:buChar char="•"/>
            </a:pPr>
            <a:r>
              <a:rPr lang="it-IT" sz="1600" dirty="0">
                <a:effectLst/>
                <a:latin typeface="+mj-lt"/>
                <a:ea typeface="Aptos" panose="020B0004020202020204" pitchFamily="34" charset="0"/>
                <a:cs typeface="Times New Roman" panose="02020603050405020304" pitchFamily="18" charset="0"/>
              </a:rPr>
              <a:t>Paraurti Anteriori e Posteriori Anti-Graffio con dettagli Summit Gold.</a:t>
            </a:r>
          </a:p>
          <a:p>
            <a:pPr marL="285750" indent="-285750">
              <a:lnSpc>
                <a:spcPct val="115000"/>
              </a:lnSpc>
              <a:spcAft>
                <a:spcPts val="600"/>
              </a:spcAft>
              <a:buFont typeface="Arial" panose="020B0604020202020204" pitchFamily="34" charset="0"/>
              <a:buChar char="•"/>
            </a:pPr>
            <a:r>
              <a:rPr lang="it-IT" sz="1600" dirty="0">
                <a:effectLst/>
                <a:latin typeface="+mj-lt"/>
                <a:ea typeface="Aptos" panose="020B0004020202020204" pitchFamily="34" charset="0"/>
                <a:cs typeface="Times New Roman" panose="02020603050405020304" pitchFamily="18" charset="0"/>
              </a:rPr>
              <a:t>Gancio di Traino Posteriore specifico per questa versione.</a:t>
            </a:r>
          </a:p>
          <a:p>
            <a:pPr marL="285750" indent="-285750">
              <a:lnSpc>
                <a:spcPct val="115000"/>
              </a:lnSpc>
              <a:spcAft>
                <a:spcPts val="600"/>
              </a:spcAft>
              <a:buFont typeface="Arial" panose="020B0604020202020204" pitchFamily="34" charset="0"/>
              <a:buChar char="•"/>
            </a:pPr>
            <a:r>
              <a:rPr lang="it-IT" sz="1600" dirty="0">
                <a:effectLst/>
                <a:latin typeface="+mj-lt"/>
                <a:ea typeface="Aptos" panose="020B0004020202020204" pitchFamily="34" charset="0"/>
                <a:cs typeface="Times New Roman" panose="02020603050405020304" pitchFamily="18" charset="0"/>
              </a:rPr>
              <a:t>Adesivo Anti-Riflesso sul Cofano con il logo The North Face.</a:t>
            </a:r>
            <a:endParaRPr lang="it-IT" sz="1600" kern="100" dirty="0">
              <a:latin typeface="+mj-lt"/>
              <a:cs typeface="Times New Roman" panose="02020603050405020304" pitchFamily="18" charset="0"/>
            </a:endParaRPr>
          </a:p>
        </p:txBody>
      </p:sp>
      <p:sp>
        <p:nvSpPr>
          <p:cNvPr id="18" name="Rettangolo 17">
            <a:extLst>
              <a:ext uri="{FF2B5EF4-FFF2-40B4-BE49-F238E27FC236}">
                <a16:creationId xmlns:a16="http://schemas.microsoft.com/office/drawing/2014/main" id="{FD1F3D6A-F932-1C06-2FE2-A8218C0F4F27}"/>
              </a:ext>
            </a:extLst>
          </p:cNvPr>
          <p:cNvSpPr/>
          <p:nvPr/>
        </p:nvSpPr>
        <p:spPr>
          <a:xfrm>
            <a:off x="1670615" y="4052482"/>
            <a:ext cx="2137025" cy="197913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rgbClr val="262626"/>
                </a:solidFill>
              </a:rPr>
              <a:t>IMG</a:t>
            </a:r>
          </a:p>
        </p:txBody>
      </p:sp>
      <p:sp>
        <p:nvSpPr>
          <p:cNvPr id="19" name="Rettangolo 18">
            <a:extLst>
              <a:ext uri="{FF2B5EF4-FFF2-40B4-BE49-F238E27FC236}">
                <a16:creationId xmlns:a16="http://schemas.microsoft.com/office/drawing/2014/main" id="{E34D34A9-0037-4435-4E81-4EE45C9A292E}"/>
              </a:ext>
            </a:extLst>
          </p:cNvPr>
          <p:cNvSpPr/>
          <p:nvPr/>
        </p:nvSpPr>
        <p:spPr>
          <a:xfrm>
            <a:off x="1163638" y="0"/>
            <a:ext cx="11028361" cy="184910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rgbClr val="262626"/>
                </a:solidFill>
              </a:rPr>
              <a:t>IMG</a:t>
            </a:r>
          </a:p>
        </p:txBody>
      </p:sp>
      <p:sp>
        <p:nvSpPr>
          <p:cNvPr id="33" name="CasellaDiTesto 32">
            <a:extLst>
              <a:ext uri="{FF2B5EF4-FFF2-40B4-BE49-F238E27FC236}">
                <a16:creationId xmlns:a16="http://schemas.microsoft.com/office/drawing/2014/main" id="{64671FDC-0397-4194-8B0C-68B6208B978C}"/>
              </a:ext>
            </a:extLst>
          </p:cNvPr>
          <p:cNvSpPr txBox="1"/>
          <p:nvPr/>
        </p:nvSpPr>
        <p:spPr>
          <a:xfrm>
            <a:off x="1308100" y="2912865"/>
            <a:ext cx="9683750" cy="631198"/>
          </a:xfrm>
          <a:prstGeom prst="rect">
            <a:avLst/>
          </a:prstGeom>
          <a:noFill/>
        </p:spPr>
        <p:txBody>
          <a:bodyPr wrap="square">
            <a:spAutoFit/>
          </a:bodyPr>
          <a:lstStyle/>
          <a:p>
            <a:pPr>
              <a:lnSpc>
                <a:spcPct val="115000"/>
              </a:lnSpc>
              <a:spcAft>
                <a:spcPts val="800"/>
              </a:spcAft>
            </a:pPr>
            <a:r>
              <a:rPr lang="it-IT" sz="1600" kern="100" dirty="0">
                <a:effectLst/>
                <a:ea typeface="Aptos" panose="020B0004020202020204" pitchFamily="34" charset="0"/>
                <a:cs typeface="Times New Roman" panose="02020603050405020304" pitchFamily="18" charset="0"/>
              </a:rPr>
              <a:t>Il Jeep Avenger The North Face presenta un design esterno robusto e avventuroso, perfetto per affrontare qualsiasi terreno. È ideale per chi cerca un SUV versatile e resistente.</a:t>
            </a:r>
          </a:p>
        </p:txBody>
      </p:sp>
    </p:spTree>
    <p:custDataLst>
      <p:tags r:id="rId1"/>
    </p:custDataLst>
    <p:extLst>
      <p:ext uri="{BB962C8B-B14F-4D97-AF65-F5344CB8AC3E}">
        <p14:creationId xmlns:p14="http://schemas.microsoft.com/office/powerpoint/2010/main" val="2082579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A0492B59-551A-4387-4FBA-18E257E0D971}"/>
              </a:ext>
            </a:extLst>
          </p:cNvPr>
          <p:cNvSpPr txBox="1"/>
          <p:nvPr/>
        </p:nvSpPr>
        <p:spPr>
          <a:xfrm>
            <a:off x="227013" y="377596"/>
            <a:ext cx="4083739" cy="584775"/>
          </a:xfrm>
          <a:prstGeom prst="rect">
            <a:avLst/>
          </a:prstGeom>
          <a:noFill/>
        </p:spPr>
        <p:txBody>
          <a:bodyPr wrap="square">
            <a:spAutoFit/>
          </a:bodyPr>
          <a:lstStyle/>
          <a:p>
            <a:pPr marL="0" marR="0" lvl="0" indent="0" algn="l" defTabSz="609570" rtl="0" eaLnBrk="1" fontAlgn="base" latinLnBrk="0" hangingPunct="1">
              <a:lnSpc>
                <a:spcPct val="100000"/>
              </a:lnSpc>
              <a:spcBef>
                <a:spcPct val="0"/>
              </a:spcBef>
              <a:spcAft>
                <a:spcPct val="0"/>
              </a:spcAft>
              <a:buClr>
                <a:srgbClr val="000000"/>
              </a:buClr>
              <a:buSzTx/>
              <a:buFontTx/>
              <a:buNone/>
              <a:tabLst/>
              <a:defRPr/>
            </a:pPr>
            <a:r>
              <a:rPr kumimoji="0" lang="en-US" sz="3200" b="0" i="0" u="none" strike="noStrike" kern="0" cap="none" normalizeH="0" baseline="0" noProof="0" dirty="0">
                <a:ln>
                  <a:noFill/>
                </a:ln>
                <a:solidFill>
                  <a:schemeClr val="accent4"/>
                </a:solidFill>
                <a:effectLst/>
                <a:uLnTx/>
                <a:uFillTx/>
                <a:latin typeface="Encode Sans ExtraBold" pitchFamily="2" charset="0"/>
                <a:sym typeface="Arial"/>
              </a:rPr>
              <a:t>SUMMARY</a:t>
            </a:r>
            <a:endParaRPr kumimoji="0" lang="it-IT" sz="3200" b="0" i="0" u="none" strike="noStrike" kern="0" cap="none" normalizeH="0" baseline="0" noProof="0" dirty="0">
              <a:ln>
                <a:noFill/>
              </a:ln>
              <a:solidFill>
                <a:schemeClr val="accent4"/>
              </a:solidFill>
              <a:effectLst/>
              <a:uLnTx/>
              <a:uFillTx/>
              <a:latin typeface="Encode Sans ExtraBold" pitchFamily="2" charset="0"/>
              <a:sym typeface="Arial"/>
            </a:endParaRPr>
          </a:p>
        </p:txBody>
      </p:sp>
      <p:sp>
        <p:nvSpPr>
          <p:cNvPr id="12" name="CasellaDiTesto 11">
            <a:extLst>
              <a:ext uri="{FF2B5EF4-FFF2-40B4-BE49-F238E27FC236}">
                <a16:creationId xmlns:a16="http://schemas.microsoft.com/office/drawing/2014/main" id="{EA50CB68-F866-3201-10CD-12D471DA4D65}"/>
              </a:ext>
            </a:extLst>
          </p:cNvPr>
          <p:cNvSpPr txBox="1"/>
          <p:nvPr/>
        </p:nvSpPr>
        <p:spPr>
          <a:xfrm>
            <a:off x="292659" y="962371"/>
            <a:ext cx="5375044" cy="6186309"/>
          </a:xfrm>
          <a:prstGeom prst="rect">
            <a:avLst/>
          </a:prstGeom>
          <a:noFill/>
        </p:spPr>
        <p:txBody>
          <a:bodyPr wrap="square">
            <a:spAutoFit/>
          </a:bodyPr>
          <a:lstStyle/>
          <a:p>
            <a:r>
              <a:rPr lang="it-IT" sz="1100" b="1" dirty="0"/>
              <a:t>Introduzione e Obiettivi del Corso</a:t>
            </a:r>
          </a:p>
          <a:p>
            <a:pPr marL="171450" indent="-171450">
              <a:buFont typeface="Arial" panose="020B0604020202020204" pitchFamily="34" charset="0"/>
              <a:buChar char="•"/>
            </a:pPr>
            <a:r>
              <a:rPr lang="it-IT" sz="1100" dirty="0"/>
              <a:t>Contenuti: Introduzione al corso e obiettivi per i venditori.</a:t>
            </a:r>
          </a:p>
          <a:p>
            <a:pPr marL="171450" indent="-171450">
              <a:buFont typeface="Arial" panose="020B0604020202020204" pitchFamily="34" charset="0"/>
              <a:buChar char="•"/>
            </a:pPr>
            <a:r>
              <a:rPr lang="it-IT" sz="1100" dirty="0"/>
              <a:t>Focus: Presentare il modello Avenger MY25 e le sue principali novità.</a:t>
            </a:r>
          </a:p>
          <a:p>
            <a:endParaRPr lang="it-IT" sz="1100" dirty="0"/>
          </a:p>
          <a:p>
            <a:r>
              <a:rPr lang="it-IT" sz="1100" b="1" dirty="0"/>
              <a:t>Evoluzione della Gamma MY25</a:t>
            </a:r>
          </a:p>
          <a:p>
            <a:pPr marL="171450" indent="-171450">
              <a:buFont typeface="Arial" panose="020B0604020202020204" pitchFamily="34" charset="0"/>
              <a:buChar char="•"/>
            </a:pPr>
            <a:r>
              <a:rPr lang="it-IT" sz="1100" dirty="0"/>
              <a:t>Contenuti: Differenze tra MY24 e MY25, con nuovi modelli e configurazioni.</a:t>
            </a:r>
          </a:p>
          <a:p>
            <a:pPr marL="171450" indent="-171450">
              <a:buFont typeface="Arial" panose="020B0604020202020204" pitchFamily="34" charset="0"/>
              <a:buChar char="•"/>
            </a:pPr>
            <a:r>
              <a:rPr lang="it-IT" sz="1100" dirty="0"/>
              <a:t>Focus: Spiegare l’ampliamento della gamma, incluse le nuove varianti e opzioni di trazione</a:t>
            </a:r>
          </a:p>
          <a:p>
            <a:pPr marL="171450" indent="-171450">
              <a:buFont typeface="Arial" panose="020B0604020202020204" pitchFamily="34" charset="0"/>
              <a:buChar char="•"/>
            </a:pPr>
            <a:endParaRPr lang="it-IT" sz="1100" dirty="0"/>
          </a:p>
          <a:p>
            <a:r>
              <a:rPr lang="it-IT" sz="1100" b="1" dirty="0"/>
              <a:t>Profilo del cliente Jeep Avenger 4xe</a:t>
            </a:r>
          </a:p>
          <a:p>
            <a:pPr marL="180975" lvl="1" indent="-180975">
              <a:buFont typeface="Arial" panose="020B0604020202020204" pitchFamily="34" charset="0"/>
              <a:buChar char="•"/>
            </a:pPr>
            <a:r>
              <a:rPr lang="it-IT" sz="1100" dirty="0"/>
              <a:t>Contenuti: Cluster di clienti target (es. sportivi, clienti urbani)</a:t>
            </a:r>
          </a:p>
          <a:p>
            <a:pPr marL="180975" lvl="1" indent="-180975">
              <a:buFont typeface="Arial" panose="020B0604020202020204" pitchFamily="34" charset="0"/>
              <a:buChar char="•"/>
            </a:pPr>
            <a:r>
              <a:rPr lang="it-IT" sz="1100" dirty="0"/>
              <a:t>Focus: Esigenze dei clienti e soluzioni offerte</a:t>
            </a:r>
          </a:p>
          <a:p>
            <a:endParaRPr lang="it-IT" sz="1100" dirty="0"/>
          </a:p>
          <a:p>
            <a:r>
              <a:rPr lang="it-IT" sz="1100" b="1" dirty="0"/>
              <a:t>Design Esterno e Personalizzazioni</a:t>
            </a:r>
          </a:p>
          <a:p>
            <a:pPr marL="171450" indent="-171450">
              <a:buFont typeface="Arial" panose="020B0604020202020204" pitchFamily="34" charset="0"/>
              <a:buChar char="•"/>
            </a:pPr>
            <a:r>
              <a:rPr lang="it-IT" sz="1100" dirty="0"/>
              <a:t>Contenuti: Nuovo design esterno: paraurti, luci, </a:t>
            </a:r>
            <a:r>
              <a:rPr lang="it-IT" sz="1100" dirty="0" err="1"/>
              <a:t>roof</a:t>
            </a:r>
            <a:r>
              <a:rPr lang="it-IT" sz="1100" dirty="0"/>
              <a:t> </a:t>
            </a:r>
            <a:r>
              <a:rPr lang="it-IT" sz="1100" dirty="0" err="1"/>
              <a:t>rails</a:t>
            </a:r>
            <a:r>
              <a:rPr lang="it-IT" sz="1100" dirty="0"/>
              <a:t>, ed estetica specifica per The North Face.</a:t>
            </a:r>
          </a:p>
          <a:p>
            <a:pPr marL="171450" indent="-171450">
              <a:buFont typeface="Arial" panose="020B0604020202020204" pitchFamily="34" charset="0"/>
              <a:buChar char="•"/>
            </a:pPr>
            <a:r>
              <a:rPr lang="it-IT" sz="1100" dirty="0"/>
              <a:t>Focus: Riconoscere i dettagli esclusivi e le caratteristiche estetiche che differenziano il MY25</a:t>
            </a:r>
          </a:p>
          <a:p>
            <a:endParaRPr lang="it-IT" sz="1100" dirty="0"/>
          </a:p>
          <a:p>
            <a:r>
              <a:rPr lang="it-IT" sz="1100" b="1" dirty="0"/>
              <a:t>Comfort e Interni del MY25</a:t>
            </a:r>
          </a:p>
          <a:p>
            <a:pPr marL="171450" indent="-171450">
              <a:buFont typeface="Arial" panose="020B0604020202020204" pitchFamily="34" charset="0"/>
              <a:buChar char="•"/>
            </a:pPr>
            <a:r>
              <a:rPr lang="it-IT" sz="1100" dirty="0"/>
              <a:t>Contenuti: Caratteristiche dei nuovi interni: sedili lavabili, finiture e design del cruscotto.</a:t>
            </a:r>
          </a:p>
          <a:p>
            <a:pPr marL="171450" indent="-171450">
              <a:buFont typeface="Arial" panose="020B0604020202020204" pitchFamily="34" charset="0"/>
              <a:buChar char="•"/>
            </a:pPr>
            <a:r>
              <a:rPr lang="it-IT" sz="1100" dirty="0"/>
              <a:t>Focus: Sottolineare il comfort e la resistenza dei materiali innovativi</a:t>
            </a:r>
          </a:p>
          <a:p>
            <a:pPr marL="171450" indent="-171450">
              <a:buFont typeface="Arial" panose="020B0604020202020204" pitchFamily="34" charset="0"/>
              <a:buChar char="•"/>
            </a:pPr>
            <a:endParaRPr lang="it-IT" sz="1100" dirty="0"/>
          </a:p>
          <a:p>
            <a:r>
              <a:rPr lang="it-IT" sz="1100" b="1" dirty="0"/>
              <a:t>La Jeep Avenger 4xe: Edizione The North Face</a:t>
            </a:r>
          </a:p>
          <a:p>
            <a:pPr marL="180975" lvl="1" indent="-180975">
              <a:buFont typeface="Arial" panose="020B0604020202020204" pitchFamily="34" charset="0"/>
              <a:buChar char="•"/>
            </a:pPr>
            <a:r>
              <a:rPr lang="it-IT" sz="1100" dirty="0"/>
              <a:t>Collaborazione tra Jeep e The North Face</a:t>
            </a:r>
          </a:p>
          <a:p>
            <a:pPr marL="180975" lvl="1" indent="-180975">
              <a:buFont typeface="Arial" panose="020B0604020202020204" pitchFamily="34" charset="0"/>
              <a:buChar char="•"/>
            </a:pPr>
            <a:r>
              <a:rPr lang="it-IT" sz="1100" dirty="0"/>
              <a:t>Dettagli estetici unici e equipaggiamento esclusivo dell'edizione</a:t>
            </a:r>
          </a:p>
          <a:p>
            <a:pPr marL="171450" indent="-171450">
              <a:buFont typeface="Arial" panose="020B0604020202020204" pitchFamily="34" charset="0"/>
              <a:buChar char="•"/>
            </a:pPr>
            <a:endParaRPr lang="it-IT" sz="1100" dirty="0"/>
          </a:p>
          <a:p>
            <a:pPr marL="0" marR="0" lvl="0" indent="0" algn="l" defTabSz="609570" rtl="0" eaLnBrk="1" fontAlgn="base" latinLnBrk="0" hangingPunct="1">
              <a:lnSpc>
                <a:spcPct val="100000"/>
              </a:lnSpc>
              <a:spcBef>
                <a:spcPct val="0"/>
              </a:spcBef>
              <a:spcAft>
                <a:spcPct val="0"/>
              </a:spcAft>
              <a:buClr>
                <a:srgbClr val="000000"/>
              </a:buClr>
              <a:buSzTx/>
              <a:buFontTx/>
              <a:buNone/>
              <a:tabLst/>
              <a:defRPr/>
            </a:pPr>
            <a:r>
              <a:rPr kumimoji="0" lang="it-IT" sz="1100" b="1" i="0" u="none" strike="noStrike" kern="1200" cap="none" normalizeH="0" baseline="0" noProof="0" dirty="0">
                <a:ln>
                  <a:noFill/>
                </a:ln>
                <a:effectLst/>
                <a:uLnTx/>
                <a:uFillTx/>
                <a:sym typeface="Arial"/>
              </a:rPr>
              <a:t>Evoluzione Della Gamma E Pacchetti Disponibili</a:t>
            </a:r>
          </a:p>
          <a:p>
            <a:pPr marL="171450" indent="-171450">
              <a:buFont typeface="Arial" panose="020B0604020202020204" pitchFamily="34" charset="0"/>
              <a:buChar char="•"/>
            </a:pPr>
            <a:r>
              <a:rPr lang="it-IT" sz="1100" dirty="0"/>
              <a:t>Contenuti: evoluzione della gamma </a:t>
            </a:r>
            <a:r>
              <a:rPr lang="it-IT" sz="1100" dirty="0" err="1"/>
              <a:t>avenger</a:t>
            </a:r>
            <a:r>
              <a:rPr lang="it-IT" sz="1100" dirty="0"/>
              <a:t> </a:t>
            </a:r>
            <a:r>
              <a:rPr lang="it-IT" sz="1100" b="0" i="0" dirty="0">
                <a:solidFill>
                  <a:srgbClr val="111111"/>
                </a:solidFill>
                <a:effectLst/>
                <a:latin typeface="-apple-system"/>
              </a:rPr>
              <a:t>e p</a:t>
            </a:r>
            <a:r>
              <a:rPr lang="it-IT" sz="1100" dirty="0"/>
              <a:t>anoramica sui pacchetti Winter, Leather, Infotainment &amp; </a:t>
            </a:r>
            <a:r>
              <a:rPr lang="it-IT" sz="1100" dirty="0" err="1"/>
              <a:t>Convenience</a:t>
            </a:r>
            <a:r>
              <a:rPr lang="it-IT" sz="1100" dirty="0"/>
              <a:t> e accessori come tetto apribile e cerchi.</a:t>
            </a:r>
          </a:p>
          <a:p>
            <a:pPr marL="171450" indent="-171450">
              <a:buFont typeface="Arial" panose="020B0604020202020204" pitchFamily="34" charset="0"/>
              <a:buChar char="•"/>
            </a:pPr>
            <a:r>
              <a:rPr lang="it-IT" sz="1100" dirty="0"/>
              <a:t>Focus: Fornire informazioni per personalizzare l’esperienza del cliente in base alle esigenze specifiche</a:t>
            </a:r>
          </a:p>
          <a:p>
            <a:pPr marL="171450" indent="-171450">
              <a:buFont typeface="Arial" panose="020B0604020202020204" pitchFamily="34" charset="0"/>
              <a:buChar char="•"/>
            </a:pPr>
            <a:endParaRPr lang="it-IT" sz="1100" dirty="0"/>
          </a:p>
          <a:p>
            <a:endParaRPr lang="it-IT" sz="1100" dirty="0"/>
          </a:p>
        </p:txBody>
      </p:sp>
      <p:sp>
        <p:nvSpPr>
          <p:cNvPr id="14" name="CasellaDiTesto 13">
            <a:extLst>
              <a:ext uri="{FF2B5EF4-FFF2-40B4-BE49-F238E27FC236}">
                <a16:creationId xmlns:a16="http://schemas.microsoft.com/office/drawing/2014/main" id="{75E2E05A-2198-B1B4-22B2-BB7C6B6C651D}"/>
              </a:ext>
            </a:extLst>
          </p:cNvPr>
          <p:cNvSpPr txBox="1"/>
          <p:nvPr/>
        </p:nvSpPr>
        <p:spPr>
          <a:xfrm>
            <a:off x="5996809" y="962371"/>
            <a:ext cx="4785875" cy="4662815"/>
          </a:xfrm>
          <a:prstGeom prst="rect">
            <a:avLst/>
          </a:prstGeom>
          <a:noFill/>
        </p:spPr>
        <p:txBody>
          <a:bodyPr wrap="square">
            <a:spAutoFit/>
          </a:bodyPr>
          <a:lstStyle/>
          <a:p>
            <a:r>
              <a:rPr lang="it-IT" sz="1100" b="1" strike="sngStrike" dirty="0"/>
              <a:t>Tecnologia 4xe e Modalità di Guida</a:t>
            </a:r>
          </a:p>
          <a:p>
            <a:pPr marL="171450" indent="-171450">
              <a:buFont typeface="Arial" panose="020B0604020202020204" pitchFamily="34" charset="0"/>
              <a:buChar char="•"/>
            </a:pPr>
            <a:r>
              <a:rPr lang="it-IT" sz="1100" strike="sngStrike" dirty="0"/>
              <a:t>Contenuti: Panoramica sul sistema ibrido plug-in 4xe, le modalità Auto, Snow, </a:t>
            </a:r>
            <a:r>
              <a:rPr lang="it-IT" sz="1100" strike="sngStrike" dirty="0" err="1"/>
              <a:t>Mud</a:t>
            </a:r>
            <a:r>
              <a:rPr lang="it-IT" sz="1100" strike="sngStrike" dirty="0"/>
              <a:t> e Sport.</a:t>
            </a:r>
          </a:p>
          <a:p>
            <a:pPr marL="171450" indent="-171450">
              <a:buFont typeface="Arial" panose="020B0604020202020204" pitchFamily="34" charset="0"/>
              <a:buChar char="•"/>
            </a:pPr>
            <a:r>
              <a:rPr lang="it-IT" sz="1100" strike="sngStrike" dirty="0"/>
              <a:t>Focus: Descrivere l’integrazione della tecnologia 4xe per ottimizzare le prestazioni e l’efficienza</a:t>
            </a:r>
          </a:p>
          <a:p>
            <a:endParaRPr lang="it-IT" sz="1100" b="1" dirty="0"/>
          </a:p>
          <a:p>
            <a:r>
              <a:rPr lang="it-IT" sz="1100" b="1" strike="sngStrike" dirty="0"/>
              <a:t>Funzioni di Sicurezza e Assistenza alla Guida</a:t>
            </a:r>
            <a:endParaRPr lang="it-IT" sz="1100" strike="sngStrike" dirty="0"/>
          </a:p>
          <a:p>
            <a:pPr marL="171450" indent="-171450">
              <a:buFont typeface="Arial" panose="020B0604020202020204" pitchFamily="34" charset="0"/>
              <a:buChar char="•"/>
            </a:pPr>
            <a:r>
              <a:rPr lang="it-IT" sz="1100" strike="sngStrike" dirty="0"/>
              <a:t>Contenuti: Sistemi di sicurezza attivi e assistenza alla guida, come cruise control adattivo, frenata d’emergenza e mantenimento della corsia.</a:t>
            </a:r>
          </a:p>
          <a:p>
            <a:pPr marL="171450" indent="-171450">
              <a:buFont typeface="Arial" panose="020B0604020202020204" pitchFamily="34" charset="0"/>
              <a:buChar char="•"/>
            </a:pPr>
            <a:r>
              <a:rPr lang="it-IT" sz="1100" strike="sngStrike" dirty="0"/>
              <a:t>Focus: Evidenziare come le nuove funzioni di sicurezza migliorano l’esperienza del conducente e il valore percepito</a:t>
            </a:r>
          </a:p>
          <a:p>
            <a:endParaRPr lang="it-IT" sz="1100" dirty="0"/>
          </a:p>
          <a:p>
            <a:r>
              <a:rPr lang="it-IT" sz="1100" strike="sngStrike" dirty="0">
                <a:solidFill>
                  <a:srgbClr val="FF0000"/>
                </a:solidFill>
              </a:rPr>
              <a:t>Strategia di Posizionamento e Prezzo**</a:t>
            </a:r>
          </a:p>
          <a:p>
            <a:r>
              <a:rPr lang="it-IT" sz="1100" strike="sngStrike" dirty="0">
                <a:solidFill>
                  <a:srgbClr val="FF0000"/>
                </a:solidFill>
              </a:rPr>
              <a:t>   - Contenuti: Analisi del posizionamento di mercato rispetto alla concorrenza e strategie di prezzo.</a:t>
            </a:r>
          </a:p>
          <a:p>
            <a:r>
              <a:rPr lang="it-IT" sz="1100" strike="sngStrike" dirty="0">
                <a:solidFill>
                  <a:srgbClr val="FF0000"/>
                </a:solidFill>
              </a:rPr>
              <a:t>   - Focus: Come valorizzare il modello MY25 rispetto ai concorrenti grazie a innovazioni e comfort esclusivi【14†source】.</a:t>
            </a:r>
          </a:p>
          <a:p>
            <a:endParaRPr lang="it-IT" sz="1100" strike="sngStrike" dirty="0">
              <a:solidFill>
                <a:srgbClr val="FF0000"/>
              </a:solidFill>
            </a:endParaRPr>
          </a:p>
          <a:p>
            <a:r>
              <a:rPr lang="it-IT" sz="1100" b="1" dirty="0"/>
              <a:t>Prestazioni della Jeep Avenger 4xe rispetto ai competitor</a:t>
            </a:r>
            <a:endParaRPr lang="it-IT" sz="1100" dirty="0"/>
          </a:p>
          <a:p>
            <a:pPr marL="177800" lvl="1" indent="-177800">
              <a:buFont typeface="Arial" panose="020B0604020202020204" pitchFamily="34" charset="0"/>
              <a:buChar char="•"/>
            </a:pPr>
            <a:r>
              <a:rPr lang="it-IT" sz="1100" dirty="0"/>
              <a:t>Contenuti: Confronto con altri SUV B come Yaris Cross, Vitara e T-</a:t>
            </a:r>
            <a:r>
              <a:rPr lang="it-IT" sz="1100" dirty="0" err="1"/>
              <a:t>Roc</a:t>
            </a:r>
            <a:r>
              <a:rPr lang="it-IT" sz="1100" dirty="0"/>
              <a:t> </a:t>
            </a:r>
          </a:p>
          <a:p>
            <a:pPr marL="177800" lvl="1" indent="-177800">
              <a:buFont typeface="Arial" panose="020B0604020202020204" pitchFamily="34" charset="0"/>
              <a:buChar char="•"/>
            </a:pPr>
            <a:r>
              <a:rPr lang="it-IT" sz="1100" dirty="0"/>
              <a:t>Vantaggi chiave in termini di coppia, angoli di attacco e altezza da terra</a:t>
            </a:r>
          </a:p>
          <a:p>
            <a:endParaRPr lang="it-IT" sz="1100" strike="sngStrike" dirty="0">
              <a:solidFill>
                <a:srgbClr val="FF0000"/>
              </a:solidFill>
            </a:endParaRPr>
          </a:p>
          <a:p>
            <a:r>
              <a:rPr lang="it-IT" sz="1100" b="1" dirty="0"/>
              <a:t>Riepilogo e Verifica delle Competenze</a:t>
            </a:r>
          </a:p>
          <a:p>
            <a:pPr marL="171450" indent="-171450">
              <a:buFont typeface="Arial" panose="020B0604020202020204" pitchFamily="34" charset="0"/>
              <a:buChar char="•"/>
            </a:pPr>
            <a:r>
              <a:rPr lang="it-IT" sz="1100" dirty="0"/>
              <a:t>Contenuti: Riepilogo delle caratteristiche chiave e delle innovazioni del MY25.</a:t>
            </a:r>
          </a:p>
          <a:p>
            <a:pPr marL="171450" indent="-171450">
              <a:buFont typeface="Arial" panose="020B0604020202020204" pitchFamily="34" charset="0"/>
              <a:buChar char="•"/>
            </a:pPr>
            <a:r>
              <a:rPr lang="it-IT" sz="1100" dirty="0"/>
              <a:t>Attività : Quiz finale per verificare la comprensione degli argomenti trattati e certificato di completamento del corso.</a:t>
            </a:r>
          </a:p>
        </p:txBody>
      </p:sp>
    </p:spTree>
    <p:custDataLst>
      <p:tags r:id="rId1"/>
    </p:custDataLst>
    <p:extLst>
      <p:ext uri="{BB962C8B-B14F-4D97-AF65-F5344CB8AC3E}">
        <p14:creationId xmlns:p14="http://schemas.microsoft.com/office/powerpoint/2010/main" val="4280190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77A0EFF5-389A-4389-4179-8DB7B4AEE5C3}"/>
              </a:ext>
            </a:extLst>
          </p:cNvPr>
          <p:cNvGrpSpPr/>
          <p:nvPr/>
        </p:nvGrpSpPr>
        <p:grpSpPr>
          <a:xfrm>
            <a:off x="4887925" y="4310945"/>
            <a:ext cx="360000" cy="360000"/>
            <a:chOff x="5658104" y="2116853"/>
            <a:chExt cx="360000" cy="360000"/>
          </a:xfrm>
        </p:grpSpPr>
        <p:sp>
          <p:nvSpPr>
            <p:cNvPr id="3" name="Ovale 2">
              <a:extLst>
                <a:ext uri="{FF2B5EF4-FFF2-40B4-BE49-F238E27FC236}">
                  <a16:creationId xmlns:a16="http://schemas.microsoft.com/office/drawing/2014/main" id="{77A317D9-5D5A-DDC7-09C0-EB938D681440}"/>
                </a:ext>
              </a:extLst>
            </p:cNvPr>
            <p:cNvSpPr/>
            <p:nvPr/>
          </p:nvSpPr>
          <p:spPr>
            <a:xfrm>
              <a:off x="5658104" y="2116853"/>
              <a:ext cx="360000" cy="360000"/>
            </a:xfrm>
            <a:prstGeom prst="ellipse">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e 3">
              <a:extLst>
                <a:ext uri="{FF2B5EF4-FFF2-40B4-BE49-F238E27FC236}">
                  <a16:creationId xmlns:a16="http://schemas.microsoft.com/office/drawing/2014/main" id="{9B9386A2-CDE4-732E-7B5C-8B1DAB9E2F40}"/>
                </a:ext>
              </a:extLst>
            </p:cNvPr>
            <p:cNvSpPr/>
            <p:nvPr/>
          </p:nvSpPr>
          <p:spPr>
            <a:xfrm>
              <a:off x="5748104" y="2206853"/>
              <a:ext cx="180000" cy="180000"/>
            </a:xfrm>
            <a:prstGeom prst="ellipse">
              <a:avLst/>
            </a:prstGeom>
            <a:solidFill>
              <a:schemeClr val="accent4"/>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uppo 4">
            <a:extLst>
              <a:ext uri="{FF2B5EF4-FFF2-40B4-BE49-F238E27FC236}">
                <a16:creationId xmlns:a16="http://schemas.microsoft.com/office/drawing/2014/main" id="{FE965985-BA7A-E1EC-73BB-B9E094BAA10E}"/>
              </a:ext>
            </a:extLst>
          </p:cNvPr>
          <p:cNvGrpSpPr/>
          <p:nvPr/>
        </p:nvGrpSpPr>
        <p:grpSpPr>
          <a:xfrm>
            <a:off x="3377373" y="2978901"/>
            <a:ext cx="360000" cy="360000"/>
            <a:chOff x="5658104" y="2116853"/>
            <a:chExt cx="360000" cy="360000"/>
          </a:xfrm>
        </p:grpSpPr>
        <p:sp>
          <p:nvSpPr>
            <p:cNvPr id="6" name="Ovale 5">
              <a:extLst>
                <a:ext uri="{FF2B5EF4-FFF2-40B4-BE49-F238E27FC236}">
                  <a16:creationId xmlns:a16="http://schemas.microsoft.com/office/drawing/2014/main" id="{DD97C42A-FC52-F0F7-C018-D8F499B4B01B}"/>
                </a:ext>
              </a:extLst>
            </p:cNvPr>
            <p:cNvSpPr/>
            <p:nvPr/>
          </p:nvSpPr>
          <p:spPr>
            <a:xfrm>
              <a:off x="5658104" y="2116853"/>
              <a:ext cx="360000" cy="360000"/>
            </a:xfrm>
            <a:prstGeom prst="ellipse">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e 6">
              <a:extLst>
                <a:ext uri="{FF2B5EF4-FFF2-40B4-BE49-F238E27FC236}">
                  <a16:creationId xmlns:a16="http://schemas.microsoft.com/office/drawing/2014/main" id="{6BCEB70F-8E8E-7968-F328-32E64FC756B2}"/>
                </a:ext>
              </a:extLst>
            </p:cNvPr>
            <p:cNvSpPr/>
            <p:nvPr/>
          </p:nvSpPr>
          <p:spPr>
            <a:xfrm>
              <a:off x="5748104" y="2206853"/>
              <a:ext cx="180000" cy="180000"/>
            </a:xfrm>
            <a:prstGeom prst="ellipse">
              <a:avLst/>
            </a:prstGeom>
            <a:solidFill>
              <a:schemeClr val="accent4"/>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uppo 7">
            <a:extLst>
              <a:ext uri="{FF2B5EF4-FFF2-40B4-BE49-F238E27FC236}">
                <a16:creationId xmlns:a16="http://schemas.microsoft.com/office/drawing/2014/main" id="{5F1E154C-C136-182F-811A-5C3AA1C144CA}"/>
              </a:ext>
            </a:extLst>
          </p:cNvPr>
          <p:cNvGrpSpPr/>
          <p:nvPr/>
        </p:nvGrpSpPr>
        <p:grpSpPr>
          <a:xfrm>
            <a:off x="4542510" y="2362653"/>
            <a:ext cx="360000" cy="360000"/>
            <a:chOff x="5658104" y="2116853"/>
            <a:chExt cx="360000" cy="360000"/>
          </a:xfrm>
        </p:grpSpPr>
        <p:sp>
          <p:nvSpPr>
            <p:cNvPr id="9" name="Ovale 8">
              <a:extLst>
                <a:ext uri="{FF2B5EF4-FFF2-40B4-BE49-F238E27FC236}">
                  <a16:creationId xmlns:a16="http://schemas.microsoft.com/office/drawing/2014/main" id="{68C3F3DB-9C38-C8C9-31A3-C9F72C5C1B31}"/>
                </a:ext>
              </a:extLst>
            </p:cNvPr>
            <p:cNvSpPr/>
            <p:nvPr/>
          </p:nvSpPr>
          <p:spPr>
            <a:xfrm>
              <a:off x="5658104" y="2116853"/>
              <a:ext cx="360000" cy="360000"/>
            </a:xfrm>
            <a:prstGeom prst="ellipse">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e 9">
              <a:extLst>
                <a:ext uri="{FF2B5EF4-FFF2-40B4-BE49-F238E27FC236}">
                  <a16:creationId xmlns:a16="http://schemas.microsoft.com/office/drawing/2014/main" id="{E49BD7DF-D935-033D-E0B6-87A8684C72CE}"/>
                </a:ext>
              </a:extLst>
            </p:cNvPr>
            <p:cNvSpPr/>
            <p:nvPr/>
          </p:nvSpPr>
          <p:spPr>
            <a:xfrm>
              <a:off x="5748104" y="2206853"/>
              <a:ext cx="180000" cy="180000"/>
            </a:xfrm>
            <a:prstGeom prst="ellipse">
              <a:avLst/>
            </a:prstGeom>
            <a:solidFill>
              <a:schemeClr val="accent4"/>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Connettore diritto 10">
            <a:extLst>
              <a:ext uri="{FF2B5EF4-FFF2-40B4-BE49-F238E27FC236}">
                <a16:creationId xmlns:a16="http://schemas.microsoft.com/office/drawing/2014/main" id="{C1611F86-1FE0-C523-DC8B-7502AA55DA26}"/>
              </a:ext>
            </a:extLst>
          </p:cNvPr>
          <p:cNvCxnSpPr>
            <a:cxnSpLocks/>
            <a:stCxn id="6" idx="3"/>
            <a:endCxn id="13" idx="0"/>
          </p:cNvCxnSpPr>
          <p:nvPr/>
        </p:nvCxnSpPr>
        <p:spPr>
          <a:xfrm flipH="1">
            <a:off x="2438333" y="3286180"/>
            <a:ext cx="991761" cy="180238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D728CA6C-4CCD-7623-2ACD-ABDE2EA28E26}"/>
              </a:ext>
            </a:extLst>
          </p:cNvPr>
          <p:cNvCxnSpPr>
            <a:cxnSpLocks/>
            <a:stCxn id="15" idx="3"/>
            <a:endCxn id="9" idx="2"/>
          </p:cNvCxnSpPr>
          <p:nvPr/>
        </p:nvCxnSpPr>
        <p:spPr>
          <a:xfrm>
            <a:off x="3048196" y="2111335"/>
            <a:ext cx="1494314" cy="4313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distinctive design">
            <a:extLst>
              <a:ext uri="{FF2B5EF4-FFF2-40B4-BE49-F238E27FC236}">
                <a16:creationId xmlns:a16="http://schemas.microsoft.com/office/drawing/2014/main" id="{0841316C-C964-F58E-EE25-92807488E141}"/>
              </a:ext>
            </a:extLst>
          </p:cNvPr>
          <p:cNvSpPr txBox="1"/>
          <p:nvPr/>
        </p:nvSpPr>
        <p:spPr>
          <a:xfrm>
            <a:off x="1372941" y="5088566"/>
            <a:ext cx="2130784" cy="954107"/>
          </a:xfrm>
          <a:prstGeom prst="rect">
            <a:avLst/>
          </a:prstGeom>
          <a:noFill/>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spAutoFit/>
          </a:bodyPr>
          <a:lstStyle>
            <a:defPPr>
              <a:defRPr lang="fr-FR"/>
            </a:defPPr>
            <a:lvl1pPr marR="0" lvl="0" indent="0" defTabSz="412750" fontAlgn="auto" hangingPunct="0">
              <a:spcBef>
                <a:spcPts val="0"/>
              </a:spcBef>
              <a:spcAft>
                <a:spcPts val="0"/>
              </a:spcAft>
              <a:buClrTx/>
              <a:buSzTx/>
              <a:buFontTx/>
              <a:buNone/>
              <a:tabLst/>
              <a:defRPr sz="1400" b="1" kern="0"/>
            </a:lvl1pPr>
          </a:lstStyle>
          <a:p>
            <a:pPr algn="ctr"/>
            <a:r>
              <a:rPr lang="it-IT" dirty="0">
                <a:solidFill>
                  <a:schemeClr val="accent4"/>
                </a:solidFill>
                <a:sym typeface="DIN Pro"/>
              </a:rPr>
              <a:t>TNF SPECIFIC </a:t>
            </a:r>
          </a:p>
          <a:p>
            <a:pPr algn="ctr"/>
            <a:r>
              <a:rPr lang="it-IT" dirty="0">
                <a:solidFill>
                  <a:schemeClr val="bg1"/>
                </a:solidFill>
                <a:sym typeface="DIN Pro"/>
              </a:rPr>
              <a:t>SEVEN SLOTS WITH CONTOUR LINES &amp; GLOSSY BLACK RINGS</a:t>
            </a:r>
          </a:p>
        </p:txBody>
      </p:sp>
      <p:sp>
        <p:nvSpPr>
          <p:cNvPr id="14" name="distinctive design">
            <a:extLst>
              <a:ext uri="{FF2B5EF4-FFF2-40B4-BE49-F238E27FC236}">
                <a16:creationId xmlns:a16="http://schemas.microsoft.com/office/drawing/2014/main" id="{52FB63B1-11F7-B378-B0B4-751A37C23FB8}"/>
              </a:ext>
            </a:extLst>
          </p:cNvPr>
          <p:cNvSpPr txBox="1"/>
          <p:nvPr/>
        </p:nvSpPr>
        <p:spPr>
          <a:xfrm>
            <a:off x="4129583" y="6097817"/>
            <a:ext cx="1876684" cy="523220"/>
          </a:xfrm>
          <a:prstGeom prst="rect">
            <a:avLst/>
          </a:prstGeom>
          <a:noFill/>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spAutoFit/>
          </a:bodyPr>
          <a:lstStyle>
            <a:defPPr>
              <a:defRPr lang="fr-FR"/>
            </a:defPPr>
            <a:lvl1pPr marR="0" lvl="0" indent="0" algn="ctr" defTabSz="412750" fontAlgn="auto" hangingPunct="0">
              <a:spcBef>
                <a:spcPts val="0"/>
              </a:spcBef>
              <a:spcAft>
                <a:spcPts val="0"/>
              </a:spcAft>
              <a:buClrTx/>
              <a:buSzTx/>
              <a:buFontTx/>
              <a:buNone/>
              <a:tabLst/>
              <a:defRPr sz="1400" b="1" kern="0">
                <a:solidFill>
                  <a:schemeClr val="accent4"/>
                </a:solidFill>
              </a:defRPr>
            </a:lvl1pPr>
          </a:lstStyle>
          <a:p>
            <a:r>
              <a:rPr lang="it-IT">
                <a:sym typeface="DIN Pro"/>
              </a:rPr>
              <a:t>TNF SPECIFIC</a:t>
            </a:r>
          </a:p>
          <a:p>
            <a:r>
              <a:rPr lang="it-IT">
                <a:solidFill>
                  <a:schemeClr val="bg1"/>
                </a:solidFill>
              </a:rPr>
              <a:t>IN SUMMIT GOLD</a:t>
            </a:r>
            <a:endParaRPr lang="it-IT" dirty="0">
              <a:solidFill>
                <a:schemeClr val="bg1"/>
              </a:solidFill>
            </a:endParaRPr>
          </a:p>
        </p:txBody>
      </p:sp>
      <p:sp>
        <p:nvSpPr>
          <p:cNvPr id="15" name="distinctive design">
            <a:extLst>
              <a:ext uri="{FF2B5EF4-FFF2-40B4-BE49-F238E27FC236}">
                <a16:creationId xmlns:a16="http://schemas.microsoft.com/office/drawing/2014/main" id="{331AACC8-0631-FF7E-B345-82C923CF8415}"/>
              </a:ext>
            </a:extLst>
          </p:cNvPr>
          <p:cNvSpPr txBox="1"/>
          <p:nvPr/>
        </p:nvSpPr>
        <p:spPr>
          <a:xfrm>
            <a:off x="1326459" y="1742003"/>
            <a:ext cx="1721737" cy="738664"/>
          </a:xfrm>
          <a:prstGeom prst="rect">
            <a:avLst/>
          </a:prstGeom>
          <a:noFill/>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spAutoFit/>
          </a:bodyPr>
          <a:lstStyle>
            <a:defPPr>
              <a:defRPr lang="fr-FR"/>
            </a:defPPr>
            <a:lvl1pPr marR="0" lvl="0" indent="0" defTabSz="412750" fontAlgn="auto" hangingPunct="0">
              <a:spcBef>
                <a:spcPts val="0"/>
              </a:spcBef>
              <a:spcAft>
                <a:spcPts val="0"/>
              </a:spcAft>
              <a:buClrTx/>
              <a:buSzTx/>
              <a:buFontTx/>
              <a:buNone/>
              <a:tabLst/>
              <a:defRPr sz="1400" b="1" kern="0">
                <a:solidFill>
                  <a:schemeClr val="bg1"/>
                </a:solidFill>
              </a:defRPr>
            </a:lvl1pPr>
          </a:lstStyle>
          <a:p>
            <a:pPr algn="r"/>
            <a:r>
              <a:rPr lang="it-IT" dirty="0">
                <a:solidFill>
                  <a:schemeClr val="accent4"/>
                </a:solidFill>
                <a:sym typeface="DIN Pro"/>
              </a:rPr>
              <a:t>TNF SPECIFIC</a:t>
            </a:r>
          </a:p>
          <a:p>
            <a:pPr algn="r"/>
            <a:r>
              <a:rPr lang="it-IT" dirty="0">
                <a:sym typeface="DIN Pro"/>
              </a:rPr>
              <a:t>HOOD STICKER IN SUMMIT GOLD</a:t>
            </a:r>
          </a:p>
        </p:txBody>
      </p:sp>
      <p:grpSp>
        <p:nvGrpSpPr>
          <p:cNvPr id="16" name="Gruppo 15">
            <a:extLst>
              <a:ext uri="{FF2B5EF4-FFF2-40B4-BE49-F238E27FC236}">
                <a16:creationId xmlns:a16="http://schemas.microsoft.com/office/drawing/2014/main" id="{B484A3CE-2A7D-7C39-8EB1-CD3FC361F74C}"/>
              </a:ext>
            </a:extLst>
          </p:cNvPr>
          <p:cNvGrpSpPr/>
          <p:nvPr/>
        </p:nvGrpSpPr>
        <p:grpSpPr>
          <a:xfrm>
            <a:off x="10769347" y="5437037"/>
            <a:ext cx="1063497" cy="1095675"/>
            <a:chOff x="10918952" y="5567320"/>
            <a:chExt cx="1063497" cy="1095675"/>
          </a:xfrm>
        </p:grpSpPr>
        <p:sp>
          <p:nvSpPr>
            <p:cNvPr id="17" name="Rettangolo 16">
              <a:extLst>
                <a:ext uri="{FF2B5EF4-FFF2-40B4-BE49-F238E27FC236}">
                  <a16:creationId xmlns:a16="http://schemas.microsoft.com/office/drawing/2014/main" id="{97400C4D-C72E-7483-049B-A611FDD4544A}"/>
                </a:ext>
              </a:extLst>
            </p:cNvPr>
            <p:cNvSpPr/>
            <p:nvPr/>
          </p:nvSpPr>
          <p:spPr>
            <a:xfrm>
              <a:off x="10918952" y="5567320"/>
              <a:ext cx="1063497" cy="109567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108000" rtlCol="0" anchor="b"/>
            <a:lstStyle/>
            <a:p>
              <a:pPr algn="ctr"/>
              <a:r>
                <a:rPr lang="en-US" sz="1200" cap="all" dirty="0" err="1">
                  <a:solidFill>
                    <a:schemeClr val="tx1"/>
                  </a:solidFill>
                  <a:latin typeface="Encode Sans Light" pitchFamily="2" charset="0"/>
                  <a:sym typeface="Arial"/>
                </a:rPr>
                <a:t>Passa</a:t>
              </a:r>
              <a:r>
                <a:rPr lang="en-US" sz="1200" cap="all" dirty="0">
                  <a:solidFill>
                    <a:schemeClr val="tx1"/>
                  </a:solidFill>
                  <a:latin typeface="Encode Sans Light" pitchFamily="2" charset="0"/>
                  <a:sym typeface="Arial"/>
                </a:rPr>
                <a:t> il mouse </a:t>
              </a:r>
              <a:r>
                <a:rPr lang="en-US" sz="1200" cap="all" dirty="0" err="1">
                  <a:solidFill>
                    <a:schemeClr val="tx1"/>
                  </a:solidFill>
                  <a:latin typeface="Encode Sans Light" pitchFamily="2" charset="0"/>
                  <a:sym typeface="Arial"/>
                </a:rPr>
                <a:t>sulle</a:t>
              </a:r>
              <a:r>
                <a:rPr lang="en-US" sz="1200" cap="all" dirty="0">
                  <a:solidFill>
                    <a:schemeClr val="tx1"/>
                  </a:solidFill>
                  <a:latin typeface="Encode Sans Light" pitchFamily="2" charset="0"/>
                  <a:sym typeface="Arial"/>
                </a:rPr>
                <a:t> </a:t>
              </a:r>
              <a:r>
                <a:rPr lang="en-US" sz="1200" b="1" cap="all" dirty="0" err="1">
                  <a:solidFill>
                    <a:schemeClr val="tx1"/>
                  </a:solidFill>
                  <a:sym typeface="Arial"/>
                </a:rPr>
                <a:t>icone</a:t>
              </a:r>
              <a:endParaRPr lang="en-US" sz="1200" b="1" cap="all" dirty="0">
                <a:solidFill>
                  <a:schemeClr val="tx1"/>
                </a:solidFill>
              </a:endParaRPr>
            </a:p>
          </p:txBody>
        </p:sp>
        <p:grpSp>
          <p:nvGrpSpPr>
            <p:cNvPr id="18" name="Gruppo 17">
              <a:extLst>
                <a:ext uri="{FF2B5EF4-FFF2-40B4-BE49-F238E27FC236}">
                  <a16:creationId xmlns:a16="http://schemas.microsoft.com/office/drawing/2014/main" id="{94D8E3AC-D7F1-5755-0FD9-9788833FF042}"/>
                </a:ext>
              </a:extLst>
            </p:cNvPr>
            <p:cNvGrpSpPr/>
            <p:nvPr/>
          </p:nvGrpSpPr>
          <p:grpSpPr>
            <a:xfrm>
              <a:off x="11155782" y="5724080"/>
              <a:ext cx="607442" cy="200619"/>
              <a:chOff x="2196268" y="3854153"/>
              <a:chExt cx="7797391" cy="2575222"/>
            </a:xfrm>
            <a:solidFill>
              <a:schemeClr val="tx1"/>
            </a:solidFill>
          </p:grpSpPr>
          <p:sp>
            <p:nvSpPr>
              <p:cNvPr id="19" name="Ovale 18">
                <a:extLst>
                  <a:ext uri="{FF2B5EF4-FFF2-40B4-BE49-F238E27FC236}">
                    <a16:creationId xmlns:a16="http://schemas.microsoft.com/office/drawing/2014/main" id="{AA6B2AF9-3745-D0B8-55BB-EF8351D0E4CC}"/>
                  </a:ext>
                </a:extLst>
              </p:cNvPr>
              <p:cNvSpPr/>
              <p:nvPr/>
            </p:nvSpPr>
            <p:spPr>
              <a:xfrm>
                <a:off x="2196268" y="3854153"/>
                <a:ext cx="1298961" cy="1298961"/>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ttangolo con angoli arrotondati 19">
                <a:extLst>
                  <a:ext uri="{FF2B5EF4-FFF2-40B4-BE49-F238E27FC236}">
                    <a16:creationId xmlns:a16="http://schemas.microsoft.com/office/drawing/2014/main" id="{4F7DB15C-5AF4-C990-6BB8-7787E8FB695E}"/>
                  </a:ext>
                </a:extLst>
              </p:cNvPr>
              <p:cNvSpPr/>
              <p:nvPr/>
            </p:nvSpPr>
            <p:spPr>
              <a:xfrm>
                <a:off x="3733532" y="3854153"/>
                <a:ext cx="444381" cy="257522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ttangolo con angoli arrotondati 20">
                <a:extLst>
                  <a:ext uri="{FF2B5EF4-FFF2-40B4-BE49-F238E27FC236}">
                    <a16:creationId xmlns:a16="http://schemas.microsoft.com/office/drawing/2014/main" id="{F07A6D29-BF2C-BBA5-5EC5-ED22E4F194B1}"/>
                  </a:ext>
                </a:extLst>
              </p:cNvPr>
              <p:cNvSpPr/>
              <p:nvPr/>
            </p:nvSpPr>
            <p:spPr>
              <a:xfrm>
                <a:off x="4441804" y="3854153"/>
                <a:ext cx="444381" cy="257522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ttangolo con angoli arrotondati 21">
                <a:extLst>
                  <a:ext uri="{FF2B5EF4-FFF2-40B4-BE49-F238E27FC236}">
                    <a16:creationId xmlns:a16="http://schemas.microsoft.com/office/drawing/2014/main" id="{5BCC552E-101D-F128-71ED-0D4B50774EDC}"/>
                  </a:ext>
                </a:extLst>
              </p:cNvPr>
              <p:cNvSpPr/>
              <p:nvPr/>
            </p:nvSpPr>
            <p:spPr>
              <a:xfrm>
                <a:off x="5150076" y="3854153"/>
                <a:ext cx="444381" cy="257522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ttangolo con angoli arrotondati 22">
                <a:extLst>
                  <a:ext uri="{FF2B5EF4-FFF2-40B4-BE49-F238E27FC236}">
                    <a16:creationId xmlns:a16="http://schemas.microsoft.com/office/drawing/2014/main" id="{533CCD11-B1D0-7786-5A5F-DE219DE95904}"/>
                  </a:ext>
                </a:extLst>
              </p:cNvPr>
              <p:cNvSpPr/>
              <p:nvPr/>
            </p:nvSpPr>
            <p:spPr>
              <a:xfrm>
                <a:off x="5858348" y="3854153"/>
                <a:ext cx="444381" cy="257522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ttangolo con angoli arrotondati 23">
                <a:extLst>
                  <a:ext uri="{FF2B5EF4-FFF2-40B4-BE49-F238E27FC236}">
                    <a16:creationId xmlns:a16="http://schemas.microsoft.com/office/drawing/2014/main" id="{55581B88-15E9-88AE-560A-EE2CD2F69FA5}"/>
                  </a:ext>
                </a:extLst>
              </p:cNvPr>
              <p:cNvSpPr/>
              <p:nvPr/>
            </p:nvSpPr>
            <p:spPr>
              <a:xfrm>
                <a:off x="6566620" y="3854153"/>
                <a:ext cx="444381" cy="257522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ttangolo con angoli arrotondati 24">
                <a:extLst>
                  <a:ext uri="{FF2B5EF4-FFF2-40B4-BE49-F238E27FC236}">
                    <a16:creationId xmlns:a16="http://schemas.microsoft.com/office/drawing/2014/main" id="{C4CFE9DC-CAE6-CD6A-41D9-7FA9CE43E5A8}"/>
                  </a:ext>
                </a:extLst>
              </p:cNvPr>
              <p:cNvSpPr/>
              <p:nvPr/>
            </p:nvSpPr>
            <p:spPr>
              <a:xfrm>
                <a:off x="7274892" y="3854153"/>
                <a:ext cx="444381" cy="257522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ttangolo con angoli arrotondati 25">
                <a:extLst>
                  <a:ext uri="{FF2B5EF4-FFF2-40B4-BE49-F238E27FC236}">
                    <a16:creationId xmlns:a16="http://schemas.microsoft.com/office/drawing/2014/main" id="{E5794C18-C7D0-EE01-BA32-9B38FF8ED382}"/>
                  </a:ext>
                </a:extLst>
              </p:cNvPr>
              <p:cNvSpPr/>
              <p:nvPr/>
            </p:nvSpPr>
            <p:spPr>
              <a:xfrm>
                <a:off x="7983163" y="3854153"/>
                <a:ext cx="444381" cy="257522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e 26">
                <a:extLst>
                  <a:ext uri="{FF2B5EF4-FFF2-40B4-BE49-F238E27FC236}">
                    <a16:creationId xmlns:a16="http://schemas.microsoft.com/office/drawing/2014/main" id="{2D1CBFFB-FC4E-5EB3-3498-2664F6C8A3CF}"/>
                  </a:ext>
                </a:extLst>
              </p:cNvPr>
              <p:cNvSpPr/>
              <p:nvPr/>
            </p:nvSpPr>
            <p:spPr>
              <a:xfrm>
                <a:off x="8694698" y="3854153"/>
                <a:ext cx="1298961" cy="1298961"/>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8" name="CasellaDiTesto 27">
            <a:extLst>
              <a:ext uri="{FF2B5EF4-FFF2-40B4-BE49-F238E27FC236}">
                <a16:creationId xmlns:a16="http://schemas.microsoft.com/office/drawing/2014/main" id="{CB3E864C-C51C-1047-B498-11C62B55406D}"/>
              </a:ext>
            </a:extLst>
          </p:cNvPr>
          <p:cNvSpPr txBox="1"/>
          <p:nvPr/>
        </p:nvSpPr>
        <p:spPr>
          <a:xfrm>
            <a:off x="1323446" y="498081"/>
            <a:ext cx="8560490" cy="584775"/>
          </a:xfrm>
          <a:prstGeom prst="rect">
            <a:avLst/>
          </a:prstGeom>
          <a:noFill/>
        </p:spPr>
        <p:txBody>
          <a:bodyPr wrap="square">
            <a:spAutoFit/>
          </a:bodyPr>
          <a:lstStyle/>
          <a:p>
            <a:pPr marL="0" marR="0" lvl="0" indent="0" algn="l" defTabSz="609570" rtl="0" eaLnBrk="1" fontAlgn="base" latinLnBrk="0" hangingPunct="1">
              <a:lnSpc>
                <a:spcPct val="100000"/>
              </a:lnSpc>
              <a:spcBef>
                <a:spcPct val="0"/>
              </a:spcBef>
              <a:spcAft>
                <a:spcPct val="0"/>
              </a:spcAft>
              <a:buClr>
                <a:srgbClr val="000000"/>
              </a:buClr>
              <a:buSzTx/>
              <a:buFontTx/>
              <a:buNone/>
              <a:tabLst/>
              <a:defRPr/>
            </a:pPr>
            <a:r>
              <a:rPr lang="en-US" sz="3200" cap="all" dirty="0" err="1">
                <a:solidFill>
                  <a:schemeClr val="accent4"/>
                </a:solidFill>
                <a:latin typeface="Encode Sans ExtraBold" pitchFamily="2" charset="0"/>
                <a:sym typeface="Arial"/>
              </a:rPr>
              <a:t>esterni</a:t>
            </a:r>
            <a:endParaRPr lang="en-US" sz="3200" cap="all" dirty="0">
              <a:solidFill>
                <a:schemeClr val="accent4"/>
              </a:solidFill>
              <a:latin typeface="Encode Sans ExtraBold" pitchFamily="2" charset="0"/>
              <a:sym typeface="Arial"/>
            </a:endParaRPr>
          </a:p>
        </p:txBody>
      </p:sp>
    </p:spTree>
    <p:custDataLst>
      <p:tags r:id="rId1"/>
    </p:custDataLst>
    <p:extLst>
      <p:ext uri="{BB962C8B-B14F-4D97-AF65-F5344CB8AC3E}">
        <p14:creationId xmlns:p14="http://schemas.microsoft.com/office/powerpoint/2010/main" val="1191375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86F8C-DE09-CC5D-2090-28E697F2CC2F}"/>
            </a:ext>
          </a:extLst>
        </p:cNvPr>
        <p:cNvGrpSpPr/>
        <p:nvPr/>
      </p:nvGrpSpPr>
      <p:grpSpPr>
        <a:xfrm>
          <a:off x="0" y="0"/>
          <a:ext cx="0" cy="0"/>
          <a:chOff x="0" y="0"/>
          <a:chExt cx="0" cy="0"/>
        </a:xfrm>
      </p:grpSpPr>
      <p:grpSp>
        <p:nvGrpSpPr>
          <p:cNvPr id="16" name="Gruppo 15">
            <a:extLst>
              <a:ext uri="{FF2B5EF4-FFF2-40B4-BE49-F238E27FC236}">
                <a16:creationId xmlns:a16="http://schemas.microsoft.com/office/drawing/2014/main" id="{57457BFD-55E4-65F5-EACF-35DB1F981CB7}"/>
              </a:ext>
            </a:extLst>
          </p:cNvPr>
          <p:cNvGrpSpPr/>
          <p:nvPr/>
        </p:nvGrpSpPr>
        <p:grpSpPr>
          <a:xfrm>
            <a:off x="1639059" y="5353431"/>
            <a:ext cx="1063497" cy="1095675"/>
            <a:chOff x="10918952" y="5567320"/>
            <a:chExt cx="1063497" cy="1095675"/>
          </a:xfrm>
        </p:grpSpPr>
        <p:sp>
          <p:nvSpPr>
            <p:cNvPr id="17" name="Rettangolo 16">
              <a:extLst>
                <a:ext uri="{FF2B5EF4-FFF2-40B4-BE49-F238E27FC236}">
                  <a16:creationId xmlns:a16="http://schemas.microsoft.com/office/drawing/2014/main" id="{E7609360-55E2-D6A1-3D6B-BC3E4A21148A}"/>
                </a:ext>
              </a:extLst>
            </p:cNvPr>
            <p:cNvSpPr/>
            <p:nvPr/>
          </p:nvSpPr>
          <p:spPr>
            <a:xfrm>
              <a:off x="10918952" y="5567320"/>
              <a:ext cx="1063497" cy="109567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108000" rtlCol="0" anchor="b"/>
            <a:lstStyle/>
            <a:p>
              <a:pPr algn="ctr"/>
              <a:r>
                <a:rPr lang="en-US" sz="1200" cap="all" dirty="0" err="1">
                  <a:solidFill>
                    <a:schemeClr val="tx1"/>
                  </a:solidFill>
                  <a:latin typeface="Encode Sans Light" pitchFamily="2" charset="0"/>
                  <a:sym typeface="Arial"/>
                </a:rPr>
                <a:t>Passa</a:t>
              </a:r>
              <a:r>
                <a:rPr lang="en-US" sz="1200" cap="all" dirty="0">
                  <a:solidFill>
                    <a:schemeClr val="tx1"/>
                  </a:solidFill>
                  <a:latin typeface="Encode Sans Light" pitchFamily="2" charset="0"/>
                  <a:sym typeface="Arial"/>
                </a:rPr>
                <a:t> il mouse </a:t>
              </a:r>
              <a:r>
                <a:rPr lang="en-US" sz="1200" cap="all" dirty="0" err="1">
                  <a:solidFill>
                    <a:schemeClr val="tx1"/>
                  </a:solidFill>
                  <a:latin typeface="Encode Sans Light" pitchFamily="2" charset="0"/>
                  <a:sym typeface="Arial"/>
                </a:rPr>
                <a:t>sulle</a:t>
              </a:r>
              <a:r>
                <a:rPr lang="en-US" sz="1200" cap="all" dirty="0">
                  <a:solidFill>
                    <a:schemeClr val="tx1"/>
                  </a:solidFill>
                  <a:latin typeface="Encode Sans Light" pitchFamily="2" charset="0"/>
                  <a:sym typeface="Arial"/>
                </a:rPr>
                <a:t> </a:t>
              </a:r>
              <a:r>
                <a:rPr lang="en-US" sz="1200" b="1" cap="all" dirty="0" err="1">
                  <a:solidFill>
                    <a:schemeClr val="tx1"/>
                  </a:solidFill>
                  <a:sym typeface="Arial"/>
                </a:rPr>
                <a:t>icone</a:t>
              </a:r>
              <a:endParaRPr lang="en-US" sz="1200" b="1" cap="all" dirty="0">
                <a:solidFill>
                  <a:schemeClr val="tx1"/>
                </a:solidFill>
              </a:endParaRPr>
            </a:p>
          </p:txBody>
        </p:sp>
        <p:grpSp>
          <p:nvGrpSpPr>
            <p:cNvPr id="18" name="Gruppo 17">
              <a:extLst>
                <a:ext uri="{FF2B5EF4-FFF2-40B4-BE49-F238E27FC236}">
                  <a16:creationId xmlns:a16="http://schemas.microsoft.com/office/drawing/2014/main" id="{EDEEACA8-9362-8BC0-D92A-BB13E6DC0CDE}"/>
                </a:ext>
              </a:extLst>
            </p:cNvPr>
            <p:cNvGrpSpPr/>
            <p:nvPr/>
          </p:nvGrpSpPr>
          <p:grpSpPr>
            <a:xfrm>
              <a:off x="11155782" y="5724080"/>
              <a:ext cx="607442" cy="200619"/>
              <a:chOff x="2196268" y="3854153"/>
              <a:chExt cx="7797391" cy="2575222"/>
            </a:xfrm>
            <a:solidFill>
              <a:schemeClr val="tx1"/>
            </a:solidFill>
          </p:grpSpPr>
          <p:sp>
            <p:nvSpPr>
              <p:cNvPr id="19" name="Ovale 18">
                <a:extLst>
                  <a:ext uri="{FF2B5EF4-FFF2-40B4-BE49-F238E27FC236}">
                    <a16:creationId xmlns:a16="http://schemas.microsoft.com/office/drawing/2014/main" id="{89355F32-13DF-8AC7-89C5-274945EFD07B}"/>
                  </a:ext>
                </a:extLst>
              </p:cNvPr>
              <p:cNvSpPr/>
              <p:nvPr/>
            </p:nvSpPr>
            <p:spPr>
              <a:xfrm>
                <a:off x="2196268" y="3854153"/>
                <a:ext cx="1298961" cy="1298961"/>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ttangolo con angoli arrotondati 19">
                <a:extLst>
                  <a:ext uri="{FF2B5EF4-FFF2-40B4-BE49-F238E27FC236}">
                    <a16:creationId xmlns:a16="http://schemas.microsoft.com/office/drawing/2014/main" id="{31A5805C-BC4B-A5AF-9075-4F3BB581D8C7}"/>
                  </a:ext>
                </a:extLst>
              </p:cNvPr>
              <p:cNvSpPr/>
              <p:nvPr/>
            </p:nvSpPr>
            <p:spPr>
              <a:xfrm>
                <a:off x="3733532" y="3854153"/>
                <a:ext cx="444381" cy="257522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ttangolo con angoli arrotondati 20">
                <a:extLst>
                  <a:ext uri="{FF2B5EF4-FFF2-40B4-BE49-F238E27FC236}">
                    <a16:creationId xmlns:a16="http://schemas.microsoft.com/office/drawing/2014/main" id="{FA57A8E4-5304-7970-CB4D-6B5FD3A865FD}"/>
                  </a:ext>
                </a:extLst>
              </p:cNvPr>
              <p:cNvSpPr/>
              <p:nvPr/>
            </p:nvSpPr>
            <p:spPr>
              <a:xfrm>
                <a:off x="4441804" y="3854153"/>
                <a:ext cx="444381" cy="257522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ttangolo con angoli arrotondati 21">
                <a:extLst>
                  <a:ext uri="{FF2B5EF4-FFF2-40B4-BE49-F238E27FC236}">
                    <a16:creationId xmlns:a16="http://schemas.microsoft.com/office/drawing/2014/main" id="{66FA5A4C-F50F-1E75-91F4-E7AAF46079BF}"/>
                  </a:ext>
                </a:extLst>
              </p:cNvPr>
              <p:cNvSpPr/>
              <p:nvPr/>
            </p:nvSpPr>
            <p:spPr>
              <a:xfrm>
                <a:off x="5150076" y="3854153"/>
                <a:ext cx="444381" cy="257522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ttangolo con angoli arrotondati 22">
                <a:extLst>
                  <a:ext uri="{FF2B5EF4-FFF2-40B4-BE49-F238E27FC236}">
                    <a16:creationId xmlns:a16="http://schemas.microsoft.com/office/drawing/2014/main" id="{456587F4-78EB-4D81-7671-801DAD3F464E}"/>
                  </a:ext>
                </a:extLst>
              </p:cNvPr>
              <p:cNvSpPr/>
              <p:nvPr/>
            </p:nvSpPr>
            <p:spPr>
              <a:xfrm>
                <a:off x="5858348" y="3854153"/>
                <a:ext cx="444381" cy="257522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ttangolo con angoli arrotondati 23">
                <a:extLst>
                  <a:ext uri="{FF2B5EF4-FFF2-40B4-BE49-F238E27FC236}">
                    <a16:creationId xmlns:a16="http://schemas.microsoft.com/office/drawing/2014/main" id="{7DF60052-3867-46CB-3D26-D207C51C21C2}"/>
                  </a:ext>
                </a:extLst>
              </p:cNvPr>
              <p:cNvSpPr/>
              <p:nvPr/>
            </p:nvSpPr>
            <p:spPr>
              <a:xfrm>
                <a:off x="6566620" y="3854153"/>
                <a:ext cx="444381" cy="257522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ttangolo con angoli arrotondati 24">
                <a:extLst>
                  <a:ext uri="{FF2B5EF4-FFF2-40B4-BE49-F238E27FC236}">
                    <a16:creationId xmlns:a16="http://schemas.microsoft.com/office/drawing/2014/main" id="{A0D75A2D-8B35-2B5E-7F73-74CC926A6BBC}"/>
                  </a:ext>
                </a:extLst>
              </p:cNvPr>
              <p:cNvSpPr/>
              <p:nvPr/>
            </p:nvSpPr>
            <p:spPr>
              <a:xfrm>
                <a:off x="7274892" y="3854153"/>
                <a:ext cx="444381" cy="257522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ttangolo con angoli arrotondati 25">
                <a:extLst>
                  <a:ext uri="{FF2B5EF4-FFF2-40B4-BE49-F238E27FC236}">
                    <a16:creationId xmlns:a16="http://schemas.microsoft.com/office/drawing/2014/main" id="{6DEDEB79-41BB-7DC0-2842-4790E48BD90F}"/>
                  </a:ext>
                </a:extLst>
              </p:cNvPr>
              <p:cNvSpPr/>
              <p:nvPr/>
            </p:nvSpPr>
            <p:spPr>
              <a:xfrm>
                <a:off x="7983163" y="3854153"/>
                <a:ext cx="444381" cy="257522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e 26">
                <a:extLst>
                  <a:ext uri="{FF2B5EF4-FFF2-40B4-BE49-F238E27FC236}">
                    <a16:creationId xmlns:a16="http://schemas.microsoft.com/office/drawing/2014/main" id="{8D043607-C895-89F0-9EEA-C7478A8B0017}"/>
                  </a:ext>
                </a:extLst>
              </p:cNvPr>
              <p:cNvSpPr/>
              <p:nvPr/>
            </p:nvSpPr>
            <p:spPr>
              <a:xfrm>
                <a:off x="8694698" y="3854153"/>
                <a:ext cx="1298961" cy="1298961"/>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8" name="Gruppo 27">
            <a:extLst>
              <a:ext uri="{FF2B5EF4-FFF2-40B4-BE49-F238E27FC236}">
                <a16:creationId xmlns:a16="http://schemas.microsoft.com/office/drawing/2014/main" id="{26A971F2-E5F5-3C2F-1B22-AA8EA962BAA4}"/>
              </a:ext>
            </a:extLst>
          </p:cNvPr>
          <p:cNvGrpSpPr/>
          <p:nvPr/>
        </p:nvGrpSpPr>
        <p:grpSpPr>
          <a:xfrm>
            <a:off x="5785193" y="3492124"/>
            <a:ext cx="360000" cy="360000"/>
            <a:chOff x="5658104" y="2116853"/>
            <a:chExt cx="360000" cy="360000"/>
          </a:xfrm>
        </p:grpSpPr>
        <p:sp>
          <p:nvSpPr>
            <p:cNvPr id="29" name="Ovale 28">
              <a:extLst>
                <a:ext uri="{FF2B5EF4-FFF2-40B4-BE49-F238E27FC236}">
                  <a16:creationId xmlns:a16="http://schemas.microsoft.com/office/drawing/2014/main" id="{9E47173C-36C6-651C-8BAC-A689C41D3AD0}"/>
                </a:ext>
              </a:extLst>
            </p:cNvPr>
            <p:cNvSpPr/>
            <p:nvPr/>
          </p:nvSpPr>
          <p:spPr>
            <a:xfrm>
              <a:off x="5658104" y="2116853"/>
              <a:ext cx="360000" cy="360000"/>
            </a:xfrm>
            <a:prstGeom prst="ellipse">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e 29">
              <a:extLst>
                <a:ext uri="{FF2B5EF4-FFF2-40B4-BE49-F238E27FC236}">
                  <a16:creationId xmlns:a16="http://schemas.microsoft.com/office/drawing/2014/main" id="{D9C19264-B9F3-B705-EB61-3CACFF01AEC5}"/>
                </a:ext>
              </a:extLst>
            </p:cNvPr>
            <p:cNvSpPr/>
            <p:nvPr/>
          </p:nvSpPr>
          <p:spPr>
            <a:xfrm>
              <a:off x="5748104" y="2206853"/>
              <a:ext cx="180000" cy="180000"/>
            </a:xfrm>
            <a:prstGeom prst="ellipse">
              <a:avLst/>
            </a:prstGeom>
            <a:solidFill>
              <a:schemeClr val="accent4"/>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1" name="Connettore diritto 30">
            <a:extLst>
              <a:ext uri="{FF2B5EF4-FFF2-40B4-BE49-F238E27FC236}">
                <a16:creationId xmlns:a16="http://schemas.microsoft.com/office/drawing/2014/main" id="{060F9DA5-B859-230C-BACC-42956066950D}"/>
              </a:ext>
            </a:extLst>
          </p:cNvPr>
          <p:cNvCxnSpPr>
            <a:cxnSpLocks/>
            <a:stCxn id="32" idx="0"/>
            <a:endCxn id="29" idx="4"/>
          </p:cNvCxnSpPr>
          <p:nvPr/>
        </p:nvCxnSpPr>
        <p:spPr>
          <a:xfrm flipV="1">
            <a:off x="5965193" y="3852124"/>
            <a:ext cx="0" cy="15831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distinctive design">
            <a:extLst>
              <a:ext uri="{FF2B5EF4-FFF2-40B4-BE49-F238E27FC236}">
                <a16:creationId xmlns:a16="http://schemas.microsoft.com/office/drawing/2014/main" id="{F4C8EBBD-6549-F68E-2528-031C89217989}"/>
              </a:ext>
            </a:extLst>
          </p:cNvPr>
          <p:cNvSpPr txBox="1"/>
          <p:nvPr/>
        </p:nvSpPr>
        <p:spPr>
          <a:xfrm>
            <a:off x="4362451" y="5435227"/>
            <a:ext cx="3205484" cy="738664"/>
          </a:xfrm>
          <a:prstGeom prst="rect">
            <a:avLst/>
          </a:prstGeom>
          <a:noFill/>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spAutoFit/>
          </a:bodyPr>
          <a:lstStyle>
            <a:defPPr>
              <a:defRPr lang="fr-FR"/>
            </a:defPPr>
            <a:lvl1pPr marR="0" lvl="0" indent="0" algn="ctr" defTabSz="412750" fontAlgn="auto" hangingPunct="0">
              <a:spcBef>
                <a:spcPts val="0"/>
              </a:spcBef>
              <a:spcAft>
                <a:spcPts val="0"/>
              </a:spcAft>
              <a:buClrTx/>
              <a:buSzTx/>
              <a:buFontTx/>
              <a:buNone/>
              <a:tabLst/>
              <a:defRPr sz="1400" b="1" kern="0">
                <a:solidFill>
                  <a:schemeClr val="accent4"/>
                </a:solidFill>
              </a:defRPr>
            </a:lvl1pPr>
          </a:lstStyle>
          <a:p>
            <a:r>
              <a:rPr lang="en-US" dirty="0"/>
              <a:t>TNF SPECIFIC</a:t>
            </a:r>
          </a:p>
          <a:p>
            <a:r>
              <a:rPr lang="en-US" dirty="0">
                <a:solidFill>
                  <a:schemeClr val="bg1"/>
                </a:solidFill>
              </a:rPr>
              <a:t>AVENGER LOGO WITH SUMMIT GOLD CONTOURS</a:t>
            </a:r>
          </a:p>
        </p:txBody>
      </p:sp>
      <p:grpSp>
        <p:nvGrpSpPr>
          <p:cNvPr id="33" name="Gruppo 32">
            <a:extLst>
              <a:ext uri="{FF2B5EF4-FFF2-40B4-BE49-F238E27FC236}">
                <a16:creationId xmlns:a16="http://schemas.microsoft.com/office/drawing/2014/main" id="{6C002945-E992-1436-3537-A37101FF85B3}"/>
              </a:ext>
            </a:extLst>
          </p:cNvPr>
          <p:cNvGrpSpPr/>
          <p:nvPr/>
        </p:nvGrpSpPr>
        <p:grpSpPr>
          <a:xfrm>
            <a:off x="9309443" y="4304666"/>
            <a:ext cx="360000" cy="360000"/>
            <a:chOff x="5658104" y="2116853"/>
            <a:chExt cx="360000" cy="360000"/>
          </a:xfrm>
        </p:grpSpPr>
        <p:sp>
          <p:nvSpPr>
            <p:cNvPr id="34" name="Ovale 33">
              <a:extLst>
                <a:ext uri="{FF2B5EF4-FFF2-40B4-BE49-F238E27FC236}">
                  <a16:creationId xmlns:a16="http://schemas.microsoft.com/office/drawing/2014/main" id="{1DDF59DE-97A9-56EE-F62D-EF79A6847F3F}"/>
                </a:ext>
              </a:extLst>
            </p:cNvPr>
            <p:cNvSpPr/>
            <p:nvPr/>
          </p:nvSpPr>
          <p:spPr>
            <a:xfrm>
              <a:off x="5658104" y="2116853"/>
              <a:ext cx="360000" cy="360000"/>
            </a:xfrm>
            <a:prstGeom prst="ellipse">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e 34">
              <a:extLst>
                <a:ext uri="{FF2B5EF4-FFF2-40B4-BE49-F238E27FC236}">
                  <a16:creationId xmlns:a16="http://schemas.microsoft.com/office/drawing/2014/main" id="{E6A40EF0-D695-00F7-6E93-019725D35841}"/>
                </a:ext>
              </a:extLst>
            </p:cNvPr>
            <p:cNvSpPr/>
            <p:nvPr/>
          </p:nvSpPr>
          <p:spPr>
            <a:xfrm>
              <a:off x="5748104" y="2206853"/>
              <a:ext cx="180000" cy="180000"/>
            </a:xfrm>
            <a:prstGeom prst="ellipse">
              <a:avLst/>
            </a:prstGeom>
            <a:solidFill>
              <a:schemeClr val="accent4"/>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6" name="Connettore diritto 35">
            <a:extLst>
              <a:ext uri="{FF2B5EF4-FFF2-40B4-BE49-F238E27FC236}">
                <a16:creationId xmlns:a16="http://schemas.microsoft.com/office/drawing/2014/main" id="{C3925EBA-D869-C1E5-B73C-DBE53A2EB7B4}"/>
              </a:ext>
            </a:extLst>
          </p:cNvPr>
          <p:cNvCxnSpPr>
            <a:cxnSpLocks/>
            <a:stCxn id="37" idx="0"/>
            <a:endCxn id="34" idx="4"/>
          </p:cNvCxnSpPr>
          <p:nvPr/>
        </p:nvCxnSpPr>
        <p:spPr>
          <a:xfrm flipV="1">
            <a:off x="9489443" y="4664666"/>
            <a:ext cx="0" cy="138277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distinctive design">
            <a:extLst>
              <a:ext uri="{FF2B5EF4-FFF2-40B4-BE49-F238E27FC236}">
                <a16:creationId xmlns:a16="http://schemas.microsoft.com/office/drawing/2014/main" id="{390E5533-40F4-64E9-28BE-B36780AE8003}"/>
              </a:ext>
            </a:extLst>
          </p:cNvPr>
          <p:cNvSpPr txBox="1"/>
          <p:nvPr/>
        </p:nvSpPr>
        <p:spPr>
          <a:xfrm>
            <a:off x="7886701" y="6047439"/>
            <a:ext cx="3205484" cy="523220"/>
          </a:xfrm>
          <a:prstGeom prst="rect">
            <a:avLst/>
          </a:prstGeom>
          <a:noFill/>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a:spAutoFit/>
          </a:bodyPr>
          <a:lstStyle>
            <a:defPPr>
              <a:defRPr lang="fr-FR"/>
            </a:defPPr>
            <a:lvl1pPr marR="0" lvl="0" indent="0" algn="ctr" defTabSz="412750" fontAlgn="auto" hangingPunct="0">
              <a:spcBef>
                <a:spcPts val="0"/>
              </a:spcBef>
              <a:spcAft>
                <a:spcPts val="0"/>
              </a:spcAft>
              <a:buClrTx/>
              <a:buSzTx/>
              <a:buFontTx/>
              <a:buNone/>
              <a:tabLst/>
              <a:defRPr sz="1400" b="1" kern="0">
                <a:solidFill>
                  <a:schemeClr val="accent4"/>
                </a:solidFill>
              </a:defRPr>
            </a:lvl1pPr>
          </a:lstStyle>
          <a:p>
            <a:r>
              <a:rPr lang="en-US"/>
              <a:t>TNF SPECIFIC</a:t>
            </a:r>
          </a:p>
          <a:p>
            <a:r>
              <a:rPr lang="en-US">
                <a:solidFill>
                  <a:schemeClr val="bg1"/>
                </a:solidFill>
              </a:rPr>
              <a:t>SUMMIT GOLD WHEELCAP</a:t>
            </a:r>
          </a:p>
        </p:txBody>
      </p:sp>
      <p:sp>
        <p:nvSpPr>
          <p:cNvPr id="38" name="CasellaDiTesto 37">
            <a:extLst>
              <a:ext uri="{FF2B5EF4-FFF2-40B4-BE49-F238E27FC236}">
                <a16:creationId xmlns:a16="http://schemas.microsoft.com/office/drawing/2014/main" id="{6EDEEF75-552B-0E92-21D3-08AFB48F07BE}"/>
              </a:ext>
            </a:extLst>
          </p:cNvPr>
          <p:cNvSpPr txBox="1"/>
          <p:nvPr/>
        </p:nvSpPr>
        <p:spPr>
          <a:xfrm>
            <a:off x="1323446" y="498081"/>
            <a:ext cx="8560490" cy="584775"/>
          </a:xfrm>
          <a:prstGeom prst="rect">
            <a:avLst/>
          </a:prstGeom>
          <a:noFill/>
        </p:spPr>
        <p:txBody>
          <a:bodyPr wrap="square">
            <a:spAutoFit/>
          </a:bodyPr>
          <a:lstStyle/>
          <a:p>
            <a:pPr marL="0" marR="0" lvl="0" indent="0" algn="l" defTabSz="609570" rtl="0" eaLnBrk="1" fontAlgn="base" latinLnBrk="0" hangingPunct="1">
              <a:lnSpc>
                <a:spcPct val="100000"/>
              </a:lnSpc>
              <a:spcBef>
                <a:spcPct val="0"/>
              </a:spcBef>
              <a:spcAft>
                <a:spcPct val="0"/>
              </a:spcAft>
              <a:buClr>
                <a:srgbClr val="000000"/>
              </a:buClr>
              <a:buSzTx/>
              <a:buFontTx/>
              <a:buNone/>
              <a:tabLst/>
              <a:defRPr/>
            </a:pPr>
            <a:r>
              <a:rPr lang="en-US" sz="3200" cap="all" dirty="0" err="1">
                <a:solidFill>
                  <a:schemeClr val="accent4"/>
                </a:solidFill>
                <a:latin typeface="Encode Sans ExtraBold" pitchFamily="2" charset="0"/>
                <a:sym typeface="Arial"/>
              </a:rPr>
              <a:t>esterni</a:t>
            </a:r>
            <a:endParaRPr lang="en-US" sz="3200" cap="all" dirty="0">
              <a:solidFill>
                <a:schemeClr val="accent4"/>
              </a:solidFill>
              <a:latin typeface="Encode Sans ExtraBold" pitchFamily="2" charset="0"/>
              <a:sym typeface="Arial"/>
            </a:endParaRPr>
          </a:p>
        </p:txBody>
      </p:sp>
    </p:spTree>
    <p:custDataLst>
      <p:tags r:id="rId1"/>
    </p:custDataLst>
    <p:extLst>
      <p:ext uri="{BB962C8B-B14F-4D97-AF65-F5344CB8AC3E}">
        <p14:creationId xmlns:p14="http://schemas.microsoft.com/office/powerpoint/2010/main" val="1030776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C19AF-630C-5208-1559-031119863261}"/>
            </a:ext>
          </a:extLst>
        </p:cNvPr>
        <p:cNvGrpSpPr/>
        <p:nvPr/>
      </p:nvGrpSpPr>
      <p:grpSpPr>
        <a:xfrm>
          <a:off x="0" y="0"/>
          <a:ext cx="0" cy="0"/>
          <a:chOff x="0" y="0"/>
          <a:chExt cx="0" cy="0"/>
        </a:xfrm>
      </p:grpSpPr>
      <p:sp>
        <p:nvSpPr>
          <p:cNvPr id="11" name="CasellaDiTesto 10">
            <a:extLst>
              <a:ext uri="{FF2B5EF4-FFF2-40B4-BE49-F238E27FC236}">
                <a16:creationId xmlns:a16="http://schemas.microsoft.com/office/drawing/2014/main" id="{EA9C9135-CA4D-EE4A-5E7B-A6E345FBE319}"/>
              </a:ext>
            </a:extLst>
          </p:cNvPr>
          <p:cNvSpPr txBox="1"/>
          <p:nvPr/>
        </p:nvSpPr>
        <p:spPr>
          <a:xfrm>
            <a:off x="1308101" y="2153148"/>
            <a:ext cx="8560490" cy="584775"/>
          </a:xfrm>
          <a:prstGeom prst="rect">
            <a:avLst/>
          </a:prstGeom>
          <a:noFill/>
        </p:spPr>
        <p:txBody>
          <a:bodyPr wrap="square">
            <a:spAutoFit/>
          </a:bodyPr>
          <a:lstStyle/>
          <a:p>
            <a:pPr marL="0" marR="0" lvl="0" indent="0" algn="l" defTabSz="609570" rtl="0" eaLnBrk="1" fontAlgn="base" latinLnBrk="0" hangingPunct="1">
              <a:lnSpc>
                <a:spcPct val="100000"/>
              </a:lnSpc>
              <a:spcBef>
                <a:spcPct val="0"/>
              </a:spcBef>
              <a:spcAft>
                <a:spcPct val="0"/>
              </a:spcAft>
              <a:buClr>
                <a:srgbClr val="000000"/>
              </a:buClr>
              <a:buSzTx/>
              <a:buFontTx/>
              <a:buNone/>
              <a:tabLst/>
              <a:defRPr/>
            </a:pPr>
            <a:r>
              <a:rPr lang="en-US" sz="3200" cap="all" dirty="0" err="1">
                <a:solidFill>
                  <a:schemeClr val="accent4"/>
                </a:solidFill>
                <a:latin typeface="Encode Sans ExtraBold" pitchFamily="2" charset="0"/>
                <a:sym typeface="Arial"/>
              </a:rPr>
              <a:t>interni</a:t>
            </a:r>
            <a:endParaRPr lang="en-US" sz="3200" cap="all" dirty="0">
              <a:solidFill>
                <a:schemeClr val="accent4"/>
              </a:solidFill>
              <a:latin typeface="Encode Sans ExtraBold" pitchFamily="2" charset="0"/>
              <a:sym typeface="Arial"/>
            </a:endParaRPr>
          </a:p>
        </p:txBody>
      </p:sp>
      <p:sp>
        <p:nvSpPr>
          <p:cNvPr id="12" name="CasellaDiTesto 11">
            <a:extLst>
              <a:ext uri="{FF2B5EF4-FFF2-40B4-BE49-F238E27FC236}">
                <a16:creationId xmlns:a16="http://schemas.microsoft.com/office/drawing/2014/main" id="{15B2363F-D71F-DE47-C03A-D783597B9206}"/>
              </a:ext>
            </a:extLst>
          </p:cNvPr>
          <p:cNvSpPr txBox="1"/>
          <p:nvPr/>
        </p:nvSpPr>
        <p:spPr>
          <a:xfrm>
            <a:off x="1308100" y="1927993"/>
            <a:ext cx="4245665" cy="276999"/>
          </a:xfrm>
          <a:prstGeom prst="rect">
            <a:avLst/>
          </a:prstGeom>
          <a:noFill/>
        </p:spPr>
        <p:txBody>
          <a:bodyPr wrap="square">
            <a:spAutoFit/>
          </a:bodyPr>
          <a:lstStyle/>
          <a:p>
            <a:pPr marL="0" marR="0" lvl="0" indent="0" algn="l" defTabSz="609570" rtl="0" eaLnBrk="1" fontAlgn="base" latinLnBrk="0" hangingPunct="1">
              <a:lnSpc>
                <a:spcPct val="100000"/>
              </a:lnSpc>
              <a:spcBef>
                <a:spcPct val="0"/>
              </a:spcBef>
              <a:spcAft>
                <a:spcPct val="0"/>
              </a:spcAft>
              <a:buClr>
                <a:srgbClr val="000000"/>
              </a:buClr>
              <a:buSzTx/>
              <a:buFontTx/>
              <a:buNone/>
              <a:tabLst/>
              <a:defRPr/>
            </a:pPr>
            <a:r>
              <a:rPr kumimoji="0" lang="en-US" sz="1200" i="0" u="none" strike="noStrike" kern="1200" cap="none" normalizeH="0" baseline="0" noProof="0" dirty="0">
                <a:ln>
                  <a:noFill/>
                </a:ln>
                <a:solidFill>
                  <a:schemeClr val="tx1">
                    <a:lumMod val="50000"/>
                    <a:lumOff val="50000"/>
                  </a:schemeClr>
                </a:solidFill>
                <a:effectLst/>
                <a:uLnTx/>
                <a:uFillTx/>
                <a:sym typeface="Arial"/>
              </a:rPr>
              <a:t>LA JEEP AVENGER 4XE: EDIZIONE THE NORTH FACE</a:t>
            </a:r>
          </a:p>
        </p:txBody>
      </p:sp>
      <p:sp>
        <p:nvSpPr>
          <p:cNvPr id="13" name="CasellaDiTesto 12">
            <a:extLst>
              <a:ext uri="{FF2B5EF4-FFF2-40B4-BE49-F238E27FC236}">
                <a16:creationId xmlns:a16="http://schemas.microsoft.com/office/drawing/2014/main" id="{29E3B7DE-8DD8-EEB0-7CD2-35FAF93E32D5}"/>
              </a:ext>
            </a:extLst>
          </p:cNvPr>
          <p:cNvSpPr txBox="1"/>
          <p:nvPr/>
        </p:nvSpPr>
        <p:spPr>
          <a:xfrm>
            <a:off x="4285218" y="3892606"/>
            <a:ext cx="6881813" cy="475900"/>
          </a:xfrm>
          <a:prstGeom prst="rect">
            <a:avLst/>
          </a:prstGeom>
          <a:noFill/>
        </p:spPr>
        <p:txBody>
          <a:bodyPr wrap="square">
            <a:spAutoFit/>
          </a:bodyPr>
          <a:lstStyle/>
          <a:p>
            <a:pPr>
              <a:lnSpc>
                <a:spcPct val="115000"/>
              </a:lnSpc>
              <a:spcAft>
                <a:spcPts val="800"/>
              </a:spcAft>
            </a:pPr>
            <a:r>
              <a:rPr lang="it-IT" sz="2400" b="1" dirty="0">
                <a:solidFill>
                  <a:srgbClr val="FFC000"/>
                </a:solidFill>
                <a:effectLst/>
                <a:ea typeface="Aptos" panose="020B0004020202020204" pitchFamily="34" charset="0"/>
                <a:cs typeface="Times New Roman" panose="02020603050405020304" pitchFamily="18" charset="0"/>
              </a:rPr>
              <a:t>Quali sono le novità?</a:t>
            </a:r>
            <a:endParaRPr lang="it-IT" sz="2400" b="1" kern="100" dirty="0">
              <a:solidFill>
                <a:srgbClr val="FFC000"/>
              </a:solidFill>
              <a:cs typeface="Times New Roman" panose="02020603050405020304" pitchFamily="18" charset="0"/>
            </a:endParaRPr>
          </a:p>
        </p:txBody>
      </p:sp>
      <p:grpSp>
        <p:nvGrpSpPr>
          <p:cNvPr id="14" name="Gruppo 13">
            <a:extLst>
              <a:ext uri="{FF2B5EF4-FFF2-40B4-BE49-F238E27FC236}">
                <a16:creationId xmlns:a16="http://schemas.microsoft.com/office/drawing/2014/main" id="{D6B36CB8-DBC6-A2D1-46F4-CC143FDC30E8}"/>
              </a:ext>
            </a:extLst>
          </p:cNvPr>
          <p:cNvGrpSpPr/>
          <p:nvPr/>
        </p:nvGrpSpPr>
        <p:grpSpPr>
          <a:xfrm>
            <a:off x="1550316" y="3932475"/>
            <a:ext cx="2393750" cy="2206048"/>
            <a:chOff x="2000351" y="4269549"/>
            <a:chExt cx="2393750" cy="1838325"/>
          </a:xfrm>
        </p:grpSpPr>
        <p:sp>
          <p:nvSpPr>
            <p:cNvPr id="15" name="Figura a mano libera: forma 14">
              <a:extLst>
                <a:ext uri="{FF2B5EF4-FFF2-40B4-BE49-F238E27FC236}">
                  <a16:creationId xmlns:a16="http://schemas.microsoft.com/office/drawing/2014/main" id="{304602FA-043E-53F8-2F6F-CBEB316D74AC}"/>
                </a:ext>
              </a:extLst>
            </p:cNvPr>
            <p:cNvSpPr/>
            <p:nvPr/>
          </p:nvSpPr>
          <p:spPr>
            <a:xfrm>
              <a:off x="3984526" y="4269549"/>
              <a:ext cx="409575" cy="1838325"/>
            </a:xfrm>
            <a:custGeom>
              <a:avLst/>
              <a:gdLst>
                <a:gd name="connsiteX0" fmla="*/ 0 w 409575"/>
                <a:gd name="connsiteY0" fmla="*/ 0 h 1838325"/>
                <a:gd name="connsiteX1" fmla="*/ 409575 w 409575"/>
                <a:gd name="connsiteY1" fmla="*/ 0 h 1838325"/>
                <a:gd name="connsiteX2" fmla="*/ 409575 w 409575"/>
                <a:gd name="connsiteY2" fmla="*/ 1838325 h 1838325"/>
                <a:gd name="connsiteX3" fmla="*/ 9525 w 409575"/>
                <a:gd name="connsiteY3" fmla="*/ 1838325 h 1838325"/>
              </a:gdLst>
              <a:ahLst/>
              <a:cxnLst>
                <a:cxn ang="0">
                  <a:pos x="connsiteX0" y="connsiteY0"/>
                </a:cxn>
                <a:cxn ang="0">
                  <a:pos x="connsiteX1" y="connsiteY1"/>
                </a:cxn>
                <a:cxn ang="0">
                  <a:pos x="connsiteX2" y="connsiteY2"/>
                </a:cxn>
                <a:cxn ang="0">
                  <a:pos x="connsiteX3" y="connsiteY3"/>
                </a:cxn>
              </a:cxnLst>
              <a:rect l="l" t="t" r="r" b="b"/>
              <a:pathLst>
                <a:path w="409575" h="1838325">
                  <a:moveTo>
                    <a:pt x="0" y="0"/>
                  </a:moveTo>
                  <a:lnTo>
                    <a:pt x="409575" y="0"/>
                  </a:lnTo>
                  <a:lnTo>
                    <a:pt x="409575" y="1838325"/>
                  </a:lnTo>
                  <a:lnTo>
                    <a:pt x="9525" y="1838325"/>
                  </a:lnTo>
                </a:path>
              </a:pathLst>
            </a:cu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igura a mano libera: forma 15">
              <a:extLst>
                <a:ext uri="{FF2B5EF4-FFF2-40B4-BE49-F238E27FC236}">
                  <a16:creationId xmlns:a16="http://schemas.microsoft.com/office/drawing/2014/main" id="{B920E6D7-F021-D47E-39CA-9C8AC3E13CC0}"/>
                </a:ext>
              </a:extLst>
            </p:cNvPr>
            <p:cNvSpPr/>
            <p:nvPr/>
          </p:nvSpPr>
          <p:spPr>
            <a:xfrm flipH="1">
              <a:off x="2000351" y="4269549"/>
              <a:ext cx="409575" cy="1838325"/>
            </a:xfrm>
            <a:custGeom>
              <a:avLst/>
              <a:gdLst>
                <a:gd name="connsiteX0" fmla="*/ 0 w 409575"/>
                <a:gd name="connsiteY0" fmla="*/ 0 h 1838325"/>
                <a:gd name="connsiteX1" fmla="*/ 409575 w 409575"/>
                <a:gd name="connsiteY1" fmla="*/ 0 h 1838325"/>
                <a:gd name="connsiteX2" fmla="*/ 409575 w 409575"/>
                <a:gd name="connsiteY2" fmla="*/ 1838325 h 1838325"/>
                <a:gd name="connsiteX3" fmla="*/ 9525 w 409575"/>
                <a:gd name="connsiteY3" fmla="*/ 1838325 h 1838325"/>
              </a:gdLst>
              <a:ahLst/>
              <a:cxnLst>
                <a:cxn ang="0">
                  <a:pos x="connsiteX0" y="connsiteY0"/>
                </a:cxn>
                <a:cxn ang="0">
                  <a:pos x="connsiteX1" y="connsiteY1"/>
                </a:cxn>
                <a:cxn ang="0">
                  <a:pos x="connsiteX2" y="connsiteY2"/>
                </a:cxn>
                <a:cxn ang="0">
                  <a:pos x="connsiteX3" y="connsiteY3"/>
                </a:cxn>
              </a:cxnLst>
              <a:rect l="l" t="t" r="r" b="b"/>
              <a:pathLst>
                <a:path w="409575" h="1838325">
                  <a:moveTo>
                    <a:pt x="0" y="0"/>
                  </a:moveTo>
                  <a:lnTo>
                    <a:pt x="409575" y="0"/>
                  </a:lnTo>
                  <a:lnTo>
                    <a:pt x="409575" y="1838325"/>
                  </a:lnTo>
                  <a:lnTo>
                    <a:pt x="9525" y="1838325"/>
                  </a:lnTo>
                </a:path>
              </a:pathLst>
            </a:cu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CasellaDiTesto 16">
            <a:extLst>
              <a:ext uri="{FF2B5EF4-FFF2-40B4-BE49-F238E27FC236}">
                <a16:creationId xmlns:a16="http://schemas.microsoft.com/office/drawing/2014/main" id="{30B9BDA2-12E0-40A8-67BD-7C78591615D8}"/>
              </a:ext>
            </a:extLst>
          </p:cNvPr>
          <p:cNvSpPr txBox="1"/>
          <p:nvPr/>
        </p:nvSpPr>
        <p:spPr>
          <a:xfrm>
            <a:off x="4285218" y="4462616"/>
            <a:ext cx="7117212" cy="1788438"/>
          </a:xfrm>
          <a:prstGeom prst="rect">
            <a:avLst/>
          </a:prstGeom>
          <a:noFill/>
        </p:spPr>
        <p:txBody>
          <a:bodyPr wrap="square">
            <a:spAutoFit/>
          </a:bodyPr>
          <a:lstStyle/>
          <a:p>
            <a:pPr marL="285750" indent="-285750">
              <a:lnSpc>
                <a:spcPct val="115000"/>
              </a:lnSpc>
              <a:spcAft>
                <a:spcPts val="600"/>
              </a:spcAft>
              <a:buFont typeface="Arial" panose="020B0604020202020204" pitchFamily="34" charset="0"/>
              <a:buChar char="•"/>
            </a:pPr>
            <a:r>
              <a:rPr lang="it-IT" sz="1600" b="1" dirty="0">
                <a:effectLst/>
                <a:latin typeface="+mj-lt"/>
                <a:ea typeface="Aptos" panose="020B0004020202020204" pitchFamily="34" charset="0"/>
                <a:cs typeface="Times New Roman" panose="02020603050405020304" pitchFamily="18" charset="0"/>
              </a:rPr>
              <a:t>Sedili Nuovi </a:t>
            </a:r>
            <a:r>
              <a:rPr lang="it-IT" sz="1600" dirty="0">
                <a:effectLst/>
                <a:latin typeface="+mj-lt"/>
                <a:ea typeface="Aptos" panose="020B0004020202020204" pitchFamily="34" charset="0"/>
                <a:cs typeface="Times New Roman" panose="02020603050405020304" pitchFamily="18" charset="0"/>
              </a:rPr>
              <a:t>realizzati con materiali lavabili e durevoli.</a:t>
            </a:r>
          </a:p>
          <a:p>
            <a:pPr marL="285750" indent="-285750">
              <a:lnSpc>
                <a:spcPct val="115000"/>
              </a:lnSpc>
              <a:spcAft>
                <a:spcPts val="600"/>
              </a:spcAft>
              <a:buFont typeface="Arial" panose="020B0604020202020204" pitchFamily="34" charset="0"/>
              <a:buChar char="•"/>
            </a:pPr>
            <a:r>
              <a:rPr lang="it-IT" sz="1600" b="1" dirty="0">
                <a:effectLst/>
                <a:latin typeface="+mj-lt"/>
                <a:ea typeface="Aptos" panose="020B0004020202020204" pitchFamily="34" charset="0"/>
                <a:cs typeface="Times New Roman" panose="02020603050405020304" pitchFamily="18" charset="0"/>
              </a:rPr>
              <a:t>Finiture Summit Gold.</a:t>
            </a:r>
          </a:p>
          <a:p>
            <a:pPr marL="285750" indent="-285750">
              <a:lnSpc>
                <a:spcPct val="115000"/>
              </a:lnSpc>
              <a:spcAft>
                <a:spcPts val="600"/>
              </a:spcAft>
              <a:buFont typeface="Arial" panose="020B0604020202020204" pitchFamily="34" charset="0"/>
              <a:buChar char="•"/>
            </a:pPr>
            <a:r>
              <a:rPr lang="it-IT" sz="1600" b="1" dirty="0">
                <a:effectLst/>
                <a:latin typeface="+mj-lt"/>
                <a:ea typeface="Aptos" panose="020B0004020202020204" pitchFamily="34" charset="0"/>
                <a:cs typeface="Times New Roman" panose="02020603050405020304" pitchFamily="18" charset="0"/>
              </a:rPr>
              <a:t>Tappetini in Gomma </a:t>
            </a:r>
            <a:r>
              <a:rPr lang="it-IT" sz="1600" dirty="0">
                <a:effectLst/>
                <a:latin typeface="+mj-lt"/>
                <a:ea typeface="Aptos" panose="020B0004020202020204" pitchFamily="34" charset="0"/>
                <a:cs typeface="Times New Roman" panose="02020603050405020304" pitchFamily="18" charset="0"/>
              </a:rPr>
              <a:t>con profilo delle montagne e logo The North Face.</a:t>
            </a:r>
          </a:p>
          <a:p>
            <a:pPr marL="285750" indent="-285750">
              <a:lnSpc>
                <a:spcPct val="115000"/>
              </a:lnSpc>
              <a:spcAft>
                <a:spcPts val="600"/>
              </a:spcAft>
              <a:buFont typeface="Arial" panose="020B0604020202020204" pitchFamily="34" charset="0"/>
              <a:buChar char="•"/>
            </a:pPr>
            <a:r>
              <a:rPr lang="it-IT" sz="1600" b="1" dirty="0">
                <a:effectLst/>
                <a:latin typeface="+mj-lt"/>
                <a:ea typeface="Aptos" panose="020B0004020202020204" pitchFamily="34" charset="0"/>
                <a:cs typeface="Times New Roman" panose="02020603050405020304" pitchFamily="18" charset="0"/>
              </a:rPr>
              <a:t>Pad Cover Dedicato </a:t>
            </a:r>
            <a:r>
              <a:rPr lang="it-IT" sz="1600" dirty="0">
                <a:effectLst/>
                <a:latin typeface="+mj-lt"/>
                <a:ea typeface="Aptos" panose="020B0004020202020204" pitchFamily="34" charset="0"/>
                <a:cs typeface="Times New Roman" panose="02020603050405020304" pitchFamily="18" charset="0"/>
              </a:rPr>
              <a:t>con il logo The North Face.</a:t>
            </a:r>
          </a:p>
          <a:p>
            <a:pPr marL="285750" indent="-285750">
              <a:lnSpc>
                <a:spcPct val="115000"/>
              </a:lnSpc>
              <a:spcAft>
                <a:spcPts val="600"/>
              </a:spcAft>
              <a:buFont typeface="Arial" panose="020B0604020202020204" pitchFamily="34" charset="0"/>
              <a:buChar char="•"/>
            </a:pPr>
            <a:r>
              <a:rPr lang="it-IT" sz="1600" b="1" dirty="0">
                <a:effectLst/>
                <a:latin typeface="+mj-lt"/>
                <a:ea typeface="Aptos" panose="020B0004020202020204" pitchFamily="34" charset="0"/>
                <a:cs typeface="Times New Roman" panose="02020603050405020304" pitchFamily="18" charset="0"/>
              </a:rPr>
              <a:t>Parabrezza Riscaldato.</a:t>
            </a:r>
            <a:endParaRPr lang="it-IT" sz="1600" dirty="0">
              <a:effectLst/>
              <a:latin typeface="+mj-lt"/>
              <a:ea typeface="Aptos" panose="020B0004020202020204" pitchFamily="34" charset="0"/>
              <a:cs typeface="Times New Roman" panose="02020603050405020304" pitchFamily="18" charset="0"/>
            </a:endParaRPr>
          </a:p>
        </p:txBody>
      </p:sp>
      <p:sp>
        <p:nvSpPr>
          <p:cNvPr id="18" name="Rettangolo 17">
            <a:extLst>
              <a:ext uri="{FF2B5EF4-FFF2-40B4-BE49-F238E27FC236}">
                <a16:creationId xmlns:a16="http://schemas.microsoft.com/office/drawing/2014/main" id="{F1F2653F-9BCF-5E66-F94E-32FD19AC0661}"/>
              </a:ext>
            </a:extLst>
          </p:cNvPr>
          <p:cNvSpPr/>
          <p:nvPr/>
        </p:nvSpPr>
        <p:spPr>
          <a:xfrm>
            <a:off x="1670615" y="4052482"/>
            <a:ext cx="2137025" cy="197913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err="1">
                <a:solidFill>
                  <a:srgbClr val="262626"/>
                </a:solidFill>
              </a:rPr>
              <a:t>img</a:t>
            </a:r>
            <a:endParaRPr lang="it-IT" b="1" dirty="0">
              <a:solidFill>
                <a:srgbClr val="262626"/>
              </a:solidFill>
            </a:endParaRPr>
          </a:p>
        </p:txBody>
      </p:sp>
      <p:sp>
        <p:nvSpPr>
          <p:cNvPr id="19" name="Rettangolo 18">
            <a:extLst>
              <a:ext uri="{FF2B5EF4-FFF2-40B4-BE49-F238E27FC236}">
                <a16:creationId xmlns:a16="http://schemas.microsoft.com/office/drawing/2014/main" id="{99DD6A6C-896F-0BA2-FFE0-3BB95B7C1B4A}"/>
              </a:ext>
            </a:extLst>
          </p:cNvPr>
          <p:cNvSpPr/>
          <p:nvPr/>
        </p:nvSpPr>
        <p:spPr>
          <a:xfrm>
            <a:off x="1163638" y="0"/>
            <a:ext cx="11028361" cy="184910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rgbClr val="262626"/>
                </a:solidFill>
              </a:rPr>
              <a:t>IMG</a:t>
            </a:r>
          </a:p>
        </p:txBody>
      </p:sp>
      <p:sp>
        <p:nvSpPr>
          <p:cNvPr id="33" name="CasellaDiTesto 32">
            <a:extLst>
              <a:ext uri="{FF2B5EF4-FFF2-40B4-BE49-F238E27FC236}">
                <a16:creationId xmlns:a16="http://schemas.microsoft.com/office/drawing/2014/main" id="{AB171864-E96A-074F-A6F6-DC0F5078326E}"/>
              </a:ext>
            </a:extLst>
          </p:cNvPr>
          <p:cNvSpPr txBox="1"/>
          <p:nvPr/>
        </p:nvSpPr>
        <p:spPr>
          <a:xfrm>
            <a:off x="1308100" y="2912865"/>
            <a:ext cx="9683750" cy="713722"/>
          </a:xfrm>
          <a:prstGeom prst="rect">
            <a:avLst/>
          </a:prstGeom>
          <a:noFill/>
        </p:spPr>
        <p:txBody>
          <a:bodyPr wrap="square">
            <a:spAutoFit/>
          </a:bodyPr>
          <a:lstStyle/>
          <a:p>
            <a:pPr>
              <a:lnSpc>
                <a:spcPct val="115000"/>
              </a:lnSpc>
              <a:spcAft>
                <a:spcPts val="800"/>
              </a:spcAft>
            </a:pPr>
            <a:r>
              <a:rPr lang="it-IT" sz="1800" kern="100" dirty="0">
                <a:effectLst/>
                <a:latin typeface="+mj-lt"/>
                <a:ea typeface="Aptos" panose="020B0004020202020204" pitchFamily="34" charset="0"/>
                <a:cs typeface="Times New Roman" panose="02020603050405020304" pitchFamily="18" charset="0"/>
              </a:rPr>
              <a:t> Gli interni del Jeep Avenger The North Face offrono un mix di comfort e resistenza, ideali per chi ama l’avventura. Il design esclusivo crea un’atmosfera accogliente e sofisticata.</a:t>
            </a:r>
          </a:p>
        </p:txBody>
      </p:sp>
    </p:spTree>
    <p:custDataLst>
      <p:tags r:id="rId1"/>
    </p:custDataLst>
    <p:extLst>
      <p:ext uri="{BB962C8B-B14F-4D97-AF65-F5344CB8AC3E}">
        <p14:creationId xmlns:p14="http://schemas.microsoft.com/office/powerpoint/2010/main" val="2113418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1BDA825-A605-2A43-453D-29C368642796}"/>
              </a:ext>
            </a:extLst>
          </p:cNvPr>
          <p:cNvSpPr txBox="1"/>
          <p:nvPr/>
        </p:nvSpPr>
        <p:spPr>
          <a:xfrm>
            <a:off x="127322" y="424406"/>
            <a:ext cx="8560490" cy="584775"/>
          </a:xfrm>
          <a:prstGeom prst="rect">
            <a:avLst/>
          </a:prstGeom>
          <a:noFill/>
        </p:spPr>
        <p:txBody>
          <a:bodyPr wrap="square">
            <a:spAutoFit/>
          </a:bodyPr>
          <a:lstStyle>
            <a:defPPr>
              <a:defRPr lang="fr-FR"/>
            </a:defPPr>
            <a:lvl1pPr marR="0" lvl="0" indent="0" defTabSz="609570" fontAlgn="base">
              <a:lnSpc>
                <a:spcPct val="100000"/>
              </a:lnSpc>
              <a:spcBef>
                <a:spcPct val="0"/>
              </a:spcBef>
              <a:spcAft>
                <a:spcPct val="0"/>
              </a:spcAft>
              <a:buClr>
                <a:srgbClr val="000000"/>
              </a:buClr>
              <a:buSzTx/>
              <a:buFontTx/>
              <a:buNone/>
              <a:tabLst/>
              <a:defRPr sz="3200" cap="all">
                <a:solidFill>
                  <a:schemeClr val="accent4"/>
                </a:solidFill>
                <a:latin typeface="Encode Sans ExtraBold" pitchFamily="2" charset="0"/>
              </a:defRPr>
            </a:lvl1pPr>
          </a:lstStyle>
          <a:p>
            <a:r>
              <a:rPr lang="it-IT" dirty="0"/>
              <a:t>Evoluzione della gamma</a:t>
            </a:r>
            <a:endParaRPr lang="en-US" dirty="0">
              <a:sym typeface="Arial"/>
            </a:endParaRPr>
          </a:p>
        </p:txBody>
      </p:sp>
      <p:sp>
        <p:nvSpPr>
          <p:cNvPr id="3" name="CasellaDiTesto 2">
            <a:extLst>
              <a:ext uri="{FF2B5EF4-FFF2-40B4-BE49-F238E27FC236}">
                <a16:creationId xmlns:a16="http://schemas.microsoft.com/office/drawing/2014/main" id="{8C67CAE2-93B9-992A-4CAD-FD29146C4939}"/>
              </a:ext>
            </a:extLst>
          </p:cNvPr>
          <p:cNvSpPr txBox="1"/>
          <p:nvPr/>
        </p:nvSpPr>
        <p:spPr>
          <a:xfrm>
            <a:off x="127321" y="199251"/>
            <a:ext cx="4245665" cy="276999"/>
          </a:xfrm>
          <a:prstGeom prst="rect">
            <a:avLst/>
          </a:prstGeom>
          <a:noFill/>
        </p:spPr>
        <p:txBody>
          <a:bodyPr wrap="square">
            <a:spAutoFit/>
          </a:bodyPr>
          <a:lstStyle/>
          <a:p>
            <a:pPr marL="0" marR="0" lvl="0" indent="0" algn="l" defTabSz="609570" rtl="0" eaLnBrk="1" fontAlgn="base" latinLnBrk="0" hangingPunct="1">
              <a:lnSpc>
                <a:spcPct val="100000"/>
              </a:lnSpc>
              <a:spcBef>
                <a:spcPct val="0"/>
              </a:spcBef>
              <a:spcAft>
                <a:spcPct val="0"/>
              </a:spcAft>
              <a:buClr>
                <a:srgbClr val="000000"/>
              </a:buClr>
              <a:buSzTx/>
              <a:buFontTx/>
              <a:buNone/>
              <a:tabLst/>
              <a:defRPr/>
            </a:pPr>
            <a:r>
              <a:rPr kumimoji="0" lang="it-IT" sz="1200" i="0" u="none" strike="noStrike" kern="1200" cap="none" normalizeH="0" baseline="0" noProof="0" dirty="0">
                <a:ln>
                  <a:noFill/>
                </a:ln>
                <a:solidFill>
                  <a:schemeClr val="tx1">
                    <a:lumMod val="50000"/>
                    <a:lumOff val="50000"/>
                  </a:schemeClr>
                </a:solidFill>
                <a:effectLst/>
                <a:uLnTx/>
                <a:uFillTx/>
                <a:sym typeface="Arial"/>
              </a:rPr>
              <a:t>EVOLUZIONE DELLA GAMMA E PACCHETTI DISPONIBILI</a:t>
            </a:r>
          </a:p>
        </p:txBody>
      </p:sp>
      <p:sp>
        <p:nvSpPr>
          <p:cNvPr id="7" name="CasellaDiTesto 6">
            <a:extLst>
              <a:ext uri="{FF2B5EF4-FFF2-40B4-BE49-F238E27FC236}">
                <a16:creationId xmlns:a16="http://schemas.microsoft.com/office/drawing/2014/main" id="{070D140D-B9E7-7C2E-416A-15DE1C4CCFB5}"/>
              </a:ext>
            </a:extLst>
          </p:cNvPr>
          <p:cNvSpPr txBox="1"/>
          <p:nvPr/>
        </p:nvSpPr>
        <p:spPr>
          <a:xfrm>
            <a:off x="227013" y="1363809"/>
            <a:ext cx="6044314" cy="4722575"/>
          </a:xfrm>
          <a:prstGeom prst="rect">
            <a:avLst/>
          </a:prstGeom>
          <a:noFill/>
        </p:spPr>
        <p:txBody>
          <a:bodyPr wrap="square">
            <a:spAutoFit/>
          </a:bodyPr>
          <a:lstStyle/>
          <a:p>
            <a:pPr lvl="0">
              <a:lnSpc>
                <a:spcPct val="115000"/>
              </a:lnSpc>
              <a:spcAft>
                <a:spcPts val="800"/>
              </a:spcAft>
              <a:buSzPts val="1000"/>
              <a:tabLst>
                <a:tab pos="457200" algn="l"/>
              </a:tabLst>
            </a:pPr>
            <a:r>
              <a:rPr lang="it-IT" sz="1600" b="1" kern="100" dirty="0">
                <a:effectLst/>
                <a:latin typeface="+mj-lt"/>
                <a:ea typeface="Aptos" panose="020B0004020202020204" pitchFamily="34" charset="0"/>
                <a:cs typeface="Times New Roman" panose="02020603050405020304" pitchFamily="18" charset="0"/>
              </a:rPr>
              <a:t>Gamma Modelli</a:t>
            </a:r>
            <a:br>
              <a:rPr lang="it-IT" sz="1600" kern="100" dirty="0">
                <a:effectLst/>
                <a:latin typeface="+mj-lt"/>
                <a:ea typeface="Aptos" panose="020B0004020202020204" pitchFamily="34" charset="0"/>
                <a:cs typeface="Times New Roman" panose="02020603050405020304" pitchFamily="18" charset="0"/>
              </a:rPr>
            </a:br>
            <a:r>
              <a:rPr lang="it-IT" sz="1600" kern="100" dirty="0">
                <a:effectLst/>
                <a:latin typeface="+mj-lt"/>
                <a:ea typeface="Aptos" panose="020B0004020202020204" pitchFamily="34" charset="0"/>
                <a:cs typeface="Times New Roman" panose="02020603050405020304" pitchFamily="18" charset="0"/>
              </a:rPr>
              <a:t>Con il modello MY25, la Jeep Avenger amplia e ridefinisce la sua gamma per rispondere meglio alle diverse esigenze dei clienti:</a:t>
            </a:r>
          </a:p>
          <a:p>
            <a:pPr marL="628650" lvl="1" indent="-171450">
              <a:lnSpc>
                <a:spcPct val="115000"/>
              </a:lnSpc>
              <a:spcAft>
                <a:spcPts val="800"/>
              </a:spcAft>
              <a:buSzPts val="1000"/>
              <a:buFont typeface="Arial" panose="020B0604020202020204" pitchFamily="34" charset="0"/>
              <a:buChar char="•"/>
              <a:tabLst>
                <a:tab pos="914400" algn="l"/>
              </a:tabLst>
            </a:pPr>
            <a:r>
              <a:rPr lang="it-IT" sz="1600" b="1" kern="100" dirty="0">
                <a:effectLst/>
                <a:latin typeface="+mj-lt"/>
                <a:ea typeface="Aptos" panose="020B0004020202020204" pitchFamily="34" charset="0"/>
                <a:cs typeface="Times New Roman" panose="02020603050405020304" pitchFamily="18" charset="0"/>
              </a:rPr>
              <a:t>MY24</a:t>
            </a:r>
            <a:r>
              <a:rPr lang="it-IT" sz="1600" kern="100" dirty="0">
                <a:effectLst/>
                <a:latin typeface="+mj-lt"/>
                <a:ea typeface="Aptos" panose="020B0004020202020204" pitchFamily="34" charset="0"/>
                <a:cs typeface="Times New Roman" panose="02020603050405020304" pitchFamily="18" charset="0"/>
              </a:rPr>
              <a:t> includeva le varianti base </a:t>
            </a:r>
            <a:r>
              <a:rPr lang="it-IT" sz="1600" i="1" kern="100" dirty="0" err="1">
                <a:effectLst/>
                <a:latin typeface="+mj-lt"/>
                <a:ea typeface="Aptos" panose="020B0004020202020204" pitchFamily="34" charset="0"/>
                <a:cs typeface="Times New Roman" panose="02020603050405020304" pitchFamily="18" charset="0"/>
              </a:rPr>
              <a:t>Longitude</a:t>
            </a:r>
            <a:r>
              <a:rPr lang="it-IT" sz="1600" kern="100" dirty="0">
                <a:effectLst/>
                <a:latin typeface="+mj-lt"/>
                <a:ea typeface="Aptos" panose="020B0004020202020204" pitchFamily="34" charset="0"/>
                <a:cs typeface="Times New Roman" panose="02020603050405020304" pitchFamily="18" charset="0"/>
              </a:rPr>
              <a:t>, </a:t>
            </a:r>
            <a:r>
              <a:rPr lang="it-IT" sz="1600" i="1" kern="100" dirty="0" err="1">
                <a:effectLst/>
                <a:latin typeface="+mj-lt"/>
                <a:ea typeface="Aptos" panose="020B0004020202020204" pitchFamily="34" charset="0"/>
                <a:cs typeface="Times New Roman" panose="02020603050405020304" pitchFamily="18" charset="0"/>
              </a:rPr>
              <a:t>Altitude</a:t>
            </a:r>
            <a:r>
              <a:rPr lang="it-IT" sz="1600" kern="100" dirty="0">
                <a:effectLst/>
                <a:latin typeface="+mj-lt"/>
                <a:ea typeface="Aptos" panose="020B0004020202020204" pitchFamily="34" charset="0"/>
                <a:cs typeface="Times New Roman" panose="02020603050405020304" pitchFamily="18" charset="0"/>
              </a:rPr>
              <a:t>, e </a:t>
            </a:r>
            <a:r>
              <a:rPr lang="it-IT" sz="1600" i="1" kern="100" dirty="0">
                <a:effectLst/>
                <a:latin typeface="+mj-lt"/>
                <a:ea typeface="Aptos" panose="020B0004020202020204" pitchFamily="34" charset="0"/>
                <a:cs typeface="Times New Roman" panose="02020603050405020304" pitchFamily="18" charset="0"/>
              </a:rPr>
              <a:t>Summit</a:t>
            </a:r>
            <a:r>
              <a:rPr lang="it-IT" sz="1600" kern="100" dirty="0">
                <a:effectLst/>
                <a:latin typeface="+mj-lt"/>
                <a:ea typeface="Aptos" panose="020B0004020202020204" pitchFamily="34" charset="0"/>
                <a:cs typeface="Times New Roman" panose="02020603050405020304" pitchFamily="18" charset="0"/>
              </a:rPr>
              <a:t>.</a:t>
            </a:r>
          </a:p>
          <a:p>
            <a:pPr marL="628650" lvl="1" indent="-171450">
              <a:lnSpc>
                <a:spcPct val="115000"/>
              </a:lnSpc>
              <a:spcAft>
                <a:spcPts val="800"/>
              </a:spcAft>
              <a:buSzPts val="1000"/>
              <a:buFont typeface="Arial" panose="020B0604020202020204" pitchFamily="34" charset="0"/>
              <a:buChar char="•"/>
              <a:tabLst>
                <a:tab pos="914400" algn="l"/>
              </a:tabLst>
            </a:pPr>
            <a:r>
              <a:rPr lang="it-IT" sz="1600" b="1" kern="100" dirty="0">
                <a:effectLst/>
                <a:latin typeface="+mj-lt"/>
                <a:ea typeface="Aptos" panose="020B0004020202020204" pitchFamily="34" charset="0"/>
                <a:cs typeface="Times New Roman" panose="02020603050405020304" pitchFamily="18" charset="0"/>
              </a:rPr>
              <a:t>MY25</a:t>
            </a:r>
            <a:r>
              <a:rPr lang="it-IT" sz="1600" kern="100" dirty="0">
                <a:effectLst/>
                <a:latin typeface="+mj-lt"/>
                <a:ea typeface="Aptos" panose="020B0004020202020204" pitchFamily="34" charset="0"/>
                <a:cs typeface="Times New Roman" panose="02020603050405020304" pitchFamily="18" charset="0"/>
              </a:rPr>
              <a:t> introduce una gamma evoluta che comprende varianti elettriche (</a:t>
            </a:r>
            <a:r>
              <a:rPr lang="it-IT" sz="1600" kern="100" dirty="0" err="1">
                <a:effectLst/>
                <a:latin typeface="+mj-lt"/>
                <a:ea typeface="Aptos" panose="020B0004020202020204" pitchFamily="34" charset="0"/>
                <a:cs typeface="Times New Roman" panose="02020603050405020304" pitchFamily="18" charset="0"/>
              </a:rPr>
              <a:t>Bev</a:t>
            </a:r>
            <a:r>
              <a:rPr lang="it-IT" sz="1600" kern="100" dirty="0">
                <a:effectLst/>
                <a:latin typeface="+mj-lt"/>
                <a:ea typeface="Aptos" panose="020B0004020202020204" pitchFamily="34" charset="0"/>
                <a:cs typeface="Times New Roman" panose="02020603050405020304" pitchFamily="18" charset="0"/>
              </a:rPr>
              <a:t>), ibride (e-</a:t>
            </a:r>
            <a:r>
              <a:rPr lang="it-IT" sz="1600" kern="100" dirty="0" err="1">
                <a:effectLst/>
                <a:latin typeface="+mj-lt"/>
                <a:ea typeface="Aptos" panose="020B0004020202020204" pitchFamily="34" charset="0"/>
                <a:cs typeface="Times New Roman" panose="02020603050405020304" pitchFamily="18" charset="0"/>
              </a:rPr>
              <a:t>Hybrid</a:t>
            </a:r>
            <a:r>
              <a:rPr lang="it-IT" sz="1600" kern="100" dirty="0">
                <a:effectLst/>
                <a:latin typeface="+mj-lt"/>
                <a:ea typeface="Aptos" panose="020B0004020202020204" pitchFamily="34" charset="0"/>
                <a:cs typeface="Times New Roman" panose="02020603050405020304" pitchFamily="18" charset="0"/>
              </a:rPr>
              <a:t>), benzina e la nuova edizione speciale </a:t>
            </a:r>
            <a:r>
              <a:rPr lang="it-IT" sz="1600" i="1" kern="100" dirty="0">
                <a:effectLst/>
                <a:latin typeface="+mj-lt"/>
                <a:ea typeface="Aptos" panose="020B0004020202020204" pitchFamily="34" charset="0"/>
                <a:cs typeface="Times New Roman" panose="02020603050405020304" pitchFamily="18" charset="0"/>
              </a:rPr>
              <a:t>The North Face (TNF)</a:t>
            </a:r>
            <a:r>
              <a:rPr lang="it-IT" sz="1600" kern="100" dirty="0">
                <a:effectLst/>
                <a:latin typeface="+mj-lt"/>
                <a:ea typeface="Aptos" panose="020B0004020202020204" pitchFamily="34" charset="0"/>
                <a:cs typeface="Times New Roman" panose="02020603050405020304" pitchFamily="18" charset="0"/>
              </a:rPr>
              <a:t>, che risalta per elementi esclusivi e una personalizzazione avanzata.</a:t>
            </a:r>
          </a:p>
          <a:p>
            <a:pPr marL="628650" lvl="1" indent="-171450">
              <a:lnSpc>
                <a:spcPct val="115000"/>
              </a:lnSpc>
              <a:spcAft>
                <a:spcPts val="800"/>
              </a:spcAft>
              <a:buSzPts val="1000"/>
              <a:buFont typeface="Arial" panose="020B0604020202020204" pitchFamily="34" charset="0"/>
              <a:buChar char="•"/>
              <a:tabLst>
                <a:tab pos="914400" algn="l"/>
              </a:tabLst>
            </a:pPr>
            <a:endParaRPr lang="it-IT" sz="1600" kern="100" dirty="0">
              <a:effectLst/>
              <a:latin typeface="+mj-lt"/>
              <a:ea typeface="Aptos" panose="020B0004020202020204" pitchFamily="34" charset="0"/>
              <a:cs typeface="Times New Roman" panose="02020603050405020304" pitchFamily="18" charset="0"/>
            </a:endParaRPr>
          </a:p>
          <a:p>
            <a:pPr lvl="0">
              <a:lnSpc>
                <a:spcPct val="115000"/>
              </a:lnSpc>
              <a:spcAft>
                <a:spcPts val="800"/>
              </a:spcAft>
              <a:buSzPts val="1000"/>
              <a:tabLst>
                <a:tab pos="457200" algn="l"/>
              </a:tabLst>
            </a:pPr>
            <a:r>
              <a:rPr lang="it-IT" sz="1600" b="1" kern="100" dirty="0">
                <a:effectLst/>
                <a:latin typeface="+mj-lt"/>
                <a:ea typeface="Aptos" panose="020B0004020202020204" pitchFamily="34" charset="0"/>
                <a:cs typeface="Times New Roman" panose="02020603050405020304" pitchFamily="18" charset="0"/>
              </a:rPr>
              <a:t>Aggiunte e Modifiche Specifiche</a:t>
            </a:r>
            <a:br>
              <a:rPr lang="it-IT" sz="1600" kern="100" dirty="0">
                <a:effectLst/>
                <a:latin typeface="+mj-lt"/>
                <a:ea typeface="Aptos" panose="020B0004020202020204" pitchFamily="34" charset="0"/>
                <a:cs typeface="Times New Roman" panose="02020603050405020304" pitchFamily="18" charset="0"/>
              </a:rPr>
            </a:br>
            <a:r>
              <a:rPr lang="it-IT" sz="1600" kern="100" dirty="0">
                <a:effectLst/>
                <a:latin typeface="+mj-lt"/>
                <a:ea typeface="Aptos" panose="020B0004020202020204" pitchFamily="34" charset="0"/>
                <a:cs typeface="Times New Roman" panose="02020603050405020304" pitchFamily="18" charset="0"/>
              </a:rPr>
              <a:t>Le varianti </a:t>
            </a:r>
            <a:r>
              <a:rPr lang="it-IT" sz="1600" i="1" kern="100" dirty="0" err="1">
                <a:effectLst/>
                <a:latin typeface="+mj-lt"/>
                <a:ea typeface="Aptos" panose="020B0004020202020204" pitchFamily="34" charset="0"/>
                <a:cs typeface="Times New Roman" panose="02020603050405020304" pitchFamily="18" charset="0"/>
              </a:rPr>
              <a:t>Upland</a:t>
            </a:r>
            <a:r>
              <a:rPr lang="it-IT" sz="1600" kern="100" dirty="0">
                <a:effectLst/>
                <a:latin typeface="+mj-lt"/>
                <a:ea typeface="Aptos" panose="020B0004020202020204" pitchFamily="34" charset="0"/>
                <a:cs typeface="Times New Roman" panose="02020603050405020304" pitchFamily="18" charset="0"/>
              </a:rPr>
              <a:t> e </a:t>
            </a:r>
            <a:r>
              <a:rPr lang="it-IT" sz="1600" i="1" kern="100" dirty="0">
                <a:effectLst/>
                <a:latin typeface="+mj-lt"/>
                <a:ea typeface="Aptos" panose="020B0004020202020204" pitchFamily="34" charset="0"/>
                <a:cs typeface="Times New Roman" panose="02020603050405020304" pitchFamily="18" charset="0"/>
              </a:rPr>
              <a:t>Overland</a:t>
            </a:r>
            <a:r>
              <a:rPr lang="it-IT" sz="1600" kern="100" dirty="0">
                <a:effectLst/>
                <a:latin typeface="+mj-lt"/>
                <a:ea typeface="Aptos" panose="020B0004020202020204" pitchFamily="34" charset="0"/>
                <a:cs typeface="Times New Roman" panose="02020603050405020304" pitchFamily="18" charset="0"/>
              </a:rPr>
              <a:t> arricchiscono l'offerta, insieme alla configurazione </a:t>
            </a:r>
            <a:r>
              <a:rPr lang="it-IT" sz="1600" i="1" kern="100" dirty="0" err="1">
                <a:effectLst/>
                <a:latin typeface="+mj-lt"/>
                <a:ea typeface="Aptos" panose="020B0004020202020204" pitchFamily="34" charset="0"/>
                <a:cs typeface="Times New Roman" panose="02020603050405020304" pitchFamily="18" charset="0"/>
              </a:rPr>
              <a:t>Launch</a:t>
            </a:r>
            <a:r>
              <a:rPr lang="it-IT" sz="1600" i="1" kern="100" dirty="0">
                <a:effectLst/>
                <a:latin typeface="+mj-lt"/>
                <a:ea typeface="Aptos" panose="020B0004020202020204" pitchFamily="34" charset="0"/>
                <a:cs typeface="Times New Roman" panose="02020603050405020304" pitchFamily="18" charset="0"/>
              </a:rPr>
              <a:t> Edition</a:t>
            </a:r>
            <a:r>
              <a:rPr lang="it-IT" sz="1600" kern="100" dirty="0">
                <a:effectLst/>
                <a:latin typeface="+mj-lt"/>
                <a:ea typeface="Aptos" panose="020B0004020202020204" pitchFamily="34" charset="0"/>
                <a:cs typeface="Times New Roman" panose="02020603050405020304" pitchFamily="18" charset="0"/>
              </a:rPr>
              <a:t>, progettata per offrire ai clienti un pacchetto completo di caratteristiche avanzate al lancio del modello​(</a:t>
            </a:r>
            <a:r>
              <a:rPr lang="it-IT" sz="1600" kern="100" dirty="0" err="1">
                <a:effectLst/>
                <a:latin typeface="+mj-lt"/>
                <a:ea typeface="Aptos" panose="020B0004020202020204" pitchFamily="34" charset="0"/>
                <a:cs typeface="Times New Roman" panose="02020603050405020304" pitchFamily="18" charset="0"/>
              </a:rPr>
              <a:t>Instruction</a:t>
            </a:r>
            <a:r>
              <a:rPr lang="it-IT" sz="1600" kern="100" dirty="0">
                <a:effectLst/>
                <a:latin typeface="+mj-lt"/>
                <a:ea typeface="Aptos" panose="020B0004020202020204" pitchFamily="34" charset="0"/>
                <a:cs typeface="Times New Roman" panose="02020603050405020304" pitchFamily="18" charset="0"/>
              </a:rPr>
              <a:t> </a:t>
            </a:r>
            <a:r>
              <a:rPr lang="it-IT" sz="1600" kern="100" dirty="0" err="1">
                <a:effectLst/>
                <a:latin typeface="+mj-lt"/>
                <a:ea typeface="Aptos" panose="020B0004020202020204" pitchFamily="34" charset="0"/>
                <a:cs typeface="Times New Roman" panose="02020603050405020304" pitchFamily="18" charset="0"/>
              </a:rPr>
              <a:t>Letter</a:t>
            </a:r>
            <a:r>
              <a:rPr lang="it-IT" sz="1600" kern="100" dirty="0">
                <a:effectLst/>
                <a:latin typeface="+mj-lt"/>
                <a:ea typeface="Aptos" panose="020B0004020202020204" pitchFamily="34" charset="0"/>
                <a:cs typeface="Times New Roman" panose="02020603050405020304" pitchFamily="18" charset="0"/>
              </a:rPr>
              <a:t> Aven</a:t>
            </a:r>
            <a:r>
              <a:rPr lang="it-IT" sz="1600" kern="100" dirty="0">
                <a:effectLst/>
                <a:latin typeface="+mj-lt"/>
                <a:ea typeface="Aptos" panose="020B0004020202020204" pitchFamily="34" charset="0"/>
                <a:cs typeface="Aptos" panose="020B0004020202020204" pitchFamily="34" charset="0"/>
              </a:rPr>
              <a:t>…</a:t>
            </a:r>
            <a:r>
              <a:rPr lang="it-IT" sz="1600" kern="100" dirty="0">
                <a:effectLst/>
                <a:latin typeface="+mj-lt"/>
                <a:ea typeface="Aptos" panose="020B0004020202020204" pitchFamily="34" charset="0"/>
                <a:cs typeface="Times New Roman" panose="02020603050405020304" pitchFamily="18" charset="0"/>
              </a:rPr>
              <a:t>).</a:t>
            </a:r>
          </a:p>
        </p:txBody>
      </p:sp>
      <p:sp>
        <p:nvSpPr>
          <p:cNvPr id="8" name="Rettangolo 7">
            <a:extLst>
              <a:ext uri="{FF2B5EF4-FFF2-40B4-BE49-F238E27FC236}">
                <a16:creationId xmlns:a16="http://schemas.microsoft.com/office/drawing/2014/main" id="{F0F5110C-FBF6-CEAB-990C-E67002E5606B}"/>
              </a:ext>
            </a:extLst>
          </p:cNvPr>
          <p:cNvSpPr/>
          <p:nvPr/>
        </p:nvSpPr>
        <p:spPr>
          <a:xfrm>
            <a:off x="6672263" y="0"/>
            <a:ext cx="4340997"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rgbClr val="262626"/>
                </a:solidFill>
              </a:rPr>
              <a:t>IMG</a:t>
            </a:r>
          </a:p>
        </p:txBody>
      </p:sp>
    </p:spTree>
    <p:custDataLst>
      <p:tags r:id="rId1"/>
    </p:custDataLst>
    <p:extLst>
      <p:ext uri="{BB962C8B-B14F-4D97-AF65-F5344CB8AC3E}">
        <p14:creationId xmlns:p14="http://schemas.microsoft.com/office/powerpoint/2010/main" val="36187508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2A270-36F9-D9DC-EBF2-9D4961FAC0B3}"/>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DE3933F6-4626-F98E-665F-E25F7D1EF690}"/>
              </a:ext>
            </a:extLst>
          </p:cNvPr>
          <p:cNvSpPr txBox="1"/>
          <p:nvPr/>
        </p:nvSpPr>
        <p:spPr>
          <a:xfrm>
            <a:off x="127322" y="424406"/>
            <a:ext cx="8560490" cy="584775"/>
          </a:xfrm>
          <a:prstGeom prst="rect">
            <a:avLst/>
          </a:prstGeom>
          <a:noFill/>
        </p:spPr>
        <p:txBody>
          <a:bodyPr wrap="square">
            <a:spAutoFit/>
          </a:bodyPr>
          <a:lstStyle>
            <a:defPPr>
              <a:defRPr lang="fr-FR"/>
            </a:defPPr>
            <a:lvl1pPr marR="0" lvl="0" indent="0" defTabSz="609570" fontAlgn="base">
              <a:lnSpc>
                <a:spcPct val="100000"/>
              </a:lnSpc>
              <a:spcBef>
                <a:spcPct val="0"/>
              </a:spcBef>
              <a:spcAft>
                <a:spcPct val="0"/>
              </a:spcAft>
              <a:buClr>
                <a:srgbClr val="000000"/>
              </a:buClr>
              <a:buSzTx/>
              <a:buFontTx/>
              <a:buNone/>
              <a:tabLst/>
              <a:defRPr sz="3200" cap="all">
                <a:solidFill>
                  <a:schemeClr val="accent4"/>
                </a:solidFill>
                <a:latin typeface="Encode Sans ExtraBold" pitchFamily="2" charset="0"/>
              </a:defRPr>
            </a:lvl1pPr>
          </a:lstStyle>
          <a:p>
            <a:r>
              <a:rPr lang="it-IT" dirty="0"/>
              <a:t>Evoluzione della gamma</a:t>
            </a:r>
            <a:endParaRPr lang="en-US" dirty="0">
              <a:sym typeface="Arial"/>
            </a:endParaRPr>
          </a:p>
        </p:txBody>
      </p:sp>
      <p:sp>
        <p:nvSpPr>
          <p:cNvPr id="3" name="CasellaDiTesto 2">
            <a:extLst>
              <a:ext uri="{FF2B5EF4-FFF2-40B4-BE49-F238E27FC236}">
                <a16:creationId xmlns:a16="http://schemas.microsoft.com/office/drawing/2014/main" id="{F164846B-6460-A99C-9AAE-089ED1C056E3}"/>
              </a:ext>
            </a:extLst>
          </p:cNvPr>
          <p:cNvSpPr txBox="1"/>
          <p:nvPr/>
        </p:nvSpPr>
        <p:spPr>
          <a:xfrm>
            <a:off x="127321" y="199251"/>
            <a:ext cx="4245665" cy="276999"/>
          </a:xfrm>
          <a:prstGeom prst="rect">
            <a:avLst/>
          </a:prstGeom>
          <a:noFill/>
        </p:spPr>
        <p:txBody>
          <a:bodyPr wrap="square">
            <a:spAutoFit/>
          </a:bodyPr>
          <a:lstStyle/>
          <a:p>
            <a:pPr marL="0" marR="0" lvl="0" indent="0" algn="l" defTabSz="609570" rtl="0" eaLnBrk="1" fontAlgn="base" latinLnBrk="0" hangingPunct="1">
              <a:lnSpc>
                <a:spcPct val="100000"/>
              </a:lnSpc>
              <a:spcBef>
                <a:spcPct val="0"/>
              </a:spcBef>
              <a:spcAft>
                <a:spcPct val="0"/>
              </a:spcAft>
              <a:buClr>
                <a:srgbClr val="000000"/>
              </a:buClr>
              <a:buSzTx/>
              <a:buFontTx/>
              <a:buNone/>
              <a:tabLst/>
              <a:defRPr/>
            </a:pPr>
            <a:r>
              <a:rPr kumimoji="0" lang="it-IT" sz="1200" i="0" u="none" strike="noStrike" kern="1200" cap="none" normalizeH="0" baseline="0" noProof="0" dirty="0">
                <a:ln>
                  <a:noFill/>
                </a:ln>
                <a:solidFill>
                  <a:schemeClr val="tx1">
                    <a:lumMod val="50000"/>
                    <a:lumOff val="50000"/>
                  </a:schemeClr>
                </a:solidFill>
                <a:effectLst/>
                <a:uLnTx/>
                <a:uFillTx/>
                <a:sym typeface="Arial"/>
              </a:rPr>
              <a:t>EVOLUZIONE DELLA GAMMA E PACCHETTI DISPONIBILI</a:t>
            </a:r>
          </a:p>
        </p:txBody>
      </p:sp>
      <p:pic>
        <p:nvPicPr>
          <p:cNvPr id="5" name="Immagine 4">
            <a:extLst>
              <a:ext uri="{FF2B5EF4-FFF2-40B4-BE49-F238E27FC236}">
                <a16:creationId xmlns:a16="http://schemas.microsoft.com/office/drawing/2014/main" id="{89442344-F4FD-C358-BC06-4670AE40E5D6}"/>
              </a:ext>
            </a:extLst>
          </p:cNvPr>
          <p:cNvPicPr>
            <a:picLocks noChangeAspect="1"/>
          </p:cNvPicPr>
          <p:nvPr/>
        </p:nvPicPr>
        <p:blipFill>
          <a:blip r:embed="rId3"/>
          <a:stretch>
            <a:fillRect/>
          </a:stretch>
        </p:blipFill>
        <p:spPr>
          <a:xfrm>
            <a:off x="127321" y="1234336"/>
            <a:ext cx="8782010" cy="5106868"/>
          </a:xfrm>
          <a:prstGeom prst="rect">
            <a:avLst/>
          </a:prstGeom>
        </p:spPr>
      </p:pic>
      <p:sp>
        <p:nvSpPr>
          <p:cNvPr id="10" name="CasellaDiTesto 9">
            <a:extLst>
              <a:ext uri="{FF2B5EF4-FFF2-40B4-BE49-F238E27FC236}">
                <a16:creationId xmlns:a16="http://schemas.microsoft.com/office/drawing/2014/main" id="{E9F6A0EE-535C-3A9C-DD37-D7646569B63F}"/>
              </a:ext>
            </a:extLst>
          </p:cNvPr>
          <p:cNvSpPr txBox="1"/>
          <p:nvPr/>
        </p:nvSpPr>
        <p:spPr>
          <a:xfrm>
            <a:off x="5953715" y="5401324"/>
            <a:ext cx="4807274" cy="1032270"/>
          </a:xfrm>
          <a:prstGeom prst="rect">
            <a:avLst/>
          </a:prstGeom>
          <a:solidFill>
            <a:srgbClr val="FFFF00"/>
          </a:solidFill>
        </p:spPr>
        <p:txBody>
          <a:bodyPr wrap="square">
            <a:spAutoFit/>
          </a:bodyPr>
          <a:lstStyle/>
          <a:p>
            <a:pPr>
              <a:lnSpc>
                <a:spcPct val="115000"/>
              </a:lnSpc>
              <a:spcAft>
                <a:spcPts val="800"/>
              </a:spcAft>
            </a:pPr>
            <a:r>
              <a:rPr lang="it-IT"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L’intelligenza artificiale ha creato questa tabella facendo riferimento a: </a:t>
            </a:r>
            <a:r>
              <a:rPr lang="it-IT" kern="100" dirty="0" err="1">
                <a:solidFill>
                  <a:srgbClr val="FF0000"/>
                </a:solidFill>
                <a:latin typeface="Aptos" panose="020B0004020202020204" pitchFamily="34" charset="0"/>
                <a:ea typeface="Aptos" panose="020B0004020202020204" pitchFamily="34" charset="0"/>
                <a:cs typeface="Times New Roman" panose="02020603050405020304" pitchFamily="18" charset="0"/>
              </a:rPr>
              <a:t>Instruction</a:t>
            </a:r>
            <a:r>
              <a:rPr lang="it-IT"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 </a:t>
            </a:r>
            <a:r>
              <a:rPr lang="it-IT" kern="100" dirty="0" err="1">
                <a:solidFill>
                  <a:srgbClr val="FF0000"/>
                </a:solidFill>
                <a:latin typeface="Aptos" panose="020B0004020202020204" pitchFamily="34" charset="0"/>
                <a:ea typeface="Aptos" panose="020B0004020202020204" pitchFamily="34" charset="0"/>
                <a:cs typeface="Times New Roman" panose="02020603050405020304" pitchFamily="18" charset="0"/>
              </a:rPr>
              <a:t>Letter</a:t>
            </a:r>
            <a:r>
              <a:rPr lang="it-IT"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 Avenger MY25 2</a:t>
            </a:r>
            <a:endParaRPr lang="it-IT"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3988389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54F2C81-A0F5-A3BE-CEB4-4B9F71C6013E}"/>
              </a:ext>
            </a:extLst>
          </p:cNvPr>
          <p:cNvSpPr txBox="1"/>
          <p:nvPr/>
        </p:nvSpPr>
        <p:spPr>
          <a:xfrm>
            <a:off x="240610" y="3462646"/>
            <a:ext cx="8560490" cy="584775"/>
          </a:xfrm>
          <a:prstGeom prst="rect">
            <a:avLst/>
          </a:prstGeom>
          <a:noFill/>
        </p:spPr>
        <p:txBody>
          <a:bodyPr wrap="square">
            <a:spAutoFit/>
          </a:bodyPr>
          <a:lstStyle/>
          <a:p>
            <a:pPr marL="0" marR="0" lvl="0" indent="0" algn="l" defTabSz="609570" rtl="0" eaLnBrk="1" fontAlgn="base" latinLnBrk="0" hangingPunct="1">
              <a:lnSpc>
                <a:spcPct val="100000"/>
              </a:lnSpc>
              <a:spcBef>
                <a:spcPct val="0"/>
              </a:spcBef>
              <a:spcAft>
                <a:spcPct val="0"/>
              </a:spcAft>
              <a:buClr>
                <a:srgbClr val="000000"/>
              </a:buClr>
              <a:buSzTx/>
              <a:buFontTx/>
              <a:buNone/>
              <a:tabLst/>
              <a:defRPr/>
            </a:pPr>
            <a:r>
              <a:rPr lang="en-US" sz="3200" cap="all" dirty="0" err="1">
                <a:solidFill>
                  <a:schemeClr val="accent4"/>
                </a:solidFill>
                <a:latin typeface="Encode Sans ExtraBold" pitchFamily="2" charset="0"/>
                <a:sym typeface="Arial"/>
              </a:rPr>
              <a:t>Personalizza</a:t>
            </a:r>
            <a:r>
              <a:rPr lang="en-US" sz="3200" cap="all" dirty="0">
                <a:solidFill>
                  <a:schemeClr val="accent4"/>
                </a:solidFill>
                <a:latin typeface="Encode Sans ExtraBold" pitchFamily="2" charset="0"/>
                <a:sym typeface="Arial"/>
              </a:rPr>
              <a:t> il </a:t>
            </a:r>
            <a:r>
              <a:rPr lang="en-US" sz="3200" cap="all" dirty="0" err="1">
                <a:solidFill>
                  <a:schemeClr val="accent4"/>
                </a:solidFill>
                <a:latin typeface="Encode Sans ExtraBold" pitchFamily="2" charset="0"/>
                <a:sym typeface="Arial"/>
              </a:rPr>
              <a:t>tuo</a:t>
            </a:r>
            <a:r>
              <a:rPr lang="en-US" sz="3200" cap="all" dirty="0">
                <a:solidFill>
                  <a:schemeClr val="accent4"/>
                </a:solidFill>
                <a:latin typeface="Encode Sans ExtraBold" pitchFamily="2" charset="0"/>
                <a:sym typeface="Arial"/>
              </a:rPr>
              <a:t> </a:t>
            </a:r>
            <a:r>
              <a:rPr lang="en-US" sz="3200" cap="all" dirty="0" err="1">
                <a:solidFill>
                  <a:schemeClr val="accent4"/>
                </a:solidFill>
                <a:latin typeface="Encode Sans ExtraBold" pitchFamily="2" charset="0"/>
                <a:sym typeface="Arial"/>
              </a:rPr>
              <a:t>viaggio</a:t>
            </a:r>
            <a:endParaRPr lang="en-US" sz="3200" cap="all" dirty="0">
              <a:solidFill>
                <a:schemeClr val="accent4"/>
              </a:solidFill>
              <a:latin typeface="Encode Sans ExtraBold" pitchFamily="2" charset="0"/>
              <a:sym typeface="Arial"/>
            </a:endParaRPr>
          </a:p>
        </p:txBody>
      </p:sp>
      <p:sp>
        <p:nvSpPr>
          <p:cNvPr id="3" name="CasellaDiTesto 2">
            <a:extLst>
              <a:ext uri="{FF2B5EF4-FFF2-40B4-BE49-F238E27FC236}">
                <a16:creationId xmlns:a16="http://schemas.microsoft.com/office/drawing/2014/main" id="{115D604F-AAF0-7E5F-9E22-1985BA8B61C6}"/>
              </a:ext>
            </a:extLst>
          </p:cNvPr>
          <p:cNvSpPr txBox="1"/>
          <p:nvPr/>
        </p:nvSpPr>
        <p:spPr>
          <a:xfrm>
            <a:off x="240609" y="3237491"/>
            <a:ext cx="4245665" cy="276999"/>
          </a:xfrm>
          <a:prstGeom prst="rect">
            <a:avLst/>
          </a:prstGeom>
          <a:noFill/>
        </p:spPr>
        <p:txBody>
          <a:bodyPr wrap="square">
            <a:spAutoFit/>
          </a:bodyPr>
          <a:lstStyle/>
          <a:p>
            <a:pPr marL="0" marR="0" lvl="0" indent="0" algn="l" defTabSz="609570" rtl="0" eaLnBrk="1" fontAlgn="base" latinLnBrk="0" hangingPunct="1">
              <a:lnSpc>
                <a:spcPct val="100000"/>
              </a:lnSpc>
              <a:spcBef>
                <a:spcPct val="0"/>
              </a:spcBef>
              <a:spcAft>
                <a:spcPct val="0"/>
              </a:spcAft>
              <a:buClr>
                <a:srgbClr val="000000"/>
              </a:buClr>
              <a:buSzTx/>
              <a:buFontTx/>
              <a:buNone/>
              <a:tabLst/>
              <a:defRPr/>
            </a:pPr>
            <a:r>
              <a:rPr kumimoji="0" lang="it-IT" sz="1200" i="0" u="none" strike="noStrike" kern="1200" cap="none" normalizeH="0" baseline="0" noProof="0" dirty="0">
                <a:ln>
                  <a:noFill/>
                </a:ln>
                <a:solidFill>
                  <a:schemeClr val="tx1">
                    <a:lumMod val="50000"/>
                    <a:lumOff val="50000"/>
                  </a:schemeClr>
                </a:solidFill>
                <a:effectLst/>
                <a:uLnTx/>
                <a:uFillTx/>
                <a:sym typeface="Arial"/>
              </a:rPr>
              <a:t>EVOLUZIONE DELLA GAMMA E PACCHETTI DISPONIBILI</a:t>
            </a:r>
          </a:p>
        </p:txBody>
      </p:sp>
      <p:sp>
        <p:nvSpPr>
          <p:cNvPr id="4" name="Rettangolo 3">
            <a:extLst>
              <a:ext uri="{FF2B5EF4-FFF2-40B4-BE49-F238E27FC236}">
                <a16:creationId xmlns:a16="http://schemas.microsoft.com/office/drawing/2014/main" id="{60173C91-6D2D-1E96-34E7-0D092B6DA8FA}"/>
              </a:ext>
            </a:extLst>
          </p:cNvPr>
          <p:cNvSpPr/>
          <p:nvPr/>
        </p:nvSpPr>
        <p:spPr>
          <a:xfrm>
            <a:off x="240609" y="4183580"/>
            <a:ext cx="10392326" cy="19420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l">
              <a:spcAft>
                <a:spcPts val="600"/>
              </a:spcAft>
            </a:pPr>
            <a:r>
              <a:rPr lang="it-IT" sz="1600" b="0" i="0" dirty="0">
                <a:solidFill>
                  <a:srgbClr val="111111"/>
                </a:solidFill>
                <a:effectLst/>
                <a:latin typeface="+mj-lt"/>
              </a:rPr>
              <a:t>Ecco una panoramica dettagliata sui vari </a:t>
            </a:r>
            <a:r>
              <a:rPr lang="it-IT" sz="1600" b="1" i="0" dirty="0">
                <a:solidFill>
                  <a:srgbClr val="111111"/>
                </a:solidFill>
                <a:effectLst/>
                <a:latin typeface="+mj-lt"/>
              </a:rPr>
              <a:t>pacchetti e accessori </a:t>
            </a:r>
            <a:r>
              <a:rPr lang="it-IT" sz="1600" b="0" i="0" dirty="0">
                <a:solidFill>
                  <a:srgbClr val="111111"/>
                </a:solidFill>
                <a:effectLst/>
                <a:latin typeface="+mj-lt"/>
              </a:rPr>
              <a:t>che possono essere scelti per personalizzare il veicolo in base alle esigenze specifiche dei clienti.</a:t>
            </a:r>
          </a:p>
          <a:p>
            <a:pPr algn="l">
              <a:spcAft>
                <a:spcPts val="600"/>
              </a:spcAft>
            </a:pPr>
            <a:r>
              <a:rPr lang="it-IT" sz="1600" b="0" i="0" dirty="0">
                <a:solidFill>
                  <a:srgbClr val="111111"/>
                </a:solidFill>
                <a:effectLst/>
                <a:latin typeface="+mj-lt"/>
              </a:rPr>
              <a:t>La possibilità di scegliere tra vari pacchetti e accessori </a:t>
            </a:r>
            <a:r>
              <a:rPr lang="it-IT" sz="1600" b="1" i="0" dirty="0">
                <a:solidFill>
                  <a:srgbClr val="111111"/>
                </a:solidFill>
                <a:effectLst/>
                <a:latin typeface="+mj-lt"/>
              </a:rPr>
              <a:t>permette ai clienti di personalizzare il Jeep Avenger MY25 </a:t>
            </a:r>
            <a:r>
              <a:rPr lang="it-IT" sz="1600" b="0" i="0" dirty="0">
                <a:solidFill>
                  <a:srgbClr val="111111"/>
                </a:solidFill>
                <a:effectLst/>
                <a:latin typeface="+mj-lt"/>
              </a:rPr>
              <a:t>in base alle loro esigenze specifiche. </a:t>
            </a:r>
          </a:p>
          <a:p>
            <a:pPr algn="l">
              <a:spcAft>
                <a:spcPts val="600"/>
              </a:spcAft>
            </a:pPr>
            <a:r>
              <a:rPr lang="it-IT" sz="1600" b="0" i="0" dirty="0">
                <a:solidFill>
                  <a:srgbClr val="111111"/>
                </a:solidFill>
                <a:effectLst/>
                <a:latin typeface="+mj-lt"/>
              </a:rPr>
              <a:t>Che si tratti di </a:t>
            </a:r>
            <a:r>
              <a:rPr lang="it-IT" sz="1600" b="1" i="0" dirty="0">
                <a:solidFill>
                  <a:srgbClr val="111111"/>
                </a:solidFill>
                <a:effectLst/>
                <a:latin typeface="+mj-lt"/>
              </a:rPr>
              <a:t>migliorare il comfort </a:t>
            </a:r>
            <a:r>
              <a:rPr lang="it-IT" sz="1600" b="0" i="0" dirty="0">
                <a:solidFill>
                  <a:srgbClr val="111111"/>
                </a:solidFill>
                <a:effectLst/>
                <a:latin typeface="+mj-lt"/>
              </a:rPr>
              <a:t>durante l’inverno, aggiungere un tocco di lusso con il pacchetto Leather, o </a:t>
            </a:r>
            <a:r>
              <a:rPr lang="it-IT" sz="1600" b="1" i="0" dirty="0">
                <a:solidFill>
                  <a:srgbClr val="111111"/>
                </a:solidFill>
                <a:effectLst/>
                <a:latin typeface="+mj-lt"/>
              </a:rPr>
              <a:t>integrare tecnologie avanzate </a:t>
            </a:r>
            <a:r>
              <a:rPr lang="it-IT" sz="1600" b="0" i="0" dirty="0">
                <a:solidFill>
                  <a:srgbClr val="111111"/>
                </a:solidFill>
                <a:effectLst/>
                <a:latin typeface="+mj-lt"/>
              </a:rPr>
              <a:t>con il pacchetto Infotainment &amp; </a:t>
            </a:r>
            <a:r>
              <a:rPr lang="it-IT" sz="1600" b="0" i="0" dirty="0" err="1">
                <a:solidFill>
                  <a:srgbClr val="111111"/>
                </a:solidFill>
                <a:effectLst/>
                <a:latin typeface="+mj-lt"/>
              </a:rPr>
              <a:t>Convenience</a:t>
            </a:r>
            <a:r>
              <a:rPr lang="it-IT" sz="1600" b="0" i="0" dirty="0">
                <a:solidFill>
                  <a:srgbClr val="111111"/>
                </a:solidFill>
                <a:effectLst/>
                <a:latin typeface="+mj-lt"/>
              </a:rPr>
              <a:t>, ogni cliente può configurare il proprio veicolo per ottenere la massima soddisfazione.</a:t>
            </a:r>
          </a:p>
        </p:txBody>
      </p:sp>
      <p:sp>
        <p:nvSpPr>
          <p:cNvPr id="6" name="Rettangolo 5">
            <a:extLst>
              <a:ext uri="{FF2B5EF4-FFF2-40B4-BE49-F238E27FC236}">
                <a16:creationId xmlns:a16="http://schemas.microsoft.com/office/drawing/2014/main" id="{E6E8CCAF-0BE8-38FF-3EAC-A050AA48BD48}"/>
              </a:ext>
            </a:extLst>
          </p:cNvPr>
          <p:cNvSpPr/>
          <p:nvPr/>
        </p:nvSpPr>
        <p:spPr>
          <a:xfrm>
            <a:off x="0" y="0"/>
            <a:ext cx="11010901" cy="292931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rgbClr val="262626"/>
                </a:solidFill>
              </a:rPr>
              <a:t>IMG</a:t>
            </a:r>
          </a:p>
        </p:txBody>
      </p:sp>
    </p:spTree>
    <p:custDataLst>
      <p:tags r:id="rId1"/>
    </p:custDataLst>
    <p:extLst>
      <p:ext uri="{BB962C8B-B14F-4D97-AF65-F5344CB8AC3E}">
        <p14:creationId xmlns:p14="http://schemas.microsoft.com/office/powerpoint/2010/main" val="2580317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3D12A-11B0-99F9-A294-C4735748BC85}"/>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8C820269-BB34-5836-5800-CB615D418C7F}"/>
              </a:ext>
            </a:extLst>
          </p:cNvPr>
          <p:cNvSpPr txBox="1"/>
          <p:nvPr/>
        </p:nvSpPr>
        <p:spPr>
          <a:xfrm>
            <a:off x="240609" y="482316"/>
            <a:ext cx="10446439" cy="584775"/>
          </a:xfrm>
          <a:prstGeom prst="rect">
            <a:avLst/>
          </a:prstGeom>
          <a:noFill/>
        </p:spPr>
        <p:txBody>
          <a:bodyPr wrap="square">
            <a:spAutoFit/>
          </a:bodyPr>
          <a:lstStyle/>
          <a:p>
            <a:pPr marL="0" marR="0" lvl="0" indent="0" algn="l" defTabSz="609570" rtl="0" eaLnBrk="1" fontAlgn="base" latinLnBrk="0" hangingPunct="1">
              <a:lnSpc>
                <a:spcPct val="100000"/>
              </a:lnSpc>
              <a:spcBef>
                <a:spcPct val="0"/>
              </a:spcBef>
              <a:spcAft>
                <a:spcPct val="0"/>
              </a:spcAft>
              <a:buClr>
                <a:srgbClr val="000000"/>
              </a:buClr>
              <a:buSzTx/>
              <a:buFontTx/>
              <a:buNone/>
              <a:tabLst/>
              <a:defRPr/>
            </a:pPr>
            <a:r>
              <a:rPr lang="it-IT" sz="3200" cap="all" dirty="0">
                <a:solidFill>
                  <a:schemeClr val="accent4"/>
                </a:solidFill>
                <a:latin typeface="Encode Sans ExtraBold" pitchFamily="2" charset="0"/>
                <a:sym typeface="Arial"/>
              </a:rPr>
              <a:t>Panoramica sui Pacchetti Disponibili</a:t>
            </a:r>
            <a:endParaRPr lang="en-US" sz="3200" cap="all" dirty="0">
              <a:solidFill>
                <a:schemeClr val="accent4"/>
              </a:solidFill>
              <a:latin typeface="Encode Sans ExtraBold" pitchFamily="2" charset="0"/>
              <a:sym typeface="Arial"/>
            </a:endParaRPr>
          </a:p>
        </p:txBody>
      </p:sp>
      <p:sp>
        <p:nvSpPr>
          <p:cNvPr id="5" name="CasellaDiTesto 4">
            <a:extLst>
              <a:ext uri="{FF2B5EF4-FFF2-40B4-BE49-F238E27FC236}">
                <a16:creationId xmlns:a16="http://schemas.microsoft.com/office/drawing/2014/main" id="{1DDBE9C1-B5CB-82D3-A4EF-10EEE9546A8B}"/>
              </a:ext>
            </a:extLst>
          </p:cNvPr>
          <p:cNvSpPr txBox="1"/>
          <p:nvPr/>
        </p:nvSpPr>
        <p:spPr>
          <a:xfrm>
            <a:off x="240609" y="257161"/>
            <a:ext cx="4245665" cy="276999"/>
          </a:xfrm>
          <a:prstGeom prst="rect">
            <a:avLst/>
          </a:prstGeom>
          <a:noFill/>
        </p:spPr>
        <p:txBody>
          <a:bodyPr wrap="square">
            <a:spAutoFit/>
          </a:bodyPr>
          <a:lstStyle/>
          <a:p>
            <a:pPr marL="0" marR="0" lvl="0" indent="0" algn="l" defTabSz="609570" rtl="0" eaLnBrk="1" fontAlgn="base" latinLnBrk="0" hangingPunct="1">
              <a:lnSpc>
                <a:spcPct val="100000"/>
              </a:lnSpc>
              <a:spcBef>
                <a:spcPct val="0"/>
              </a:spcBef>
              <a:spcAft>
                <a:spcPct val="0"/>
              </a:spcAft>
              <a:buClr>
                <a:srgbClr val="000000"/>
              </a:buClr>
              <a:buSzTx/>
              <a:buFontTx/>
              <a:buNone/>
              <a:tabLst/>
              <a:defRPr/>
            </a:pPr>
            <a:r>
              <a:rPr kumimoji="0" lang="it-IT" sz="1200" i="0" u="none" strike="noStrike" kern="1200" cap="none" normalizeH="0" baseline="0" noProof="0" dirty="0">
                <a:ln>
                  <a:noFill/>
                </a:ln>
                <a:solidFill>
                  <a:schemeClr val="tx1">
                    <a:lumMod val="50000"/>
                    <a:lumOff val="50000"/>
                  </a:schemeClr>
                </a:solidFill>
                <a:effectLst/>
                <a:uLnTx/>
                <a:uFillTx/>
                <a:sym typeface="Arial"/>
              </a:rPr>
              <a:t>EVOLUZIONE DELLA GAMMA E PACCHETTI DISPONIBILI</a:t>
            </a:r>
          </a:p>
        </p:txBody>
      </p:sp>
      <p:sp>
        <p:nvSpPr>
          <p:cNvPr id="15" name="Rettangolo 14">
            <a:extLst>
              <a:ext uri="{FF2B5EF4-FFF2-40B4-BE49-F238E27FC236}">
                <a16:creationId xmlns:a16="http://schemas.microsoft.com/office/drawing/2014/main" id="{A1207F2A-FE48-C57A-4C38-C148A8EE0C7B}"/>
              </a:ext>
            </a:extLst>
          </p:cNvPr>
          <p:cNvSpPr/>
          <p:nvPr/>
        </p:nvSpPr>
        <p:spPr>
          <a:xfrm>
            <a:off x="240608" y="1185015"/>
            <a:ext cx="10446441" cy="5192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l"/>
            <a:r>
              <a:rPr lang="it-IT" sz="1600" dirty="0">
                <a:solidFill>
                  <a:srgbClr val="111111"/>
                </a:solidFill>
                <a:latin typeface="+mj-lt"/>
              </a:rPr>
              <a:t>Scopri le opzioni per personalizzare il tuo Jeep Avenger MY25 secondo le tue esigenze.</a:t>
            </a:r>
          </a:p>
        </p:txBody>
      </p:sp>
      <p:sp>
        <p:nvSpPr>
          <p:cNvPr id="3" name="CasellaDiTesto 2">
            <a:extLst>
              <a:ext uri="{FF2B5EF4-FFF2-40B4-BE49-F238E27FC236}">
                <a16:creationId xmlns:a16="http://schemas.microsoft.com/office/drawing/2014/main" id="{0E19F083-F291-6B8E-F321-972CE6FDA19E}"/>
              </a:ext>
            </a:extLst>
          </p:cNvPr>
          <p:cNvSpPr txBox="1"/>
          <p:nvPr/>
        </p:nvSpPr>
        <p:spPr>
          <a:xfrm>
            <a:off x="354929" y="5216219"/>
            <a:ext cx="3165723" cy="223716"/>
          </a:xfrm>
          <a:prstGeom prst="rect">
            <a:avLst/>
          </a:prstGeom>
          <a:noFill/>
        </p:spPr>
        <p:txBody>
          <a:bodyPr wrap="square" lIns="36000" tIns="0" rIns="36000" bIns="0">
            <a:spAutoFit/>
          </a:bodyPr>
          <a:lstStyle/>
          <a:p>
            <a:pPr algn="ctr">
              <a:lnSpc>
                <a:spcPct val="115000"/>
              </a:lnSpc>
              <a:spcAft>
                <a:spcPts val="800"/>
              </a:spcAft>
            </a:pPr>
            <a:r>
              <a:rPr lang="it-IT" sz="1400" b="1" kern="100" dirty="0">
                <a:effectLst/>
                <a:latin typeface="+mj-lt"/>
                <a:ea typeface="Aptos" panose="020B0004020202020204" pitchFamily="34" charset="0"/>
                <a:cs typeface="Times New Roman" panose="02020603050405020304" pitchFamily="18" charset="0"/>
              </a:rPr>
              <a:t>Pacchetto Winter</a:t>
            </a:r>
          </a:p>
        </p:txBody>
      </p:sp>
      <p:sp>
        <p:nvSpPr>
          <p:cNvPr id="2" name="CasellaDiTesto 1">
            <a:extLst>
              <a:ext uri="{FF2B5EF4-FFF2-40B4-BE49-F238E27FC236}">
                <a16:creationId xmlns:a16="http://schemas.microsoft.com/office/drawing/2014/main" id="{9BA2E39D-B93F-A01A-F065-BBB98EF06BE4}"/>
              </a:ext>
            </a:extLst>
          </p:cNvPr>
          <p:cNvSpPr txBox="1"/>
          <p:nvPr/>
        </p:nvSpPr>
        <p:spPr>
          <a:xfrm>
            <a:off x="3784935" y="5216219"/>
            <a:ext cx="3204195" cy="223716"/>
          </a:xfrm>
          <a:prstGeom prst="rect">
            <a:avLst/>
          </a:prstGeom>
          <a:noFill/>
        </p:spPr>
        <p:txBody>
          <a:bodyPr wrap="square" lIns="36000" tIns="0" rIns="36000" bIns="0">
            <a:spAutoFit/>
          </a:bodyPr>
          <a:lstStyle/>
          <a:p>
            <a:pPr algn="ctr">
              <a:lnSpc>
                <a:spcPct val="115000"/>
              </a:lnSpc>
              <a:spcAft>
                <a:spcPts val="800"/>
              </a:spcAft>
            </a:pPr>
            <a:r>
              <a:rPr lang="it-IT" sz="1400" b="1" kern="100" dirty="0">
                <a:effectLst/>
                <a:latin typeface="+mj-lt"/>
                <a:ea typeface="Aptos" panose="020B0004020202020204" pitchFamily="34" charset="0"/>
                <a:cs typeface="Times New Roman" panose="02020603050405020304" pitchFamily="18" charset="0"/>
              </a:rPr>
              <a:t>Pacchetto Leather</a:t>
            </a:r>
          </a:p>
        </p:txBody>
      </p:sp>
      <p:sp>
        <p:nvSpPr>
          <p:cNvPr id="34" name="CasellaDiTesto 33">
            <a:extLst>
              <a:ext uri="{FF2B5EF4-FFF2-40B4-BE49-F238E27FC236}">
                <a16:creationId xmlns:a16="http://schemas.microsoft.com/office/drawing/2014/main" id="{34E2CE76-B684-60C2-AC68-8225A3EEA50A}"/>
              </a:ext>
            </a:extLst>
          </p:cNvPr>
          <p:cNvSpPr txBox="1"/>
          <p:nvPr/>
        </p:nvSpPr>
        <p:spPr>
          <a:xfrm>
            <a:off x="7214940" y="5092339"/>
            <a:ext cx="3165723" cy="471476"/>
          </a:xfrm>
          <a:prstGeom prst="rect">
            <a:avLst/>
          </a:prstGeom>
          <a:noFill/>
        </p:spPr>
        <p:txBody>
          <a:bodyPr wrap="square" lIns="36000" tIns="0" rIns="36000" bIns="0">
            <a:spAutoFit/>
          </a:bodyPr>
          <a:lstStyle/>
          <a:p>
            <a:pPr algn="ctr">
              <a:lnSpc>
                <a:spcPct val="115000"/>
              </a:lnSpc>
              <a:spcAft>
                <a:spcPts val="800"/>
              </a:spcAft>
            </a:pPr>
            <a:r>
              <a:rPr lang="it-IT" sz="1400" b="1" kern="100" dirty="0">
                <a:effectLst/>
                <a:latin typeface="+mj-lt"/>
                <a:ea typeface="Aptos" panose="020B0004020202020204" pitchFamily="34" charset="0"/>
                <a:cs typeface="Times New Roman" panose="02020603050405020304" pitchFamily="18" charset="0"/>
              </a:rPr>
              <a:t>Pacchetto Infotainment </a:t>
            </a:r>
            <a:br>
              <a:rPr lang="it-IT" sz="1400" b="1" kern="100" dirty="0">
                <a:effectLst/>
                <a:latin typeface="+mj-lt"/>
                <a:ea typeface="Aptos" panose="020B0004020202020204" pitchFamily="34" charset="0"/>
                <a:cs typeface="Times New Roman" panose="02020603050405020304" pitchFamily="18" charset="0"/>
              </a:rPr>
            </a:br>
            <a:r>
              <a:rPr lang="it-IT" sz="1400" b="1" kern="100" dirty="0">
                <a:effectLst/>
                <a:latin typeface="+mj-lt"/>
                <a:ea typeface="Aptos" panose="020B0004020202020204" pitchFamily="34" charset="0"/>
                <a:cs typeface="Times New Roman" panose="02020603050405020304" pitchFamily="18" charset="0"/>
              </a:rPr>
              <a:t>&amp; </a:t>
            </a:r>
            <a:r>
              <a:rPr lang="it-IT" sz="1400" b="1" kern="100" dirty="0" err="1">
                <a:effectLst/>
                <a:latin typeface="+mj-lt"/>
                <a:ea typeface="Aptos" panose="020B0004020202020204" pitchFamily="34" charset="0"/>
                <a:cs typeface="Times New Roman" panose="02020603050405020304" pitchFamily="18" charset="0"/>
              </a:rPr>
              <a:t>Convenience</a:t>
            </a:r>
            <a:endParaRPr lang="it-IT" sz="1400" b="1" kern="100" dirty="0">
              <a:effectLst/>
              <a:latin typeface="+mj-lt"/>
              <a:ea typeface="Aptos" panose="020B0004020202020204" pitchFamily="34" charset="0"/>
              <a:cs typeface="Times New Roman" panose="02020603050405020304" pitchFamily="18" charset="0"/>
            </a:endParaRPr>
          </a:p>
        </p:txBody>
      </p:sp>
      <p:grpSp>
        <p:nvGrpSpPr>
          <p:cNvPr id="44" name="Gruppo 43">
            <a:extLst>
              <a:ext uri="{FF2B5EF4-FFF2-40B4-BE49-F238E27FC236}">
                <a16:creationId xmlns:a16="http://schemas.microsoft.com/office/drawing/2014/main" id="{2AE91D0B-E44D-E6FC-D406-D37A7E9B0E0D}"/>
              </a:ext>
            </a:extLst>
          </p:cNvPr>
          <p:cNvGrpSpPr/>
          <p:nvPr/>
        </p:nvGrpSpPr>
        <p:grpSpPr>
          <a:xfrm>
            <a:off x="7214940" y="2209247"/>
            <a:ext cx="3165723" cy="2633560"/>
            <a:chOff x="4127844" y="1719955"/>
            <a:chExt cx="1436179" cy="1194755"/>
          </a:xfrm>
        </p:grpSpPr>
        <p:grpSp>
          <p:nvGrpSpPr>
            <p:cNvPr id="35" name="Gruppo 34">
              <a:extLst>
                <a:ext uri="{FF2B5EF4-FFF2-40B4-BE49-F238E27FC236}">
                  <a16:creationId xmlns:a16="http://schemas.microsoft.com/office/drawing/2014/main" id="{05BB595C-0A78-7F36-139B-2C110D421859}"/>
                </a:ext>
              </a:extLst>
            </p:cNvPr>
            <p:cNvGrpSpPr/>
            <p:nvPr/>
          </p:nvGrpSpPr>
          <p:grpSpPr>
            <a:xfrm>
              <a:off x="4127844" y="1719955"/>
              <a:ext cx="1436179" cy="1194755"/>
              <a:chOff x="2000351" y="4269549"/>
              <a:chExt cx="2393750" cy="1838325"/>
            </a:xfrm>
          </p:grpSpPr>
          <p:sp>
            <p:nvSpPr>
              <p:cNvPr id="36" name="Figura a mano libera: forma 35">
                <a:extLst>
                  <a:ext uri="{FF2B5EF4-FFF2-40B4-BE49-F238E27FC236}">
                    <a16:creationId xmlns:a16="http://schemas.microsoft.com/office/drawing/2014/main" id="{B20D2B7F-B038-1B62-A95D-8974B98E8EE9}"/>
                  </a:ext>
                </a:extLst>
              </p:cNvPr>
              <p:cNvSpPr/>
              <p:nvPr/>
            </p:nvSpPr>
            <p:spPr>
              <a:xfrm>
                <a:off x="3984526" y="4269549"/>
                <a:ext cx="409575" cy="1838325"/>
              </a:xfrm>
              <a:custGeom>
                <a:avLst/>
                <a:gdLst>
                  <a:gd name="connsiteX0" fmla="*/ 0 w 409575"/>
                  <a:gd name="connsiteY0" fmla="*/ 0 h 1838325"/>
                  <a:gd name="connsiteX1" fmla="*/ 409575 w 409575"/>
                  <a:gd name="connsiteY1" fmla="*/ 0 h 1838325"/>
                  <a:gd name="connsiteX2" fmla="*/ 409575 w 409575"/>
                  <a:gd name="connsiteY2" fmla="*/ 1838325 h 1838325"/>
                  <a:gd name="connsiteX3" fmla="*/ 9525 w 409575"/>
                  <a:gd name="connsiteY3" fmla="*/ 1838325 h 1838325"/>
                </a:gdLst>
                <a:ahLst/>
                <a:cxnLst>
                  <a:cxn ang="0">
                    <a:pos x="connsiteX0" y="connsiteY0"/>
                  </a:cxn>
                  <a:cxn ang="0">
                    <a:pos x="connsiteX1" y="connsiteY1"/>
                  </a:cxn>
                  <a:cxn ang="0">
                    <a:pos x="connsiteX2" y="connsiteY2"/>
                  </a:cxn>
                  <a:cxn ang="0">
                    <a:pos x="connsiteX3" y="connsiteY3"/>
                  </a:cxn>
                </a:cxnLst>
                <a:rect l="l" t="t" r="r" b="b"/>
                <a:pathLst>
                  <a:path w="409575" h="1838325">
                    <a:moveTo>
                      <a:pt x="0" y="0"/>
                    </a:moveTo>
                    <a:lnTo>
                      <a:pt x="409575" y="0"/>
                    </a:lnTo>
                    <a:lnTo>
                      <a:pt x="409575" y="1838325"/>
                    </a:lnTo>
                    <a:lnTo>
                      <a:pt x="9525" y="1838325"/>
                    </a:lnTo>
                  </a:path>
                </a:pathLst>
              </a:cu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igura a mano libera: forma 36">
                <a:extLst>
                  <a:ext uri="{FF2B5EF4-FFF2-40B4-BE49-F238E27FC236}">
                    <a16:creationId xmlns:a16="http://schemas.microsoft.com/office/drawing/2014/main" id="{CEDCABEB-B0AF-B4CE-43EB-61C202895C49}"/>
                  </a:ext>
                </a:extLst>
              </p:cNvPr>
              <p:cNvSpPr/>
              <p:nvPr/>
            </p:nvSpPr>
            <p:spPr>
              <a:xfrm flipH="1">
                <a:off x="2000351" y="4269549"/>
                <a:ext cx="409575" cy="1838325"/>
              </a:xfrm>
              <a:custGeom>
                <a:avLst/>
                <a:gdLst>
                  <a:gd name="connsiteX0" fmla="*/ 0 w 409575"/>
                  <a:gd name="connsiteY0" fmla="*/ 0 h 1838325"/>
                  <a:gd name="connsiteX1" fmla="*/ 409575 w 409575"/>
                  <a:gd name="connsiteY1" fmla="*/ 0 h 1838325"/>
                  <a:gd name="connsiteX2" fmla="*/ 409575 w 409575"/>
                  <a:gd name="connsiteY2" fmla="*/ 1838325 h 1838325"/>
                  <a:gd name="connsiteX3" fmla="*/ 9525 w 409575"/>
                  <a:gd name="connsiteY3" fmla="*/ 1838325 h 1838325"/>
                </a:gdLst>
                <a:ahLst/>
                <a:cxnLst>
                  <a:cxn ang="0">
                    <a:pos x="connsiteX0" y="connsiteY0"/>
                  </a:cxn>
                  <a:cxn ang="0">
                    <a:pos x="connsiteX1" y="connsiteY1"/>
                  </a:cxn>
                  <a:cxn ang="0">
                    <a:pos x="connsiteX2" y="connsiteY2"/>
                  </a:cxn>
                  <a:cxn ang="0">
                    <a:pos x="connsiteX3" y="connsiteY3"/>
                  </a:cxn>
                </a:cxnLst>
                <a:rect l="l" t="t" r="r" b="b"/>
                <a:pathLst>
                  <a:path w="409575" h="1838325">
                    <a:moveTo>
                      <a:pt x="0" y="0"/>
                    </a:moveTo>
                    <a:lnTo>
                      <a:pt x="409575" y="0"/>
                    </a:lnTo>
                    <a:lnTo>
                      <a:pt x="409575" y="1838325"/>
                    </a:lnTo>
                    <a:lnTo>
                      <a:pt x="9525" y="1838325"/>
                    </a:lnTo>
                  </a:path>
                </a:pathLst>
              </a:cu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ttangolo 37">
              <a:extLst>
                <a:ext uri="{FF2B5EF4-FFF2-40B4-BE49-F238E27FC236}">
                  <a16:creationId xmlns:a16="http://schemas.microsoft.com/office/drawing/2014/main" id="{FCD91061-B120-8E25-2332-3F7B99B3F5E8}"/>
                </a:ext>
              </a:extLst>
            </p:cNvPr>
            <p:cNvSpPr/>
            <p:nvPr/>
          </p:nvSpPr>
          <p:spPr>
            <a:xfrm>
              <a:off x="4201652" y="1784402"/>
              <a:ext cx="1284860" cy="107278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rgbClr val="262626"/>
                  </a:solidFill>
                </a:rPr>
                <a:t>IMG</a:t>
              </a:r>
            </a:p>
          </p:txBody>
        </p:sp>
      </p:grpSp>
      <p:grpSp>
        <p:nvGrpSpPr>
          <p:cNvPr id="45" name="Gruppo 44">
            <a:extLst>
              <a:ext uri="{FF2B5EF4-FFF2-40B4-BE49-F238E27FC236}">
                <a16:creationId xmlns:a16="http://schemas.microsoft.com/office/drawing/2014/main" id="{30CEBDFF-1F1E-5FF3-77AC-20595ABD1098}"/>
              </a:ext>
            </a:extLst>
          </p:cNvPr>
          <p:cNvGrpSpPr/>
          <p:nvPr/>
        </p:nvGrpSpPr>
        <p:grpSpPr>
          <a:xfrm>
            <a:off x="3784935" y="2201622"/>
            <a:ext cx="3165723" cy="2633560"/>
            <a:chOff x="4127844" y="1719955"/>
            <a:chExt cx="1436179" cy="1194755"/>
          </a:xfrm>
        </p:grpSpPr>
        <p:grpSp>
          <p:nvGrpSpPr>
            <p:cNvPr id="46" name="Gruppo 45">
              <a:extLst>
                <a:ext uri="{FF2B5EF4-FFF2-40B4-BE49-F238E27FC236}">
                  <a16:creationId xmlns:a16="http://schemas.microsoft.com/office/drawing/2014/main" id="{C15A95EB-2FBA-7E29-166B-CD25E0CC9A03}"/>
                </a:ext>
              </a:extLst>
            </p:cNvPr>
            <p:cNvGrpSpPr/>
            <p:nvPr/>
          </p:nvGrpSpPr>
          <p:grpSpPr>
            <a:xfrm>
              <a:off x="4127844" y="1719955"/>
              <a:ext cx="1436179" cy="1194755"/>
              <a:chOff x="2000351" y="4269549"/>
              <a:chExt cx="2393750" cy="1838325"/>
            </a:xfrm>
          </p:grpSpPr>
          <p:sp>
            <p:nvSpPr>
              <p:cNvPr id="48" name="Figura a mano libera: forma 47">
                <a:extLst>
                  <a:ext uri="{FF2B5EF4-FFF2-40B4-BE49-F238E27FC236}">
                    <a16:creationId xmlns:a16="http://schemas.microsoft.com/office/drawing/2014/main" id="{C3988E1F-A52D-E14C-D142-0DDD413E283F}"/>
                  </a:ext>
                </a:extLst>
              </p:cNvPr>
              <p:cNvSpPr/>
              <p:nvPr/>
            </p:nvSpPr>
            <p:spPr>
              <a:xfrm>
                <a:off x="3984526" y="4269549"/>
                <a:ext cx="409575" cy="1838325"/>
              </a:xfrm>
              <a:custGeom>
                <a:avLst/>
                <a:gdLst>
                  <a:gd name="connsiteX0" fmla="*/ 0 w 409575"/>
                  <a:gd name="connsiteY0" fmla="*/ 0 h 1838325"/>
                  <a:gd name="connsiteX1" fmla="*/ 409575 w 409575"/>
                  <a:gd name="connsiteY1" fmla="*/ 0 h 1838325"/>
                  <a:gd name="connsiteX2" fmla="*/ 409575 w 409575"/>
                  <a:gd name="connsiteY2" fmla="*/ 1838325 h 1838325"/>
                  <a:gd name="connsiteX3" fmla="*/ 9525 w 409575"/>
                  <a:gd name="connsiteY3" fmla="*/ 1838325 h 1838325"/>
                </a:gdLst>
                <a:ahLst/>
                <a:cxnLst>
                  <a:cxn ang="0">
                    <a:pos x="connsiteX0" y="connsiteY0"/>
                  </a:cxn>
                  <a:cxn ang="0">
                    <a:pos x="connsiteX1" y="connsiteY1"/>
                  </a:cxn>
                  <a:cxn ang="0">
                    <a:pos x="connsiteX2" y="connsiteY2"/>
                  </a:cxn>
                  <a:cxn ang="0">
                    <a:pos x="connsiteX3" y="connsiteY3"/>
                  </a:cxn>
                </a:cxnLst>
                <a:rect l="l" t="t" r="r" b="b"/>
                <a:pathLst>
                  <a:path w="409575" h="1838325">
                    <a:moveTo>
                      <a:pt x="0" y="0"/>
                    </a:moveTo>
                    <a:lnTo>
                      <a:pt x="409575" y="0"/>
                    </a:lnTo>
                    <a:lnTo>
                      <a:pt x="409575" y="1838325"/>
                    </a:lnTo>
                    <a:lnTo>
                      <a:pt x="9525" y="1838325"/>
                    </a:lnTo>
                  </a:path>
                </a:pathLst>
              </a:cu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igura a mano libera: forma 48">
                <a:extLst>
                  <a:ext uri="{FF2B5EF4-FFF2-40B4-BE49-F238E27FC236}">
                    <a16:creationId xmlns:a16="http://schemas.microsoft.com/office/drawing/2014/main" id="{B9FA27E6-017B-73E7-3875-39A1E2B3ABE2}"/>
                  </a:ext>
                </a:extLst>
              </p:cNvPr>
              <p:cNvSpPr/>
              <p:nvPr/>
            </p:nvSpPr>
            <p:spPr>
              <a:xfrm flipH="1">
                <a:off x="2000351" y="4269549"/>
                <a:ext cx="409575" cy="1838325"/>
              </a:xfrm>
              <a:custGeom>
                <a:avLst/>
                <a:gdLst>
                  <a:gd name="connsiteX0" fmla="*/ 0 w 409575"/>
                  <a:gd name="connsiteY0" fmla="*/ 0 h 1838325"/>
                  <a:gd name="connsiteX1" fmla="*/ 409575 w 409575"/>
                  <a:gd name="connsiteY1" fmla="*/ 0 h 1838325"/>
                  <a:gd name="connsiteX2" fmla="*/ 409575 w 409575"/>
                  <a:gd name="connsiteY2" fmla="*/ 1838325 h 1838325"/>
                  <a:gd name="connsiteX3" fmla="*/ 9525 w 409575"/>
                  <a:gd name="connsiteY3" fmla="*/ 1838325 h 1838325"/>
                </a:gdLst>
                <a:ahLst/>
                <a:cxnLst>
                  <a:cxn ang="0">
                    <a:pos x="connsiteX0" y="connsiteY0"/>
                  </a:cxn>
                  <a:cxn ang="0">
                    <a:pos x="connsiteX1" y="connsiteY1"/>
                  </a:cxn>
                  <a:cxn ang="0">
                    <a:pos x="connsiteX2" y="connsiteY2"/>
                  </a:cxn>
                  <a:cxn ang="0">
                    <a:pos x="connsiteX3" y="connsiteY3"/>
                  </a:cxn>
                </a:cxnLst>
                <a:rect l="l" t="t" r="r" b="b"/>
                <a:pathLst>
                  <a:path w="409575" h="1838325">
                    <a:moveTo>
                      <a:pt x="0" y="0"/>
                    </a:moveTo>
                    <a:lnTo>
                      <a:pt x="409575" y="0"/>
                    </a:lnTo>
                    <a:lnTo>
                      <a:pt x="409575" y="1838325"/>
                    </a:lnTo>
                    <a:lnTo>
                      <a:pt x="9525" y="1838325"/>
                    </a:lnTo>
                  </a:path>
                </a:pathLst>
              </a:cu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Rettangolo 46">
              <a:extLst>
                <a:ext uri="{FF2B5EF4-FFF2-40B4-BE49-F238E27FC236}">
                  <a16:creationId xmlns:a16="http://schemas.microsoft.com/office/drawing/2014/main" id="{14C1456C-1206-DD48-663A-C964ACBB95C1}"/>
                </a:ext>
              </a:extLst>
            </p:cNvPr>
            <p:cNvSpPr/>
            <p:nvPr/>
          </p:nvSpPr>
          <p:spPr>
            <a:xfrm>
              <a:off x="4201652" y="1784402"/>
              <a:ext cx="1284860" cy="107278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rgbClr val="262626"/>
                  </a:solidFill>
                </a:rPr>
                <a:t>IMG</a:t>
              </a:r>
            </a:p>
          </p:txBody>
        </p:sp>
      </p:grpSp>
      <p:grpSp>
        <p:nvGrpSpPr>
          <p:cNvPr id="50" name="Gruppo 49">
            <a:extLst>
              <a:ext uri="{FF2B5EF4-FFF2-40B4-BE49-F238E27FC236}">
                <a16:creationId xmlns:a16="http://schemas.microsoft.com/office/drawing/2014/main" id="{69203E32-E4B6-229D-43BB-FB37120FE6A4}"/>
              </a:ext>
            </a:extLst>
          </p:cNvPr>
          <p:cNvGrpSpPr/>
          <p:nvPr/>
        </p:nvGrpSpPr>
        <p:grpSpPr>
          <a:xfrm>
            <a:off x="354929" y="2201622"/>
            <a:ext cx="3165723" cy="2633560"/>
            <a:chOff x="4127844" y="1719955"/>
            <a:chExt cx="1436179" cy="1194755"/>
          </a:xfrm>
        </p:grpSpPr>
        <p:grpSp>
          <p:nvGrpSpPr>
            <p:cNvPr id="51" name="Gruppo 50">
              <a:extLst>
                <a:ext uri="{FF2B5EF4-FFF2-40B4-BE49-F238E27FC236}">
                  <a16:creationId xmlns:a16="http://schemas.microsoft.com/office/drawing/2014/main" id="{49418461-0F11-0969-C1B7-5BE0FAC63A30}"/>
                </a:ext>
              </a:extLst>
            </p:cNvPr>
            <p:cNvGrpSpPr/>
            <p:nvPr/>
          </p:nvGrpSpPr>
          <p:grpSpPr>
            <a:xfrm>
              <a:off x="4127844" y="1719955"/>
              <a:ext cx="1436179" cy="1194755"/>
              <a:chOff x="2000351" y="4269549"/>
              <a:chExt cx="2393750" cy="1838325"/>
            </a:xfrm>
          </p:grpSpPr>
          <p:sp>
            <p:nvSpPr>
              <p:cNvPr id="53" name="Figura a mano libera: forma 52">
                <a:extLst>
                  <a:ext uri="{FF2B5EF4-FFF2-40B4-BE49-F238E27FC236}">
                    <a16:creationId xmlns:a16="http://schemas.microsoft.com/office/drawing/2014/main" id="{814299E2-9AEB-2D2A-85C3-FD187B6C325C}"/>
                  </a:ext>
                </a:extLst>
              </p:cNvPr>
              <p:cNvSpPr/>
              <p:nvPr/>
            </p:nvSpPr>
            <p:spPr>
              <a:xfrm>
                <a:off x="3984526" y="4269549"/>
                <a:ext cx="409575" cy="1838325"/>
              </a:xfrm>
              <a:custGeom>
                <a:avLst/>
                <a:gdLst>
                  <a:gd name="connsiteX0" fmla="*/ 0 w 409575"/>
                  <a:gd name="connsiteY0" fmla="*/ 0 h 1838325"/>
                  <a:gd name="connsiteX1" fmla="*/ 409575 w 409575"/>
                  <a:gd name="connsiteY1" fmla="*/ 0 h 1838325"/>
                  <a:gd name="connsiteX2" fmla="*/ 409575 w 409575"/>
                  <a:gd name="connsiteY2" fmla="*/ 1838325 h 1838325"/>
                  <a:gd name="connsiteX3" fmla="*/ 9525 w 409575"/>
                  <a:gd name="connsiteY3" fmla="*/ 1838325 h 1838325"/>
                </a:gdLst>
                <a:ahLst/>
                <a:cxnLst>
                  <a:cxn ang="0">
                    <a:pos x="connsiteX0" y="connsiteY0"/>
                  </a:cxn>
                  <a:cxn ang="0">
                    <a:pos x="connsiteX1" y="connsiteY1"/>
                  </a:cxn>
                  <a:cxn ang="0">
                    <a:pos x="connsiteX2" y="connsiteY2"/>
                  </a:cxn>
                  <a:cxn ang="0">
                    <a:pos x="connsiteX3" y="connsiteY3"/>
                  </a:cxn>
                </a:cxnLst>
                <a:rect l="l" t="t" r="r" b="b"/>
                <a:pathLst>
                  <a:path w="409575" h="1838325">
                    <a:moveTo>
                      <a:pt x="0" y="0"/>
                    </a:moveTo>
                    <a:lnTo>
                      <a:pt x="409575" y="0"/>
                    </a:lnTo>
                    <a:lnTo>
                      <a:pt x="409575" y="1838325"/>
                    </a:lnTo>
                    <a:lnTo>
                      <a:pt x="9525" y="1838325"/>
                    </a:lnTo>
                  </a:path>
                </a:pathLst>
              </a:cu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igura a mano libera: forma 53">
                <a:extLst>
                  <a:ext uri="{FF2B5EF4-FFF2-40B4-BE49-F238E27FC236}">
                    <a16:creationId xmlns:a16="http://schemas.microsoft.com/office/drawing/2014/main" id="{F6B8F0A8-C4CB-5C7A-138F-0032F800ABD4}"/>
                  </a:ext>
                </a:extLst>
              </p:cNvPr>
              <p:cNvSpPr/>
              <p:nvPr/>
            </p:nvSpPr>
            <p:spPr>
              <a:xfrm flipH="1">
                <a:off x="2000351" y="4269549"/>
                <a:ext cx="409575" cy="1838325"/>
              </a:xfrm>
              <a:custGeom>
                <a:avLst/>
                <a:gdLst>
                  <a:gd name="connsiteX0" fmla="*/ 0 w 409575"/>
                  <a:gd name="connsiteY0" fmla="*/ 0 h 1838325"/>
                  <a:gd name="connsiteX1" fmla="*/ 409575 w 409575"/>
                  <a:gd name="connsiteY1" fmla="*/ 0 h 1838325"/>
                  <a:gd name="connsiteX2" fmla="*/ 409575 w 409575"/>
                  <a:gd name="connsiteY2" fmla="*/ 1838325 h 1838325"/>
                  <a:gd name="connsiteX3" fmla="*/ 9525 w 409575"/>
                  <a:gd name="connsiteY3" fmla="*/ 1838325 h 1838325"/>
                </a:gdLst>
                <a:ahLst/>
                <a:cxnLst>
                  <a:cxn ang="0">
                    <a:pos x="connsiteX0" y="connsiteY0"/>
                  </a:cxn>
                  <a:cxn ang="0">
                    <a:pos x="connsiteX1" y="connsiteY1"/>
                  </a:cxn>
                  <a:cxn ang="0">
                    <a:pos x="connsiteX2" y="connsiteY2"/>
                  </a:cxn>
                  <a:cxn ang="0">
                    <a:pos x="connsiteX3" y="connsiteY3"/>
                  </a:cxn>
                </a:cxnLst>
                <a:rect l="l" t="t" r="r" b="b"/>
                <a:pathLst>
                  <a:path w="409575" h="1838325">
                    <a:moveTo>
                      <a:pt x="0" y="0"/>
                    </a:moveTo>
                    <a:lnTo>
                      <a:pt x="409575" y="0"/>
                    </a:lnTo>
                    <a:lnTo>
                      <a:pt x="409575" y="1838325"/>
                    </a:lnTo>
                    <a:lnTo>
                      <a:pt x="9525" y="1838325"/>
                    </a:lnTo>
                  </a:path>
                </a:pathLst>
              </a:cu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Rettangolo 51">
              <a:extLst>
                <a:ext uri="{FF2B5EF4-FFF2-40B4-BE49-F238E27FC236}">
                  <a16:creationId xmlns:a16="http://schemas.microsoft.com/office/drawing/2014/main" id="{50B4B466-2449-B02B-6BBF-69C5AB065455}"/>
                </a:ext>
              </a:extLst>
            </p:cNvPr>
            <p:cNvSpPr/>
            <p:nvPr/>
          </p:nvSpPr>
          <p:spPr>
            <a:xfrm>
              <a:off x="4201652" y="1784402"/>
              <a:ext cx="1284860" cy="107278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rgbClr val="262626"/>
                  </a:solidFill>
                </a:rPr>
                <a:t>IMG</a:t>
              </a:r>
            </a:p>
          </p:txBody>
        </p:sp>
      </p:grpSp>
    </p:spTree>
    <p:custDataLst>
      <p:tags r:id="rId1"/>
    </p:custDataLst>
    <p:extLst>
      <p:ext uri="{BB962C8B-B14F-4D97-AF65-F5344CB8AC3E}">
        <p14:creationId xmlns:p14="http://schemas.microsoft.com/office/powerpoint/2010/main" val="8215630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30553-B909-EFFC-EC7B-ACC6E7807142}"/>
            </a:ext>
          </a:extLst>
        </p:cNvPr>
        <p:cNvGrpSpPr/>
        <p:nvPr/>
      </p:nvGrpSpPr>
      <p:grpSpPr>
        <a:xfrm>
          <a:off x="0" y="0"/>
          <a:ext cx="0" cy="0"/>
          <a:chOff x="0" y="0"/>
          <a:chExt cx="0" cy="0"/>
        </a:xfrm>
      </p:grpSpPr>
      <p:sp>
        <p:nvSpPr>
          <p:cNvPr id="55" name="CasellaDiTesto 54">
            <a:extLst>
              <a:ext uri="{FF2B5EF4-FFF2-40B4-BE49-F238E27FC236}">
                <a16:creationId xmlns:a16="http://schemas.microsoft.com/office/drawing/2014/main" id="{0A3292C0-EC6A-F103-469F-522834BA9CA0}"/>
              </a:ext>
            </a:extLst>
          </p:cNvPr>
          <p:cNvSpPr txBox="1"/>
          <p:nvPr/>
        </p:nvSpPr>
        <p:spPr>
          <a:xfrm>
            <a:off x="227013" y="260350"/>
            <a:ext cx="5194651" cy="6494855"/>
          </a:xfrm>
          <a:prstGeom prst="rect">
            <a:avLst/>
          </a:prstGeom>
          <a:noFill/>
        </p:spPr>
        <p:txBody>
          <a:bodyPr wrap="square">
            <a:spAutoFit/>
          </a:bodyPr>
          <a:lstStyle/>
          <a:p>
            <a:pPr>
              <a:lnSpc>
                <a:spcPct val="115000"/>
              </a:lnSpc>
              <a:spcAft>
                <a:spcPts val="800"/>
              </a:spcAft>
            </a:pPr>
            <a:r>
              <a:rPr lang="it-IT" sz="1000" b="1" kern="100" dirty="0">
                <a:effectLst/>
                <a:latin typeface="+mj-lt"/>
                <a:ea typeface="Aptos" panose="020B0004020202020204" pitchFamily="34" charset="0"/>
                <a:cs typeface="Times New Roman" panose="02020603050405020304" pitchFamily="18" charset="0"/>
              </a:rPr>
              <a:t>Panoramica sui Pacchetti Disponibili</a:t>
            </a:r>
            <a:endParaRPr lang="it-IT" sz="1000" kern="100" dirty="0">
              <a:effectLst/>
              <a:latin typeface="+mj-lt"/>
              <a:ea typeface="Aptos" panose="020B0004020202020204" pitchFamily="34" charset="0"/>
              <a:cs typeface="Times New Roman" panose="02020603050405020304" pitchFamily="18" charset="0"/>
            </a:endParaRPr>
          </a:p>
          <a:p>
            <a:pPr>
              <a:lnSpc>
                <a:spcPct val="115000"/>
              </a:lnSpc>
              <a:spcAft>
                <a:spcPts val="800"/>
              </a:spcAft>
            </a:pPr>
            <a:r>
              <a:rPr lang="it-IT" sz="1000" b="1" kern="100" dirty="0">
                <a:effectLst/>
                <a:latin typeface="+mj-lt"/>
                <a:ea typeface="Aptos" panose="020B0004020202020204" pitchFamily="34" charset="0"/>
                <a:cs typeface="Times New Roman" panose="02020603050405020304" pitchFamily="18" charset="0"/>
              </a:rPr>
              <a:t>Pacchetto Winter</a:t>
            </a:r>
            <a:endParaRPr lang="it-IT" sz="1000" kern="100" dirty="0">
              <a:effectLst/>
              <a:latin typeface="+mj-lt"/>
              <a:ea typeface="Aptos" panose="020B0004020202020204" pitchFamily="34" charset="0"/>
              <a:cs typeface="Times New Roman" panose="02020603050405020304" pitchFamily="18" charset="0"/>
            </a:endParaRPr>
          </a:p>
          <a:p>
            <a:pPr>
              <a:lnSpc>
                <a:spcPct val="115000"/>
              </a:lnSpc>
              <a:spcAft>
                <a:spcPts val="800"/>
              </a:spcAft>
            </a:pPr>
            <a:r>
              <a:rPr lang="it-IT" sz="1000" kern="100" dirty="0">
                <a:effectLst/>
                <a:latin typeface="+mj-lt"/>
                <a:ea typeface="Aptos" panose="020B0004020202020204" pitchFamily="34" charset="0"/>
                <a:cs typeface="Times New Roman" panose="02020603050405020304" pitchFamily="18" charset="0"/>
              </a:rPr>
              <a:t>Il Pacchetto Winter è progettato per migliorare il comfort e la sicurezza durante i mesi più freddi. Include:</a:t>
            </a:r>
          </a:p>
          <a:p>
            <a:pPr marL="342900" lvl="0" indent="-342900">
              <a:lnSpc>
                <a:spcPct val="115000"/>
              </a:lnSpc>
              <a:spcAft>
                <a:spcPts val="800"/>
              </a:spcAft>
              <a:buSzPts val="1000"/>
              <a:buFont typeface="Symbol" panose="05050102010706020507" pitchFamily="18" charset="2"/>
              <a:buChar char=""/>
              <a:tabLst>
                <a:tab pos="457200" algn="l"/>
              </a:tabLst>
            </a:pPr>
            <a:r>
              <a:rPr lang="it-IT" sz="1000" b="1" kern="100" dirty="0">
                <a:effectLst/>
                <a:latin typeface="+mj-lt"/>
                <a:ea typeface="Aptos" panose="020B0004020202020204" pitchFamily="34" charset="0"/>
                <a:cs typeface="Times New Roman" panose="02020603050405020304" pitchFamily="18" charset="0"/>
              </a:rPr>
              <a:t>Parabrezza Riscaldato</a:t>
            </a:r>
            <a:r>
              <a:rPr lang="it-IT" sz="1000" kern="100" dirty="0">
                <a:effectLst/>
                <a:latin typeface="+mj-lt"/>
                <a:ea typeface="Aptos" panose="020B0004020202020204" pitchFamily="34" charset="0"/>
                <a:cs typeface="Times New Roman" panose="02020603050405020304" pitchFamily="18" charset="0"/>
              </a:rPr>
              <a:t>: Per una visibilità ottimale anche nelle condizioni più fredde.</a:t>
            </a:r>
          </a:p>
          <a:p>
            <a:pPr marL="342900" lvl="0" indent="-342900">
              <a:lnSpc>
                <a:spcPct val="115000"/>
              </a:lnSpc>
              <a:spcAft>
                <a:spcPts val="800"/>
              </a:spcAft>
              <a:buSzPts val="1000"/>
              <a:buFont typeface="Symbol" panose="05050102010706020507" pitchFamily="18" charset="2"/>
              <a:buChar char=""/>
              <a:tabLst>
                <a:tab pos="457200" algn="l"/>
              </a:tabLst>
            </a:pPr>
            <a:r>
              <a:rPr lang="it-IT" sz="1000" b="1" kern="100" dirty="0">
                <a:effectLst/>
                <a:latin typeface="+mj-lt"/>
                <a:ea typeface="Aptos" panose="020B0004020202020204" pitchFamily="34" charset="0"/>
                <a:cs typeface="Times New Roman" panose="02020603050405020304" pitchFamily="18" charset="0"/>
              </a:rPr>
              <a:t>Sedili Riscaldati</a:t>
            </a:r>
            <a:r>
              <a:rPr lang="it-IT" sz="1000" kern="100" dirty="0">
                <a:effectLst/>
                <a:latin typeface="+mj-lt"/>
                <a:ea typeface="Aptos" panose="020B0004020202020204" pitchFamily="34" charset="0"/>
                <a:cs typeface="Times New Roman" panose="02020603050405020304" pitchFamily="18" charset="0"/>
              </a:rPr>
              <a:t>: Per un maggiore comfort durante i viaggi invernali.</a:t>
            </a:r>
          </a:p>
          <a:p>
            <a:pPr>
              <a:lnSpc>
                <a:spcPct val="115000"/>
              </a:lnSpc>
              <a:spcAft>
                <a:spcPts val="800"/>
              </a:spcAft>
            </a:pPr>
            <a:r>
              <a:rPr lang="it-IT" sz="1000" b="1" kern="100" dirty="0">
                <a:effectLst/>
                <a:latin typeface="+mj-lt"/>
                <a:ea typeface="Aptos" panose="020B0004020202020204" pitchFamily="34" charset="0"/>
                <a:cs typeface="Times New Roman" panose="02020603050405020304" pitchFamily="18" charset="0"/>
              </a:rPr>
              <a:t>Pacchetto Leather</a:t>
            </a:r>
            <a:endParaRPr lang="it-IT" sz="1000" kern="100" dirty="0">
              <a:effectLst/>
              <a:latin typeface="+mj-lt"/>
              <a:ea typeface="Aptos" panose="020B0004020202020204" pitchFamily="34" charset="0"/>
              <a:cs typeface="Times New Roman" panose="02020603050405020304" pitchFamily="18" charset="0"/>
            </a:endParaRPr>
          </a:p>
          <a:p>
            <a:pPr>
              <a:lnSpc>
                <a:spcPct val="115000"/>
              </a:lnSpc>
              <a:spcAft>
                <a:spcPts val="800"/>
              </a:spcAft>
            </a:pPr>
            <a:r>
              <a:rPr lang="it-IT" sz="1000" kern="100" dirty="0">
                <a:effectLst/>
                <a:latin typeface="+mj-lt"/>
                <a:ea typeface="Aptos" panose="020B0004020202020204" pitchFamily="34" charset="0"/>
                <a:cs typeface="Times New Roman" panose="02020603050405020304" pitchFamily="18" charset="0"/>
              </a:rPr>
              <a:t>Il Pacchetto Leather aggiunge un tocco di lusso agli interni del Jeep Avenger MY25. Include:</a:t>
            </a:r>
          </a:p>
          <a:p>
            <a:pPr marL="342900" lvl="0" indent="-342900">
              <a:lnSpc>
                <a:spcPct val="115000"/>
              </a:lnSpc>
              <a:spcAft>
                <a:spcPts val="800"/>
              </a:spcAft>
              <a:buSzPts val="1000"/>
              <a:buFont typeface="Symbol" panose="05050102010706020507" pitchFamily="18" charset="2"/>
              <a:buChar char=""/>
              <a:tabLst>
                <a:tab pos="457200" algn="l"/>
              </a:tabLst>
            </a:pPr>
            <a:r>
              <a:rPr lang="it-IT" sz="1000" b="1" kern="100" dirty="0">
                <a:effectLst/>
                <a:latin typeface="+mj-lt"/>
                <a:ea typeface="Aptos" panose="020B0004020202020204" pitchFamily="34" charset="0"/>
                <a:cs typeface="Times New Roman" panose="02020603050405020304" pitchFamily="18" charset="0"/>
              </a:rPr>
              <a:t>Sedili in Pelle</a:t>
            </a:r>
            <a:r>
              <a:rPr lang="it-IT" sz="1000" kern="100" dirty="0">
                <a:effectLst/>
                <a:latin typeface="+mj-lt"/>
                <a:ea typeface="Aptos" panose="020B0004020202020204" pitchFamily="34" charset="0"/>
                <a:cs typeface="Times New Roman" panose="02020603050405020304" pitchFamily="18" charset="0"/>
              </a:rPr>
              <a:t>: Con regolazione elettrica e funzione massaggio per il sedile del conducente, offrendo il massimo comfort e stile.</a:t>
            </a:r>
          </a:p>
          <a:p>
            <a:pPr>
              <a:lnSpc>
                <a:spcPct val="115000"/>
              </a:lnSpc>
              <a:spcAft>
                <a:spcPts val="800"/>
              </a:spcAft>
            </a:pPr>
            <a:r>
              <a:rPr lang="it-IT" sz="1000" b="1" kern="100" dirty="0">
                <a:effectLst/>
                <a:latin typeface="+mj-lt"/>
                <a:ea typeface="Aptos" panose="020B0004020202020204" pitchFamily="34" charset="0"/>
                <a:cs typeface="Times New Roman" panose="02020603050405020304" pitchFamily="18" charset="0"/>
              </a:rPr>
              <a:t>Pacchetto Infotainment &amp; </a:t>
            </a:r>
            <a:r>
              <a:rPr lang="it-IT" sz="1000" b="1" kern="100" dirty="0" err="1">
                <a:effectLst/>
                <a:latin typeface="+mj-lt"/>
                <a:ea typeface="Aptos" panose="020B0004020202020204" pitchFamily="34" charset="0"/>
                <a:cs typeface="Times New Roman" panose="02020603050405020304" pitchFamily="18" charset="0"/>
              </a:rPr>
              <a:t>Convenience</a:t>
            </a:r>
            <a:endParaRPr lang="it-IT" sz="1000" kern="100" dirty="0">
              <a:effectLst/>
              <a:latin typeface="+mj-lt"/>
              <a:ea typeface="Aptos" panose="020B0004020202020204" pitchFamily="34" charset="0"/>
              <a:cs typeface="Times New Roman" panose="02020603050405020304" pitchFamily="18" charset="0"/>
            </a:endParaRPr>
          </a:p>
          <a:p>
            <a:pPr>
              <a:lnSpc>
                <a:spcPct val="115000"/>
              </a:lnSpc>
              <a:spcAft>
                <a:spcPts val="800"/>
              </a:spcAft>
            </a:pPr>
            <a:r>
              <a:rPr lang="it-IT" sz="1000" kern="100" dirty="0">
                <a:effectLst/>
                <a:latin typeface="+mj-lt"/>
                <a:ea typeface="Aptos" panose="020B0004020202020204" pitchFamily="34" charset="0"/>
                <a:cs typeface="Times New Roman" panose="02020603050405020304" pitchFamily="18" charset="0"/>
              </a:rPr>
              <a:t>Questo pacchetto è pensato per migliorare l’esperienza di guida attraverso tecnologie avanzate e funzionalità pratiche. Include:</a:t>
            </a:r>
          </a:p>
          <a:p>
            <a:pPr marL="342900" lvl="0" indent="-342900">
              <a:lnSpc>
                <a:spcPct val="115000"/>
              </a:lnSpc>
              <a:spcAft>
                <a:spcPts val="800"/>
              </a:spcAft>
              <a:buSzPts val="1000"/>
              <a:buFont typeface="Symbol" panose="05050102010706020507" pitchFamily="18" charset="2"/>
              <a:buChar char=""/>
              <a:tabLst>
                <a:tab pos="457200" algn="l"/>
              </a:tabLst>
            </a:pPr>
            <a:r>
              <a:rPr lang="it-IT" sz="1000" b="1" kern="100" dirty="0">
                <a:effectLst/>
                <a:latin typeface="+mj-lt"/>
                <a:ea typeface="Aptos" panose="020B0004020202020204" pitchFamily="34" charset="0"/>
                <a:cs typeface="Times New Roman" panose="02020603050405020304" pitchFamily="18" charset="0"/>
              </a:rPr>
              <a:t>Sistema di Navigazione</a:t>
            </a:r>
            <a:r>
              <a:rPr lang="it-IT" sz="1000" kern="100" dirty="0">
                <a:effectLst/>
                <a:latin typeface="+mj-lt"/>
                <a:ea typeface="Aptos" panose="020B0004020202020204" pitchFamily="34" charset="0"/>
                <a:cs typeface="Times New Roman" panose="02020603050405020304" pitchFamily="18" charset="0"/>
              </a:rPr>
              <a:t>: Per facilitare ogni viaggio con mappe aggiornate e indicazioni precise.</a:t>
            </a:r>
          </a:p>
          <a:p>
            <a:pPr marL="342900" lvl="0" indent="-342900">
              <a:lnSpc>
                <a:spcPct val="115000"/>
              </a:lnSpc>
              <a:spcAft>
                <a:spcPts val="800"/>
              </a:spcAft>
              <a:buSzPts val="1000"/>
              <a:buFont typeface="Symbol" panose="05050102010706020507" pitchFamily="18" charset="2"/>
              <a:buChar char=""/>
              <a:tabLst>
                <a:tab pos="457200" algn="l"/>
              </a:tabLst>
            </a:pPr>
            <a:r>
              <a:rPr lang="it-IT" sz="1000" b="1" kern="100" dirty="0">
                <a:effectLst/>
                <a:latin typeface="+mj-lt"/>
                <a:ea typeface="Aptos" panose="020B0004020202020204" pitchFamily="34" charset="0"/>
                <a:cs typeface="Times New Roman" panose="02020603050405020304" pitchFamily="18" charset="0"/>
              </a:rPr>
              <a:t>Cluster Digitale da 10.25”</a:t>
            </a:r>
            <a:r>
              <a:rPr lang="it-IT" sz="1000" kern="100" dirty="0">
                <a:effectLst/>
                <a:latin typeface="+mj-lt"/>
                <a:ea typeface="Aptos" panose="020B0004020202020204" pitchFamily="34" charset="0"/>
                <a:cs typeface="Times New Roman" panose="02020603050405020304" pitchFamily="18" charset="0"/>
              </a:rPr>
              <a:t>: Per una visualizzazione chiara e moderna delle informazioni di guida.</a:t>
            </a:r>
          </a:p>
          <a:p>
            <a:pPr marL="342900" lvl="0" indent="-342900">
              <a:lnSpc>
                <a:spcPct val="115000"/>
              </a:lnSpc>
              <a:spcAft>
                <a:spcPts val="800"/>
              </a:spcAft>
              <a:buSzPts val="1000"/>
              <a:buFont typeface="Symbol" panose="05050102010706020507" pitchFamily="18" charset="2"/>
              <a:buChar char=""/>
              <a:tabLst>
                <a:tab pos="457200" algn="l"/>
              </a:tabLst>
            </a:pPr>
            <a:r>
              <a:rPr lang="it-IT" sz="1000" b="1" kern="100" dirty="0" err="1">
                <a:effectLst/>
                <a:latin typeface="+mj-lt"/>
                <a:ea typeface="Aptos" panose="020B0004020202020204" pitchFamily="34" charset="0"/>
                <a:cs typeface="Times New Roman" panose="02020603050405020304" pitchFamily="18" charset="0"/>
              </a:rPr>
              <a:t>Adaptive</a:t>
            </a:r>
            <a:r>
              <a:rPr lang="it-IT" sz="1000" b="1" kern="100" dirty="0">
                <a:effectLst/>
                <a:latin typeface="+mj-lt"/>
                <a:ea typeface="Aptos" panose="020B0004020202020204" pitchFamily="34" charset="0"/>
                <a:cs typeface="Times New Roman" panose="02020603050405020304" pitchFamily="18" charset="0"/>
              </a:rPr>
              <a:t> Cruise Control (ACC)</a:t>
            </a:r>
            <a:r>
              <a:rPr lang="it-IT" sz="1000" kern="100" dirty="0">
                <a:effectLst/>
                <a:latin typeface="+mj-lt"/>
                <a:ea typeface="Aptos" panose="020B0004020202020204" pitchFamily="34" charset="0"/>
                <a:cs typeface="Times New Roman" panose="02020603050405020304" pitchFamily="18" charset="0"/>
              </a:rPr>
              <a:t>: Per mantenere automaticamente la distanza di sicurezza dai veicoli che precedono.</a:t>
            </a:r>
          </a:p>
          <a:p>
            <a:pPr marL="342900" lvl="0" indent="-342900">
              <a:lnSpc>
                <a:spcPct val="115000"/>
              </a:lnSpc>
              <a:spcAft>
                <a:spcPts val="800"/>
              </a:spcAft>
              <a:buSzPts val="1000"/>
              <a:buFont typeface="Symbol" panose="05050102010706020507" pitchFamily="18" charset="2"/>
              <a:buChar char=""/>
              <a:tabLst>
                <a:tab pos="457200" algn="l"/>
              </a:tabLst>
            </a:pPr>
            <a:r>
              <a:rPr lang="it-IT" sz="1000" b="1" kern="100" dirty="0">
                <a:effectLst/>
                <a:latin typeface="+mj-lt"/>
                <a:ea typeface="Aptos" panose="020B0004020202020204" pitchFamily="34" charset="0"/>
                <a:cs typeface="Times New Roman" panose="02020603050405020304" pitchFamily="18" charset="0"/>
              </a:rPr>
              <a:t>Volante in Pelle Tecnologica</a:t>
            </a:r>
            <a:r>
              <a:rPr lang="it-IT" sz="1000" kern="100" dirty="0">
                <a:effectLst/>
                <a:latin typeface="+mj-lt"/>
                <a:ea typeface="Aptos" panose="020B0004020202020204" pitchFamily="34" charset="0"/>
                <a:cs typeface="Times New Roman" panose="02020603050405020304" pitchFamily="18" charset="0"/>
              </a:rPr>
              <a:t>: Per un tocco di eleganza e comfort.</a:t>
            </a:r>
          </a:p>
          <a:p>
            <a:pPr marL="342900" lvl="0" indent="-342900">
              <a:lnSpc>
                <a:spcPct val="115000"/>
              </a:lnSpc>
              <a:spcAft>
                <a:spcPts val="800"/>
              </a:spcAft>
              <a:buSzPts val="1000"/>
              <a:buFont typeface="Symbol" panose="05050102010706020507" pitchFamily="18" charset="2"/>
              <a:buChar char=""/>
              <a:tabLst>
                <a:tab pos="457200" algn="l"/>
              </a:tabLst>
            </a:pPr>
            <a:r>
              <a:rPr lang="it-IT" sz="1000" b="1" kern="100" dirty="0">
                <a:effectLst/>
                <a:latin typeface="+mj-lt"/>
                <a:ea typeface="Aptos" panose="020B0004020202020204" pitchFamily="34" charset="0"/>
                <a:cs typeface="Times New Roman" panose="02020603050405020304" pitchFamily="18" charset="0"/>
              </a:rPr>
              <a:t>Fari Fendinebbia a LED</a:t>
            </a:r>
            <a:r>
              <a:rPr lang="it-IT" sz="1000" kern="100" dirty="0">
                <a:effectLst/>
                <a:latin typeface="+mj-lt"/>
                <a:ea typeface="Aptos" panose="020B0004020202020204" pitchFamily="34" charset="0"/>
                <a:cs typeface="Times New Roman" panose="02020603050405020304" pitchFamily="18" charset="0"/>
              </a:rPr>
              <a:t>: Per una migliore visibilità in condizioni di scarsa illuminazione.</a:t>
            </a:r>
          </a:p>
          <a:p>
            <a:pPr marL="342900" lvl="0" indent="-342900">
              <a:lnSpc>
                <a:spcPct val="115000"/>
              </a:lnSpc>
              <a:spcAft>
                <a:spcPts val="800"/>
              </a:spcAft>
              <a:buSzPts val="1000"/>
              <a:buFont typeface="Symbol" panose="05050102010706020507" pitchFamily="18" charset="2"/>
              <a:buChar char=""/>
              <a:tabLst>
                <a:tab pos="457200" algn="l"/>
              </a:tabLst>
            </a:pPr>
            <a:r>
              <a:rPr lang="it-IT" sz="1000" b="1" kern="100" dirty="0">
                <a:effectLst/>
                <a:latin typeface="+mj-lt"/>
                <a:ea typeface="Aptos" panose="020B0004020202020204" pitchFamily="34" charset="0"/>
                <a:cs typeface="Times New Roman" panose="02020603050405020304" pitchFamily="18" charset="0"/>
              </a:rPr>
              <a:t>Caricatore Wireless</a:t>
            </a:r>
            <a:r>
              <a:rPr lang="it-IT" sz="1000" kern="100" dirty="0">
                <a:effectLst/>
                <a:latin typeface="+mj-lt"/>
                <a:ea typeface="Aptos" panose="020B0004020202020204" pitchFamily="34" charset="0"/>
                <a:cs typeface="Times New Roman" panose="02020603050405020304" pitchFamily="18" charset="0"/>
              </a:rPr>
              <a:t>: Per ricaricare i dispositivi mobili senza l’uso di cavi.</a:t>
            </a:r>
          </a:p>
          <a:p>
            <a:pPr marL="342900" lvl="0" indent="-342900">
              <a:lnSpc>
                <a:spcPct val="115000"/>
              </a:lnSpc>
              <a:spcAft>
                <a:spcPts val="800"/>
              </a:spcAft>
              <a:buSzPts val="1000"/>
              <a:buFont typeface="Symbol" panose="05050102010706020507" pitchFamily="18" charset="2"/>
              <a:buChar char=""/>
              <a:tabLst>
                <a:tab pos="457200" algn="l"/>
              </a:tabLst>
            </a:pPr>
            <a:r>
              <a:rPr lang="it-IT" sz="1000" b="1" kern="100" dirty="0">
                <a:effectLst/>
                <a:latin typeface="+mj-lt"/>
                <a:ea typeface="Aptos" panose="020B0004020202020204" pitchFamily="34" charset="0"/>
                <a:cs typeface="Times New Roman" panose="02020603050405020304" pitchFamily="18" charset="0"/>
              </a:rPr>
              <a:t>Portellone Posteriore Elettrico Senza Mani</a:t>
            </a:r>
            <a:r>
              <a:rPr lang="it-IT" sz="1000" kern="100" dirty="0">
                <a:effectLst/>
                <a:latin typeface="+mj-lt"/>
                <a:ea typeface="Aptos" panose="020B0004020202020204" pitchFamily="34" charset="0"/>
                <a:cs typeface="Times New Roman" panose="02020603050405020304" pitchFamily="18" charset="0"/>
              </a:rPr>
              <a:t>: Per un accesso facile e comodo al vano di carico.</a:t>
            </a:r>
          </a:p>
        </p:txBody>
      </p:sp>
      <p:sp>
        <p:nvSpPr>
          <p:cNvPr id="7" name="CasellaDiTesto 6">
            <a:extLst>
              <a:ext uri="{FF2B5EF4-FFF2-40B4-BE49-F238E27FC236}">
                <a16:creationId xmlns:a16="http://schemas.microsoft.com/office/drawing/2014/main" id="{A9732BDA-438E-DC50-907B-D44E26233F50}"/>
              </a:ext>
            </a:extLst>
          </p:cNvPr>
          <p:cNvSpPr txBox="1"/>
          <p:nvPr/>
        </p:nvSpPr>
        <p:spPr>
          <a:xfrm>
            <a:off x="5573389" y="260350"/>
            <a:ext cx="4807274" cy="5274008"/>
          </a:xfrm>
          <a:prstGeom prst="rect">
            <a:avLst/>
          </a:prstGeom>
          <a:noFill/>
        </p:spPr>
        <p:txBody>
          <a:bodyPr wrap="square">
            <a:spAutoFit/>
          </a:bodyPr>
          <a:lstStyle/>
          <a:p>
            <a:pPr>
              <a:lnSpc>
                <a:spcPct val="115000"/>
              </a:lnSpc>
              <a:spcAft>
                <a:spcPts val="800"/>
              </a:spcAft>
            </a:pPr>
            <a:r>
              <a:rPr lang="it-IT" sz="1000" b="1" kern="100" dirty="0">
                <a:effectLst/>
                <a:latin typeface="+mj-lt"/>
                <a:ea typeface="Aptos" panose="020B0004020202020204" pitchFamily="34" charset="0"/>
                <a:cs typeface="Times New Roman" panose="02020603050405020304" pitchFamily="18" charset="0"/>
              </a:rPr>
              <a:t>Accessori Disponibili</a:t>
            </a:r>
            <a:endParaRPr lang="it-IT" sz="1000" kern="100" dirty="0">
              <a:effectLst/>
              <a:latin typeface="+mj-lt"/>
              <a:ea typeface="Aptos" panose="020B0004020202020204" pitchFamily="34" charset="0"/>
              <a:cs typeface="Times New Roman" panose="02020603050405020304" pitchFamily="18" charset="0"/>
            </a:endParaRPr>
          </a:p>
          <a:p>
            <a:pPr>
              <a:lnSpc>
                <a:spcPct val="115000"/>
              </a:lnSpc>
              <a:spcAft>
                <a:spcPts val="800"/>
              </a:spcAft>
            </a:pPr>
            <a:r>
              <a:rPr lang="it-IT" sz="1000" b="1" kern="100" dirty="0">
                <a:effectLst/>
                <a:latin typeface="+mj-lt"/>
                <a:ea typeface="Aptos" panose="020B0004020202020204" pitchFamily="34" charset="0"/>
                <a:cs typeface="Times New Roman" panose="02020603050405020304" pitchFamily="18" charset="0"/>
              </a:rPr>
              <a:t>Tetto Apribile</a:t>
            </a:r>
            <a:endParaRPr lang="it-IT" sz="1000" kern="100" dirty="0">
              <a:effectLst/>
              <a:latin typeface="+mj-lt"/>
              <a:ea typeface="Aptos" panose="020B0004020202020204" pitchFamily="34" charset="0"/>
              <a:cs typeface="Times New Roman" panose="02020603050405020304" pitchFamily="18" charset="0"/>
            </a:endParaRPr>
          </a:p>
          <a:p>
            <a:pPr>
              <a:lnSpc>
                <a:spcPct val="115000"/>
              </a:lnSpc>
              <a:spcAft>
                <a:spcPts val="800"/>
              </a:spcAft>
            </a:pPr>
            <a:r>
              <a:rPr lang="it-IT" sz="1000" kern="100" dirty="0">
                <a:effectLst/>
                <a:latin typeface="+mj-lt"/>
                <a:ea typeface="Aptos" panose="020B0004020202020204" pitchFamily="34" charset="0"/>
                <a:cs typeface="Times New Roman" panose="02020603050405020304" pitchFamily="18" charset="0"/>
              </a:rPr>
              <a:t>Il tetto apribile offre una sensazione di libertà e connessione con l’ambiente esterno, rendendo ogni viaggio più piacevole.</a:t>
            </a:r>
          </a:p>
          <a:p>
            <a:pPr>
              <a:lnSpc>
                <a:spcPct val="115000"/>
              </a:lnSpc>
              <a:spcAft>
                <a:spcPts val="800"/>
              </a:spcAft>
            </a:pPr>
            <a:r>
              <a:rPr lang="it-IT" sz="1000" b="1" kern="100" dirty="0">
                <a:effectLst/>
                <a:latin typeface="+mj-lt"/>
                <a:ea typeface="Aptos" panose="020B0004020202020204" pitchFamily="34" charset="0"/>
                <a:cs typeface="Times New Roman" panose="02020603050405020304" pitchFamily="18" charset="0"/>
              </a:rPr>
              <a:t>Cerchi in Lega</a:t>
            </a:r>
            <a:endParaRPr lang="it-IT" sz="1000" kern="100" dirty="0">
              <a:effectLst/>
              <a:latin typeface="+mj-lt"/>
              <a:ea typeface="Aptos" panose="020B0004020202020204" pitchFamily="34" charset="0"/>
              <a:cs typeface="Times New Roman" panose="02020603050405020304" pitchFamily="18" charset="0"/>
            </a:endParaRPr>
          </a:p>
          <a:p>
            <a:pPr>
              <a:lnSpc>
                <a:spcPct val="115000"/>
              </a:lnSpc>
              <a:spcAft>
                <a:spcPts val="800"/>
              </a:spcAft>
            </a:pPr>
            <a:r>
              <a:rPr lang="it-IT" sz="1000" kern="100" dirty="0">
                <a:effectLst/>
                <a:latin typeface="+mj-lt"/>
                <a:ea typeface="Aptos" panose="020B0004020202020204" pitchFamily="34" charset="0"/>
                <a:cs typeface="Times New Roman" panose="02020603050405020304" pitchFamily="18" charset="0"/>
              </a:rPr>
              <a:t>Sono disponibili diverse opzioni di cerchi in lega per personalizzare l’aspetto del Jeep Avenger MY25:</a:t>
            </a:r>
          </a:p>
          <a:p>
            <a:pPr marL="342900" lvl="0" indent="-342900">
              <a:lnSpc>
                <a:spcPct val="115000"/>
              </a:lnSpc>
              <a:spcAft>
                <a:spcPts val="800"/>
              </a:spcAft>
              <a:buSzPts val="1000"/>
              <a:buFont typeface="Symbol" panose="05050102010706020507" pitchFamily="18" charset="2"/>
              <a:buChar char=""/>
              <a:tabLst>
                <a:tab pos="457200" algn="l"/>
              </a:tabLst>
            </a:pPr>
            <a:r>
              <a:rPr lang="it-IT" sz="1000" b="1" kern="100" dirty="0">
                <a:effectLst/>
                <a:latin typeface="+mj-lt"/>
                <a:ea typeface="Aptos" panose="020B0004020202020204" pitchFamily="34" charset="0"/>
                <a:cs typeface="Times New Roman" panose="02020603050405020304" pitchFamily="18" charset="0"/>
              </a:rPr>
              <a:t>Cerchi da 16”</a:t>
            </a:r>
            <a:r>
              <a:rPr lang="it-IT" sz="1000" kern="100" dirty="0">
                <a:effectLst/>
                <a:latin typeface="+mj-lt"/>
                <a:ea typeface="Aptos" panose="020B0004020202020204" pitchFamily="34" charset="0"/>
                <a:cs typeface="Times New Roman" panose="02020603050405020304" pitchFamily="18" charset="0"/>
              </a:rPr>
              <a:t>: Verniciati, standard sulla versione </a:t>
            </a:r>
            <a:r>
              <a:rPr lang="it-IT" sz="1000" kern="100" dirty="0" err="1">
                <a:effectLst/>
                <a:latin typeface="+mj-lt"/>
                <a:ea typeface="Aptos" panose="020B0004020202020204" pitchFamily="34" charset="0"/>
                <a:cs typeface="Times New Roman" panose="02020603050405020304" pitchFamily="18" charset="0"/>
              </a:rPr>
              <a:t>Longitude</a:t>
            </a:r>
            <a:r>
              <a:rPr lang="it-IT" sz="1000" kern="100" dirty="0">
                <a:effectLst/>
                <a:latin typeface="+mj-lt"/>
                <a:ea typeface="Aptos" panose="020B0004020202020204" pitchFamily="34" charset="0"/>
                <a:cs typeface="Times New Roman" panose="02020603050405020304" pitchFamily="18" charset="0"/>
              </a:rPr>
              <a:t>.</a:t>
            </a:r>
          </a:p>
          <a:p>
            <a:pPr marL="342900" lvl="0" indent="-342900">
              <a:lnSpc>
                <a:spcPct val="115000"/>
              </a:lnSpc>
              <a:spcAft>
                <a:spcPts val="800"/>
              </a:spcAft>
              <a:buSzPts val="1000"/>
              <a:buFont typeface="Symbol" panose="05050102010706020507" pitchFamily="18" charset="2"/>
              <a:buChar char=""/>
              <a:tabLst>
                <a:tab pos="457200" algn="l"/>
              </a:tabLst>
            </a:pPr>
            <a:r>
              <a:rPr lang="it-IT" sz="1000" b="1" kern="100" dirty="0">
                <a:effectLst/>
                <a:latin typeface="+mj-lt"/>
                <a:ea typeface="Aptos" panose="020B0004020202020204" pitchFamily="34" charset="0"/>
                <a:cs typeface="Times New Roman" panose="02020603050405020304" pitchFamily="18" charset="0"/>
              </a:rPr>
              <a:t>Cerchi da 17”</a:t>
            </a:r>
            <a:r>
              <a:rPr lang="it-IT" sz="1000" kern="100" dirty="0">
                <a:effectLst/>
                <a:latin typeface="+mj-lt"/>
                <a:ea typeface="Aptos" panose="020B0004020202020204" pitchFamily="34" charset="0"/>
                <a:cs typeface="Times New Roman" panose="02020603050405020304" pitchFamily="18" charset="0"/>
              </a:rPr>
              <a:t>: Verniciati, standard sulla versione </a:t>
            </a:r>
            <a:r>
              <a:rPr lang="it-IT" sz="1000" kern="100" dirty="0" err="1">
                <a:effectLst/>
                <a:latin typeface="+mj-lt"/>
                <a:ea typeface="Aptos" panose="020B0004020202020204" pitchFamily="34" charset="0"/>
                <a:cs typeface="Times New Roman" panose="02020603050405020304" pitchFamily="18" charset="0"/>
              </a:rPr>
              <a:t>Altitude</a:t>
            </a:r>
            <a:r>
              <a:rPr lang="it-IT" sz="1000" kern="100" dirty="0">
                <a:effectLst/>
                <a:latin typeface="+mj-lt"/>
                <a:ea typeface="Aptos" panose="020B0004020202020204" pitchFamily="34" charset="0"/>
                <a:cs typeface="Times New Roman" panose="02020603050405020304" pitchFamily="18" charset="0"/>
              </a:rPr>
              <a:t>.</a:t>
            </a:r>
          </a:p>
          <a:p>
            <a:pPr marL="342900" lvl="0" indent="-342900">
              <a:lnSpc>
                <a:spcPct val="115000"/>
              </a:lnSpc>
              <a:spcAft>
                <a:spcPts val="800"/>
              </a:spcAft>
              <a:buSzPts val="1000"/>
              <a:buFont typeface="Symbol" panose="05050102010706020507" pitchFamily="18" charset="2"/>
              <a:buChar char=""/>
              <a:tabLst>
                <a:tab pos="457200" algn="l"/>
              </a:tabLst>
            </a:pPr>
            <a:r>
              <a:rPr lang="it-IT" sz="1000" b="1" kern="100" dirty="0">
                <a:effectLst/>
                <a:latin typeface="+mj-lt"/>
                <a:ea typeface="Aptos" panose="020B0004020202020204" pitchFamily="34" charset="0"/>
                <a:cs typeface="Times New Roman" panose="02020603050405020304" pitchFamily="18" charset="0"/>
              </a:rPr>
              <a:t>Cerchi da 18”</a:t>
            </a:r>
            <a:r>
              <a:rPr lang="it-IT" sz="1000" kern="100" dirty="0">
                <a:effectLst/>
                <a:latin typeface="+mj-lt"/>
                <a:ea typeface="Aptos" panose="020B0004020202020204" pitchFamily="34" charset="0"/>
                <a:cs typeface="Times New Roman" panose="02020603050405020304" pitchFamily="18" charset="0"/>
              </a:rPr>
              <a:t>: Verniciati con taglio diamantato, standard sulla versione Summit e opzionali sulla versione </a:t>
            </a:r>
            <a:r>
              <a:rPr lang="it-IT" sz="1000" kern="100" dirty="0" err="1">
                <a:effectLst/>
                <a:latin typeface="+mj-lt"/>
                <a:ea typeface="Aptos" panose="020B0004020202020204" pitchFamily="34" charset="0"/>
                <a:cs typeface="Times New Roman" panose="02020603050405020304" pitchFamily="18" charset="0"/>
              </a:rPr>
              <a:t>Altitude</a:t>
            </a:r>
            <a:r>
              <a:rPr lang="it-IT" sz="1000" kern="100" dirty="0">
                <a:effectLst/>
                <a:latin typeface="+mj-lt"/>
                <a:ea typeface="Aptos" panose="020B0004020202020204" pitchFamily="34" charset="0"/>
                <a:cs typeface="Times New Roman" panose="02020603050405020304" pitchFamily="18" charset="0"/>
              </a:rPr>
              <a:t>.</a:t>
            </a:r>
          </a:p>
          <a:p>
            <a:pPr>
              <a:lnSpc>
                <a:spcPct val="115000"/>
              </a:lnSpc>
              <a:spcAft>
                <a:spcPts val="800"/>
              </a:spcAft>
            </a:pPr>
            <a:r>
              <a:rPr lang="it-IT" sz="1000" b="1" kern="100" dirty="0">
                <a:effectLst/>
                <a:latin typeface="+mj-lt"/>
                <a:ea typeface="Aptos" panose="020B0004020202020204" pitchFamily="34" charset="0"/>
                <a:cs typeface="Times New Roman" panose="02020603050405020304" pitchFamily="18" charset="0"/>
              </a:rPr>
              <a:t>Focus sulla Personalizzazione</a:t>
            </a:r>
            <a:endParaRPr lang="it-IT" sz="1000" kern="100" dirty="0">
              <a:effectLst/>
              <a:latin typeface="+mj-lt"/>
              <a:ea typeface="Aptos" panose="020B0004020202020204" pitchFamily="34" charset="0"/>
              <a:cs typeface="Times New Roman" panose="02020603050405020304" pitchFamily="18" charset="0"/>
            </a:endParaRPr>
          </a:p>
          <a:p>
            <a:pPr>
              <a:lnSpc>
                <a:spcPct val="115000"/>
              </a:lnSpc>
              <a:spcAft>
                <a:spcPts val="800"/>
              </a:spcAft>
            </a:pPr>
            <a:r>
              <a:rPr lang="it-IT" sz="1000" kern="100" dirty="0">
                <a:effectLst/>
                <a:latin typeface="+mj-lt"/>
                <a:ea typeface="Aptos" panose="020B0004020202020204" pitchFamily="34" charset="0"/>
                <a:cs typeface="Times New Roman" panose="02020603050405020304" pitchFamily="18" charset="0"/>
              </a:rPr>
              <a:t>La possibilità di scegliere tra vari pacchetti e accessori permette ai clienti di personalizzare il Jeep Avenger MY25 in base alle loro esigenze specifiche. Che si tratti di migliorare il comfort durante l’inverno, aggiungere un tocco di lusso con il pacchetto Leather, o integrare tecnologie avanzate con il pacchetto Infotainment &amp; </a:t>
            </a:r>
            <a:r>
              <a:rPr lang="it-IT" sz="1000" kern="100" dirty="0" err="1">
                <a:effectLst/>
                <a:latin typeface="+mj-lt"/>
                <a:ea typeface="Aptos" panose="020B0004020202020204" pitchFamily="34" charset="0"/>
                <a:cs typeface="Times New Roman" panose="02020603050405020304" pitchFamily="18" charset="0"/>
              </a:rPr>
              <a:t>Convenience</a:t>
            </a:r>
            <a:r>
              <a:rPr lang="it-IT" sz="1000" kern="100" dirty="0">
                <a:effectLst/>
                <a:latin typeface="+mj-lt"/>
                <a:ea typeface="Aptos" panose="020B0004020202020204" pitchFamily="34" charset="0"/>
                <a:cs typeface="Times New Roman" panose="02020603050405020304" pitchFamily="18" charset="0"/>
              </a:rPr>
              <a:t>, ogni cliente può configurare il proprio veicolo per ottenere la massima soddisfazione.</a:t>
            </a:r>
          </a:p>
          <a:p>
            <a:pPr>
              <a:lnSpc>
                <a:spcPct val="115000"/>
              </a:lnSpc>
              <a:spcAft>
                <a:spcPts val="800"/>
              </a:spcAft>
            </a:pPr>
            <a:r>
              <a:rPr lang="it-IT" sz="1000" b="1" kern="100" dirty="0">
                <a:effectLst/>
                <a:latin typeface="+mj-lt"/>
                <a:ea typeface="Aptos" panose="020B0004020202020204" pitchFamily="34" charset="0"/>
                <a:cs typeface="Times New Roman" panose="02020603050405020304" pitchFamily="18" charset="0"/>
              </a:rPr>
              <a:t>Conclusione</a:t>
            </a:r>
            <a:endParaRPr lang="it-IT" sz="1000" kern="100" dirty="0">
              <a:effectLst/>
              <a:latin typeface="+mj-lt"/>
              <a:ea typeface="Aptos" panose="020B0004020202020204" pitchFamily="34" charset="0"/>
              <a:cs typeface="Times New Roman" panose="02020603050405020304" pitchFamily="18" charset="0"/>
            </a:endParaRPr>
          </a:p>
          <a:p>
            <a:pPr>
              <a:lnSpc>
                <a:spcPct val="115000"/>
              </a:lnSpc>
              <a:spcAft>
                <a:spcPts val="800"/>
              </a:spcAft>
            </a:pPr>
            <a:r>
              <a:rPr lang="it-IT" sz="1000" kern="100" dirty="0">
                <a:effectLst/>
                <a:latin typeface="+mj-lt"/>
                <a:ea typeface="Aptos" panose="020B0004020202020204" pitchFamily="34" charset="0"/>
                <a:cs typeface="Times New Roman" panose="02020603050405020304" pitchFamily="18" charset="0"/>
              </a:rPr>
              <a:t>Con una vasta gamma di pacchetti e accessori disponibili, il Jeep Avenger MY25 offre infinite possibilità di personalizzazione. Questo corso vi fornirà tutte le informazioni necessarie per guidare i clienti nella scelta delle opzioni che meglio si adattano alle loro esigenze e preferenze. Buon apprendimento!</a:t>
            </a:r>
          </a:p>
        </p:txBody>
      </p:sp>
      <p:sp>
        <p:nvSpPr>
          <p:cNvPr id="2" name="CasellaDiTesto 1">
            <a:extLst>
              <a:ext uri="{FF2B5EF4-FFF2-40B4-BE49-F238E27FC236}">
                <a16:creationId xmlns:a16="http://schemas.microsoft.com/office/drawing/2014/main" id="{67501B54-7CDF-6011-2A0D-C344CB6A1B61}"/>
              </a:ext>
            </a:extLst>
          </p:cNvPr>
          <p:cNvSpPr txBox="1"/>
          <p:nvPr/>
        </p:nvSpPr>
        <p:spPr>
          <a:xfrm>
            <a:off x="5969899" y="5565380"/>
            <a:ext cx="4807274" cy="1032270"/>
          </a:xfrm>
          <a:prstGeom prst="rect">
            <a:avLst/>
          </a:prstGeom>
          <a:solidFill>
            <a:srgbClr val="FFFF00"/>
          </a:solidFill>
        </p:spPr>
        <p:txBody>
          <a:bodyPr wrap="square">
            <a:spAutoFit/>
          </a:bodyPr>
          <a:lstStyle/>
          <a:p>
            <a:pPr>
              <a:lnSpc>
                <a:spcPct val="115000"/>
              </a:lnSpc>
              <a:spcAft>
                <a:spcPts val="800"/>
              </a:spcAft>
            </a:pPr>
            <a:r>
              <a:rPr lang="it-IT"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L’intelligenza artificiale ha creato questa tabella facendo riferimento a: </a:t>
            </a:r>
            <a:r>
              <a:rPr lang="it-IT" kern="100" dirty="0" err="1">
                <a:solidFill>
                  <a:srgbClr val="FF0000"/>
                </a:solidFill>
                <a:latin typeface="Aptos" panose="020B0004020202020204" pitchFamily="34" charset="0"/>
                <a:ea typeface="Aptos" panose="020B0004020202020204" pitchFamily="34" charset="0"/>
                <a:cs typeface="Times New Roman" panose="02020603050405020304" pitchFamily="18" charset="0"/>
              </a:rPr>
              <a:t>Instruction</a:t>
            </a:r>
            <a:r>
              <a:rPr lang="it-IT"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 </a:t>
            </a:r>
            <a:r>
              <a:rPr lang="it-IT" kern="100" dirty="0" err="1">
                <a:solidFill>
                  <a:srgbClr val="FF0000"/>
                </a:solidFill>
                <a:latin typeface="Aptos" panose="020B0004020202020204" pitchFamily="34" charset="0"/>
                <a:ea typeface="Aptos" panose="020B0004020202020204" pitchFamily="34" charset="0"/>
                <a:cs typeface="Times New Roman" panose="02020603050405020304" pitchFamily="18" charset="0"/>
              </a:rPr>
              <a:t>Letter</a:t>
            </a:r>
            <a:r>
              <a:rPr lang="it-IT"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 Avenger MY25 2</a:t>
            </a:r>
            <a:endParaRPr lang="it-IT"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498936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88325ED-E1B8-2590-0FD4-6220AC261430}"/>
              </a:ext>
            </a:extLst>
          </p:cNvPr>
          <p:cNvSpPr txBox="1"/>
          <p:nvPr/>
        </p:nvSpPr>
        <p:spPr>
          <a:xfrm>
            <a:off x="227013" y="260350"/>
            <a:ext cx="5534516" cy="6523068"/>
          </a:xfrm>
          <a:prstGeom prst="rect">
            <a:avLst/>
          </a:prstGeom>
          <a:noFill/>
        </p:spPr>
        <p:txBody>
          <a:bodyPr wrap="square">
            <a:spAutoFit/>
          </a:bodyPr>
          <a:lstStyle/>
          <a:p>
            <a:pPr>
              <a:lnSpc>
                <a:spcPct val="115000"/>
              </a:lnSpc>
              <a:spcAft>
                <a:spcPts val="800"/>
              </a:spcAft>
            </a:pPr>
            <a:r>
              <a:rPr lang="it-IT" sz="1000" kern="100" dirty="0">
                <a:effectLst/>
                <a:latin typeface="+mj-lt"/>
                <a:ea typeface="Aptos" panose="020B0004020202020204" pitchFamily="34" charset="0"/>
                <a:cs typeface="Times New Roman" panose="02020603050405020304" pitchFamily="18" charset="0"/>
              </a:rPr>
              <a:t>La </a:t>
            </a:r>
            <a:r>
              <a:rPr lang="it-IT" sz="1000" b="1" kern="100" dirty="0">
                <a:effectLst/>
                <a:latin typeface="+mj-lt"/>
                <a:ea typeface="Aptos" panose="020B0004020202020204" pitchFamily="34" charset="0"/>
                <a:cs typeface="Times New Roman" panose="02020603050405020304" pitchFamily="18" charset="0"/>
              </a:rPr>
              <a:t>Jeep Avenger 4xe</a:t>
            </a:r>
            <a:r>
              <a:rPr lang="it-IT" sz="1000" kern="100" dirty="0">
                <a:effectLst/>
                <a:latin typeface="+mj-lt"/>
                <a:ea typeface="Aptos" panose="020B0004020202020204" pitchFamily="34" charset="0"/>
                <a:cs typeface="Times New Roman" panose="02020603050405020304" pitchFamily="18" charset="0"/>
              </a:rPr>
              <a:t> si distingue nel segmento dei SUV B grazie alla sua combinazione di prestazioni, tecnologia ibrida e capacità off-road. Vediamo come si confronta con alcuni dei suoi principali competitor: </a:t>
            </a:r>
            <a:r>
              <a:rPr lang="it-IT" sz="1000" b="1" kern="100" dirty="0">
                <a:effectLst/>
                <a:latin typeface="+mj-lt"/>
                <a:ea typeface="Aptos" panose="020B0004020202020204" pitchFamily="34" charset="0"/>
                <a:cs typeface="Times New Roman" panose="02020603050405020304" pitchFamily="18" charset="0"/>
              </a:rPr>
              <a:t>Toyota Yaris Cross</a:t>
            </a:r>
            <a:r>
              <a:rPr lang="it-IT" sz="1000" kern="100" dirty="0">
                <a:effectLst/>
                <a:latin typeface="+mj-lt"/>
                <a:ea typeface="Aptos" panose="020B0004020202020204" pitchFamily="34" charset="0"/>
                <a:cs typeface="Times New Roman" panose="02020603050405020304" pitchFamily="18" charset="0"/>
              </a:rPr>
              <a:t>, </a:t>
            </a:r>
            <a:r>
              <a:rPr lang="it-IT" sz="1000" b="1" kern="100" dirty="0">
                <a:effectLst/>
                <a:latin typeface="+mj-lt"/>
                <a:ea typeface="Aptos" panose="020B0004020202020204" pitchFamily="34" charset="0"/>
                <a:cs typeface="Times New Roman" panose="02020603050405020304" pitchFamily="18" charset="0"/>
              </a:rPr>
              <a:t>Suzuki Vitara</a:t>
            </a:r>
            <a:r>
              <a:rPr lang="it-IT" sz="1000" kern="100" dirty="0">
                <a:effectLst/>
                <a:latin typeface="+mj-lt"/>
                <a:ea typeface="Aptos" panose="020B0004020202020204" pitchFamily="34" charset="0"/>
                <a:cs typeface="Times New Roman" panose="02020603050405020304" pitchFamily="18" charset="0"/>
              </a:rPr>
              <a:t> e </a:t>
            </a:r>
            <a:r>
              <a:rPr lang="it-IT" sz="1000" b="1" kern="100" dirty="0">
                <a:effectLst/>
                <a:latin typeface="+mj-lt"/>
                <a:ea typeface="Aptos" panose="020B0004020202020204" pitchFamily="34" charset="0"/>
                <a:cs typeface="Times New Roman" panose="02020603050405020304" pitchFamily="18" charset="0"/>
              </a:rPr>
              <a:t>Volkswagen T-</a:t>
            </a:r>
            <a:r>
              <a:rPr lang="it-IT" sz="1000" b="1" kern="100" dirty="0" err="1">
                <a:effectLst/>
                <a:latin typeface="+mj-lt"/>
                <a:ea typeface="Aptos" panose="020B0004020202020204" pitchFamily="34" charset="0"/>
                <a:cs typeface="Times New Roman" panose="02020603050405020304" pitchFamily="18" charset="0"/>
              </a:rPr>
              <a:t>Roc</a:t>
            </a:r>
            <a:r>
              <a:rPr lang="it-IT" sz="1000" kern="100" dirty="0">
                <a:effectLst/>
                <a:latin typeface="+mj-lt"/>
                <a:ea typeface="Aptos" panose="020B0004020202020204" pitchFamily="34" charset="0"/>
                <a:cs typeface="Times New Roman" panose="02020603050405020304" pitchFamily="18" charset="0"/>
              </a:rPr>
              <a:t>.</a:t>
            </a:r>
          </a:p>
          <a:p>
            <a:pPr>
              <a:lnSpc>
                <a:spcPct val="115000"/>
              </a:lnSpc>
              <a:spcAft>
                <a:spcPts val="800"/>
              </a:spcAft>
            </a:pPr>
            <a:r>
              <a:rPr lang="it-IT" sz="1000" b="1" kern="100" dirty="0">
                <a:effectLst/>
                <a:latin typeface="+mj-lt"/>
                <a:ea typeface="Aptos" panose="020B0004020202020204" pitchFamily="34" charset="0"/>
                <a:cs typeface="Times New Roman" panose="02020603050405020304" pitchFamily="18" charset="0"/>
              </a:rPr>
              <a:t>Jeep Avenger 4xe</a:t>
            </a:r>
            <a:endParaRPr lang="it-IT" sz="1000" kern="100" dirty="0">
              <a:effectLst/>
              <a:latin typeface="+mj-lt"/>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it-IT" sz="1000" b="1" kern="100" dirty="0">
                <a:effectLst/>
                <a:latin typeface="+mj-lt"/>
                <a:ea typeface="Aptos" panose="020B0004020202020204" pitchFamily="34" charset="0"/>
                <a:cs typeface="Times New Roman" panose="02020603050405020304" pitchFamily="18" charset="0"/>
              </a:rPr>
              <a:t>Motore</a:t>
            </a:r>
            <a:r>
              <a:rPr lang="it-IT" sz="1000" kern="100" dirty="0">
                <a:effectLst/>
                <a:latin typeface="+mj-lt"/>
                <a:ea typeface="Aptos" panose="020B0004020202020204" pitchFamily="34" charset="0"/>
                <a:cs typeface="Times New Roman" panose="02020603050405020304" pitchFamily="18" charset="0"/>
              </a:rPr>
              <a:t>: 1.2 turbo benzina da 136 CV con sistema mild </a:t>
            </a:r>
            <a:r>
              <a:rPr lang="it-IT" sz="1000" kern="100" dirty="0" err="1">
                <a:effectLst/>
                <a:latin typeface="+mj-lt"/>
                <a:ea typeface="Aptos" panose="020B0004020202020204" pitchFamily="34" charset="0"/>
                <a:cs typeface="Times New Roman" panose="02020603050405020304" pitchFamily="18" charset="0"/>
              </a:rPr>
              <a:t>hybrid</a:t>
            </a:r>
            <a:r>
              <a:rPr lang="it-IT" sz="1000" kern="100" dirty="0">
                <a:effectLst/>
                <a:latin typeface="+mj-lt"/>
                <a:ea typeface="Aptos" panose="020B0004020202020204" pitchFamily="34" charset="0"/>
                <a:cs typeface="Times New Roman" panose="02020603050405020304" pitchFamily="18" charset="0"/>
              </a:rPr>
              <a:t> a 48 Volt.</a:t>
            </a:r>
          </a:p>
          <a:p>
            <a:pPr marL="342900" lvl="0" indent="-342900">
              <a:lnSpc>
                <a:spcPct val="115000"/>
              </a:lnSpc>
              <a:spcAft>
                <a:spcPts val="800"/>
              </a:spcAft>
              <a:buSzPts val="1000"/>
              <a:buFont typeface="Symbol" panose="05050102010706020507" pitchFamily="18" charset="2"/>
              <a:buChar char=""/>
              <a:tabLst>
                <a:tab pos="457200" algn="l"/>
              </a:tabLst>
            </a:pPr>
            <a:r>
              <a:rPr lang="it-IT" sz="1000" b="1" kern="100" dirty="0">
                <a:effectLst/>
                <a:latin typeface="+mj-lt"/>
                <a:ea typeface="Aptos" panose="020B0004020202020204" pitchFamily="34" charset="0"/>
                <a:cs typeface="Times New Roman" panose="02020603050405020304" pitchFamily="18" charset="0"/>
              </a:rPr>
              <a:t>Prestazioni</a:t>
            </a:r>
            <a:r>
              <a:rPr lang="it-IT" sz="1000" kern="100" dirty="0">
                <a:effectLst/>
                <a:latin typeface="+mj-lt"/>
                <a:ea typeface="Aptos" panose="020B0004020202020204" pitchFamily="34" charset="0"/>
                <a:cs typeface="Times New Roman" panose="02020603050405020304" pitchFamily="18" charset="0"/>
              </a:rPr>
              <a:t>: Accelerazione da 0 a 100 km/h in 9,5 secondi, velocità massima di 194 km/h.</a:t>
            </a:r>
          </a:p>
          <a:p>
            <a:pPr marL="342900" lvl="0" indent="-342900">
              <a:lnSpc>
                <a:spcPct val="115000"/>
              </a:lnSpc>
              <a:spcAft>
                <a:spcPts val="800"/>
              </a:spcAft>
              <a:buSzPts val="1000"/>
              <a:buFont typeface="Symbol" panose="05050102010706020507" pitchFamily="18" charset="2"/>
              <a:buChar char=""/>
              <a:tabLst>
                <a:tab pos="457200" algn="l"/>
              </a:tabLst>
            </a:pPr>
            <a:r>
              <a:rPr lang="it-IT" sz="1000" b="1" kern="100" dirty="0">
                <a:effectLst/>
                <a:latin typeface="+mj-lt"/>
                <a:ea typeface="Aptos" panose="020B0004020202020204" pitchFamily="34" charset="0"/>
                <a:cs typeface="Times New Roman" panose="02020603050405020304" pitchFamily="18" charset="0"/>
              </a:rPr>
              <a:t>Trazione</a:t>
            </a:r>
            <a:r>
              <a:rPr lang="it-IT" sz="1000" kern="100" dirty="0">
                <a:effectLst/>
                <a:latin typeface="+mj-lt"/>
                <a:ea typeface="Aptos" panose="020B0004020202020204" pitchFamily="34" charset="0"/>
                <a:cs typeface="Times New Roman" panose="02020603050405020304" pitchFamily="18" charset="0"/>
              </a:rPr>
              <a:t>: Integrale intelligente con modalità Select </a:t>
            </a:r>
            <a:r>
              <a:rPr lang="it-IT" sz="1000" kern="100" dirty="0" err="1">
                <a:effectLst/>
                <a:latin typeface="+mj-lt"/>
                <a:ea typeface="Aptos" panose="020B0004020202020204" pitchFamily="34" charset="0"/>
                <a:cs typeface="Times New Roman" panose="02020603050405020304" pitchFamily="18" charset="0"/>
              </a:rPr>
              <a:t>Terrain</a:t>
            </a:r>
            <a:r>
              <a:rPr lang="it-IT" sz="1000" kern="100" dirty="0">
                <a:effectLst/>
                <a:latin typeface="+mj-lt"/>
                <a:ea typeface="Aptos" panose="020B0004020202020204" pitchFamily="34" charset="0"/>
                <a:cs typeface="Times New Roman" panose="02020603050405020304" pitchFamily="18" charset="0"/>
              </a:rPr>
              <a:t> per diverse condizioni di guida.</a:t>
            </a:r>
          </a:p>
          <a:p>
            <a:pPr marL="342900" lvl="0" indent="-342900">
              <a:lnSpc>
                <a:spcPct val="115000"/>
              </a:lnSpc>
              <a:spcAft>
                <a:spcPts val="800"/>
              </a:spcAft>
              <a:buSzPts val="1000"/>
              <a:buFont typeface="Symbol" panose="05050102010706020507" pitchFamily="18" charset="2"/>
              <a:buChar char=""/>
              <a:tabLst>
                <a:tab pos="457200" algn="l"/>
              </a:tabLst>
            </a:pPr>
            <a:r>
              <a:rPr lang="it-IT" sz="1000" b="1" kern="100" dirty="0">
                <a:effectLst/>
                <a:latin typeface="+mj-lt"/>
                <a:ea typeface="Aptos" panose="020B0004020202020204" pitchFamily="34" charset="0"/>
                <a:cs typeface="Times New Roman" panose="02020603050405020304" pitchFamily="18" charset="0"/>
              </a:rPr>
              <a:t>Consumi</a:t>
            </a:r>
            <a:r>
              <a:rPr lang="it-IT" sz="1000" kern="100" dirty="0">
                <a:effectLst/>
                <a:latin typeface="+mj-lt"/>
                <a:ea typeface="Aptos" panose="020B0004020202020204" pitchFamily="34" charset="0"/>
                <a:cs typeface="Times New Roman" panose="02020603050405020304" pitchFamily="18" charset="0"/>
              </a:rPr>
              <a:t>: Ottimizzati grazie alla tecnologia ibrida, con possibilità di guida 100% elettrica per brevi distanze.</a:t>
            </a:r>
          </a:p>
          <a:p>
            <a:pPr marL="342900" lvl="0" indent="-342900">
              <a:lnSpc>
                <a:spcPct val="115000"/>
              </a:lnSpc>
              <a:spcAft>
                <a:spcPts val="800"/>
              </a:spcAft>
              <a:buSzPts val="1000"/>
              <a:buFont typeface="Symbol" panose="05050102010706020507" pitchFamily="18" charset="2"/>
              <a:buChar char=""/>
              <a:tabLst>
                <a:tab pos="457200" algn="l"/>
              </a:tabLst>
            </a:pPr>
            <a:r>
              <a:rPr lang="it-IT" sz="1000" b="1" kern="100" dirty="0">
                <a:effectLst/>
                <a:latin typeface="+mj-lt"/>
                <a:ea typeface="Aptos" panose="020B0004020202020204" pitchFamily="34" charset="0"/>
                <a:cs typeface="Times New Roman" panose="02020603050405020304" pitchFamily="18" charset="0"/>
              </a:rPr>
              <a:t>Capacità off-road</a:t>
            </a:r>
            <a:r>
              <a:rPr lang="it-IT" sz="1000" kern="100" dirty="0">
                <a:effectLst/>
                <a:latin typeface="+mj-lt"/>
                <a:ea typeface="Aptos" panose="020B0004020202020204" pitchFamily="34" charset="0"/>
                <a:cs typeface="Times New Roman" panose="02020603050405020304" pitchFamily="18" charset="0"/>
              </a:rPr>
              <a:t>: Angoli di attacco, dosso e uscita migliorati, altezza da terra di 210 mm.</a:t>
            </a:r>
          </a:p>
          <a:p>
            <a:pPr>
              <a:lnSpc>
                <a:spcPct val="115000"/>
              </a:lnSpc>
              <a:spcAft>
                <a:spcPts val="800"/>
              </a:spcAft>
            </a:pPr>
            <a:r>
              <a:rPr lang="it-IT" sz="1000" b="1" kern="100" dirty="0">
                <a:effectLst/>
                <a:latin typeface="+mj-lt"/>
                <a:ea typeface="Aptos" panose="020B0004020202020204" pitchFamily="34" charset="0"/>
                <a:cs typeface="Times New Roman" panose="02020603050405020304" pitchFamily="18" charset="0"/>
              </a:rPr>
              <a:t>Toyota Yaris Cross</a:t>
            </a:r>
            <a:endParaRPr lang="it-IT" sz="1000" kern="100" dirty="0">
              <a:effectLst/>
              <a:latin typeface="+mj-lt"/>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it-IT" sz="1000" b="1" kern="100" dirty="0">
                <a:effectLst/>
                <a:latin typeface="+mj-lt"/>
                <a:ea typeface="Aptos" panose="020B0004020202020204" pitchFamily="34" charset="0"/>
                <a:cs typeface="Times New Roman" panose="02020603050405020304" pitchFamily="18" charset="0"/>
              </a:rPr>
              <a:t>Motore</a:t>
            </a:r>
            <a:r>
              <a:rPr lang="it-IT" sz="1000" kern="100" dirty="0">
                <a:effectLst/>
                <a:latin typeface="+mj-lt"/>
                <a:ea typeface="Aptos" panose="020B0004020202020204" pitchFamily="34" charset="0"/>
                <a:cs typeface="Times New Roman" panose="02020603050405020304" pitchFamily="18" charset="0"/>
              </a:rPr>
              <a:t>: 1.5 ibrido da 116 CV.</a:t>
            </a:r>
          </a:p>
          <a:p>
            <a:pPr marL="342900" lvl="0" indent="-342900">
              <a:lnSpc>
                <a:spcPct val="115000"/>
              </a:lnSpc>
              <a:spcAft>
                <a:spcPts val="800"/>
              </a:spcAft>
              <a:buSzPts val="1000"/>
              <a:buFont typeface="Symbol" panose="05050102010706020507" pitchFamily="18" charset="2"/>
              <a:buChar char=""/>
              <a:tabLst>
                <a:tab pos="457200" algn="l"/>
              </a:tabLst>
            </a:pPr>
            <a:r>
              <a:rPr lang="it-IT" sz="1000" b="1" kern="100" dirty="0">
                <a:effectLst/>
                <a:latin typeface="+mj-lt"/>
                <a:ea typeface="Aptos" panose="020B0004020202020204" pitchFamily="34" charset="0"/>
                <a:cs typeface="Times New Roman" panose="02020603050405020304" pitchFamily="18" charset="0"/>
              </a:rPr>
              <a:t>Prestazioni</a:t>
            </a:r>
            <a:r>
              <a:rPr lang="it-IT" sz="1000" kern="100" dirty="0">
                <a:effectLst/>
                <a:latin typeface="+mj-lt"/>
                <a:ea typeface="Aptos" panose="020B0004020202020204" pitchFamily="34" charset="0"/>
                <a:cs typeface="Times New Roman" panose="02020603050405020304" pitchFamily="18" charset="0"/>
              </a:rPr>
              <a:t>: Accelerazione da 0 a 100 km/h in circa 11,2 secondi, velocità massima di 170 km/h.</a:t>
            </a:r>
          </a:p>
          <a:p>
            <a:pPr marL="342900" lvl="0" indent="-342900">
              <a:lnSpc>
                <a:spcPct val="115000"/>
              </a:lnSpc>
              <a:spcAft>
                <a:spcPts val="800"/>
              </a:spcAft>
              <a:buSzPts val="1000"/>
              <a:buFont typeface="Symbol" panose="05050102010706020507" pitchFamily="18" charset="2"/>
              <a:buChar char=""/>
              <a:tabLst>
                <a:tab pos="457200" algn="l"/>
              </a:tabLst>
            </a:pPr>
            <a:r>
              <a:rPr lang="it-IT" sz="1000" b="1" kern="100" dirty="0">
                <a:effectLst/>
                <a:latin typeface="+mj-lt"/>
                <a:ea typeface="Aptos" panose="020B0004020202020204" pitchFamily="34" charset="0"/>
                <a:cs typeface="Times New Roman" panose="02020603050405020304" pitchFamily="18" charset="0"/>
              </a:rPr>
              <a:t>Trazione</a:t>
            </a:r>
            <a:r>
              <a:rPr lang="it-IT" sz="1000" kern="100" dirty="0">
                <a:effectLst/>
                <a:latin typeface="+mj-lt"/>
                <a:ea typeface="Aptos" panose="020B0004020202020204" pitchFamily="34" charset="0"/>
                <a:cs typeface="Times New Roman" panose="02020603050405020304" pitchFamily="18" charset="0"/>
              </a:rPr>
              <a:t>: Integrale disponibile solo su alcune versioni.</a:t>
            </a:r>
          </a:p>
          <a:p>
            <a:pPr marL="342900" lvl="0" indent="-342900">
              <a:lnSpc>
                <a:spcPct val="115000"/>
              </a:lnSpc>
              <a:spcAft>
                <a:spcPts val="800"/>
              </a:spcAft>
              <a:buSzPts val="1000"/>
              <a:buFont typeface="Symbol" panose="05050102010706020507" pitchFamily="18" charset="2"/>
              <a:buChar char=""/>
              <a:tabLst>
                <a:tab pos="457200" algn="l"/>
              </a:tabLst>
            </a:pPr>
            <a:r>
              <a:rPr lang="it-IT" sz="1000" b="1" kern="100" dirty="0">
                <a:effectLst/>
                <a:latin typeface="+mj-lt"/>
                <a:ea typeface="Aptos" panose="020B0004020202020204" pitchFamily="34" charset="0"/>
                <a:cs typeface="Times New Roman" panose="02020603050405020304" pitchFamily="18" charset="0"/>
              </a:rPr>
              <a:t>Consumi</a:t>
            </a:r>
            <a:r>
              <a:rPr lang="it-IT" sz="1000" kern="100" dirty="0">
                <a:effectLst/>
                <a:latin typeface="+mj-lt"/>
                <a:ea typeface="Aptos" panose="020B0004020202020204" pitchFamily="34" charset="0"/>
                <a:cs typeface="Times New Roman" panose="02020603050405020304" pitchFamily="18" charset="0"/>
              </a:rPr>
              <a:t>: Molto efficienti grazie al sistema ibrido Toyota.</a:t>
            </a:r>
          </a:p>
          <a:p>
            <a:pPr marL="342900" lvl="0" indent="-342900">
              <a:lnSpc>
                <a:spcPct val="115000"/>
              </a:lnSpc>
              <a:spcAft>
                <a:spcPts val="800"/>
              </a:spcAft>
              <a:buSzPts val="1000"/>
              <a:buFont typeface="Symbol" panose="05050102010706020507" pitchFamily="18" charset="2"/>
              <a:buChar char=""/>
              <a:tabLst>
                <a:tab pos="457200" algn="l"/>
              </a:tabLst>
            </a:pPr>
            <a:r>
              <a:rPr lang="it-IT" sz="1000" b="1" kern="100" dirty="0">
                <a:effectLst/>
                <a:latin typeface="+mj-lt"/>
                <a:ea typeface="Aptos" panose="020B0004020202020204" pitchFamily="34" charset="0"/>
                <a:cs typeface="Times New Roman" panose="02020603050405020304" pitchFamily="18" charset="0"/>
              </a:rPr>
              <a:t>Capacità off-road</a:t>
            </a:r>
            <a:r>
              <a:rPr lang="it-IT" sz="1000" kern="100" dirty="0">
                <a:effectLst/>
                <a:latin typeface="+mj-lt"/>
                <a:ea typeface="Aptos" panose="020B0004020202020204" pitchFamily="34" charset="0"/>
                <a:cs typeface="Times New Roman" panose="02020603050405020304" pitchFamily="18" charset="0"/>
              </a:rPr>
              <a:t>: Limitate rispetto alla Avenger, più orientata alla città.</a:t>
            </a:r>
          </a:p>
          <a:p>
            <a:pPr>
              <a:lnSpc>
                <a:spcPct val="115000"/>
              </a:lnSpc>
              <a:spcAft>
                <a:spcPts val="800"/>
              </a:spcAft>
            </a:pPr>
            <a:r>
              <a:rPr lang="it-IT" sz="1000" b="1" kern="100" dirty="0">
                <a:effectLst/>
                <a:latin typeface="+mj-lt"/>
                <a:ea typeface="Aptos" panose="020B0004020202020204" pitchFamily="34" charset="0"/>
                <a:cs typeface="Times New Roman" panose="02020603050405020304" pitchFamily="18" charset="0"/>
              </a:rPr>
              <a:t>Suzuki Vitara</a:t>
            </a:r>
            <a:endParaRPr lang="it-IT" sz="1000" kern="100" dirty="0">
              <a:effectLst/>
              <a:latin typeface="+mj-lt"/>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it-IT" sz="1000" b="1" kern="100" dirty="0">
                <a:effectLst/>
                <a:latin typeface="+mj-lt"/>
                <a:ea typeface="Aptos" panose="020B0004020202020204" pitchFamily="34" charset="0"/>
                <a:cs typeface="Times New Roman" panose="02020603050405020304" pitchFamily="18" charset="0"/>
              </a:rPr>
              <a:t>Motore</a:t>
            </a:r>
            <a:r>
              <a:rPr lang="it-IT" sz="1000" kern="100" dirty="0">
                <a:effectLst/>
                <a:latin typeface="+mj-lt"/>
                <a:ea typeface="Aptos" panose="020B0004020202020204" pitchFamily="34" charset="0"/>
                <a:cs typeface="Times New Roman" panose="02020603050405020304" pitchFamily="18" charset="0"/>
              </a:rPr>
              <a:t>: 1.4 turbo benzina da 129 CV con sistema mild </a:t>
            </a:r>
            <a:r>
              <a:rPr lang="it-IT" sz="1000" kern="100" dirty="0" err="1">
                <a:effectLst/>
                <a:latin typeface="+mj-lt"/>
                <a:ea typeface="Aptos" panose="020B0004020202020204" pitchFamily="34" charset="0"/>
                <a:cs typeface="Times New Roman" panose="02020603050405020304" pitchFamily="18" charset="0"/>
              </a:rPr>
              <a:t>hybrid</a:t>
            </a:r>
            <a:r>
              <a:rPr lang="it-IT" sz="1000" kern="100" dirty="0">
                <a:effectLst/>
                <a:latin typeface="+mj-lt"/>
                <a:ea typeface="Aptos" panose="020B0004020202020204" pitchFamily="34" charset="0"/>
                <a:cs typeface="Times New Roman" panose="02020603050405020304" pitchFamily="18" charset="0"/>
              </a:rPr>
              <a:t>.</a:t>
            </a:r>
          </a:p>
          <a:p>
            <a:pPr marL="342900" lvl="0" indent="-342900">
              <a:lnSpc>
                <a:spcPct val="115000"/>
              </a:lnSpc>
              <a:spcAft>
                <a:spcPts val="800"/>
              </a:spcAft>
              <a:buSzPts val="1000"/>
              <a:buFont typeface="Symbol" panose="05050102010706020507" pitchFamily="18" charset="2"/>
              <a:buChar char=""/>
              <a:tabLst>
                <a:tab pos="457200" algn="l"/>
              </a:tabLst>
            </a:pPr>
            <a:r>
              <a:rPr lang="it-IT" sz="1000" b="1" kern="100" dirty="0">
                <a:effectLst/>
                <a:latin typeface="+mj-lt"/>
                <a:ea typeface="Aptos" panose="020B0004020202020204" pitchFamily="34" charset="0"/>
                <a:cs typeface="Times New Roman" panose="02020603050405020304" pitchFamily="18" charset="0"/>
              </a:rPr>
              <a:t>Prestazioni</a:t>
            </a:r>
            <a:r>
              <a:rPr lang="it-IT" sz="1000" kern="100" dirty="0">
                <a:effectLst/>
                <a:latin typeface="+mj-lt"/>
                <a:ea typeface="Aptos" panose="020B0004020202020204" pitchFamily="34" charset="0"/>
                <a:cs typeface="Times New Roman" panose="02020603050405020304" pitchFamily="18" charset="0"/>
              </a:rPr>
              <a:t>: Accelerazione da 0 a 100 km/h in circa 9,5 secondi, velocità massima di 190 km/h.</a:t>
            </a:r>
          </a:p>
          <a:p>
            <a:pPr marL="342900" lvl="0" indent="-342900">
              <a:lnSpc>
                <a:spcPct val="115000"/>
              </a:lnSpc>
              <a:spcAft>
                <a:spcPts val="800"/>
              </a:spcAft>
              <a:buSzPts val="1000"/>
              <a:buFont typeface="Symbol" panose="05050102010706020507" pitchFamily="18" charset="2"/>
              <a:buChar char=""/>
              <a:tabLst>
                <a:tab pos="457200" algn="l"/>
              </a:tabLst>
            </a:pPr>
            <a:r>
              <a:rPr lang="it-IT" sz="1000" b="1" kern="100" dirty="0">
                <a:effectLst/>
                <a:latin typeface="+mj-lt"/>
                <a:ea typeface="Aptos" panose="020B0004020202020204" pitchFamily="34" charset="0"/>
                <a:cs typeface="Times New Roman" panose="02020603050405020304" pitchFamily="18" charset="0"/>
              </a:rPr>
              <a:t>Trazione</a:t>
            </a:r>
            <a:r>
              <a:rPr lang="it-IT" sz="1000" kern="100" dirty="0">
                <a:effectLst/>
                <a:latin typeface="+mj-lt"/>
                <a:ea typeface="Aptos" panose="020B0004020202020204" pitchFamily="34" charset="0"/>
                <a:cs typeface="Times New Roman" panose="02020603050405020304" pitchFamily="18" charset="0"/>
              </a:rPr>
              <a:t>: Integrale </a:t>
            </a:r>
            <a:r>
              <a:rPr lang="it-IT" sz="1000" kern="100" dirty="0" err="1">
                <a:effectLst/>
                <a:latin typeface="+mj-lt"/>
                <a:ea typeface="Aptos" panose="020B0004020202020204" pitchFamily="34" charset="0"/>
                <a:cs typeface="Times New Roman" panose="02020603050405020304" pitchFamily="18" charset="0"/>
              </a:rPr>
              <a:t>AllGrip</a:t>
            </a:r>
            <a:r>
              <a:rPr lang="it-IT" sz="1000" kern="100" dirty="0">
                <a:effectLst/>
                <a:latin typeface="+mj-lt"/>
                <a:ea typeface="Aptos" panose="020B0004020202020204" pitchFamily="34" charset="0"/>
                <a:cs typeface="Times New Roman" panose="02020603050405020304" pitchFamily="18" charset="0"/>
              </a:rPr>
              <a:t> disponibile.</a:t>
            </a:r>
          </a:p>
          <a:p>
            <a:pPr marL="342900" lvl="0" indent="-342900">
              <a:lnSpc>
                <a:spcPct val="115000"/>
              </a:lnSpc>
              <a:spcAft>
                <a:spcPts val="800"/>
              </a:spcAft>
              <a:buSzPts val="1000"/>
              <a:buFont typeface="Symbol" panose="05050102010706020507" pitchFamily="18" charset="2"/>
              <a:buChar char=""/>
              <a:tabLst>
                <a:tab pos="457200" algn="l"/>
              </a:tabLst>
            </a:pPr>
            <a:r>
              <a:rPr lang="it-IT" sz="1000" b="1" kern="100" dirty="0">
                <a:effectLst/>
                <a:latin typeface="+mj-lt"/>
                <a:ea typeface="Aptos" panose="020B0004020202020204" pitchFamily="34" charset="0"/>
                <a:cs typeface="Times New Roman" panose="02020603050405020304" pitchFamily="18" charset="0"/>
              </a:rPr>
              <a:t>Consumi</a:t>
            </a:r>
            <a:r>
              <a:rPr lang="it-IT" sz="1000" kern="100" dirty="0">
                <a:effectLst/>
                <a:latin typeface="+mj-lt"/>
                <a:ea typeface="Aptos" panose="020B0004020202020204" pitchFamily="34" charset="0"/>
                <a:cs typeface="Times New Roman" panose="02020603050405020304" pitchFamily="18" charset="0"/>
              </a:rPr>
              <a:t>: Buoni grazie al sistema mild </a:t>
            </a:r>
            <a:r>
              <a:rPr lang="it-IT" sz="1000" kern="100" dirty="0" err="1">
                <a:effectLst/>
                <a:latin typeface="+mj-lt"/>
                <a:ea typeface="Aptos" panose="020B0004020202020204" pitchFamily="34" charset="0"/>
                <a:cs typeface="Times New Roman" panose="02020603050405020304" pitchFamily="18" charset="0"/>
              </a:rPr>
              <a:t>hybrid</a:t>
            </a:r>
            <a:r>
              <a:rPr lang="it-IT" sz="1000" kern="100" dirty="0">
                <a:effectLst/>
                <a:latin typeface="+mj-lt"/>
                <a:ea typeface="Aptos" panose="020B0004020202020204" pitchFamily="34" charset="0"/>
                <a:cs typeface="Times New Roman" panose="02020603050405020304" pitchFamily="18" charset="0"/>
              </a:rPr>
              <a:t>.</a:t>
            </a:r>
          </a:p>
          <a:p>
            <a:pPr marL="342900" lvl="0" indent="-342900">
              <a:lnSpc>
                <a:spcPct val="115000"/>
              </a:lnSpc>
              <a:spcAft>
                <a:spcPts val="800"/>
              </a:spcAft>
              <a:buSzPts val="1000"/>
              <a:buFont typeface="Symbol" panose="05050102010706020507" pitchFamily="18" charset="2"/>
              <a:buChar char=""/>
              <a:tabLst>
                <a:tab pos="457200" algn="l"/>
              </a:tabLst>
            </a:pPr>
            <a:r>
              <a:rPr lang="it-IT" sz="1000" b="1" kern="100" dirty="0">
                <a:effectLst/>
                <a:latin typeface="+mj-lt"/>
                <a:ea typeface="Aptos" panose="020B0004020202020204" pitchFamily="34" charset="0"/>
                <a:cs typeface="Times New Roman" panose="02020603050405020304" pitchFamily="18" charset="0"/>
              </a:rPr>
              <a:t>Capacità off-road</a:t>
            </a:r>
            <a:r>
              <a:rPr lang="it-IT" sz="1000" kern="100" dirty="0">
                <a:effectLst/>
                <a:latin typeface="+mj-lt"/>
                <a:ea typeface="Aptos" panose="020B0004020202020204" pitchFamily="34" charset="0"/>
                <a:cs typeface="Times New Roman" panose="02020603050405020304" pitchFamily="18" charset="0"/>
              </a:rPr>
              <a:t>: Buone, con trazione integrale e modalità di guida specifiche.</a:t>
            </a:r>
          </a:p>
        </p:txBody>
      </p:sp>
      <p:sp>
        <p:nvSpPr>
          <p:cNvPr id="6" name="CasellaDiTesto 5">
            <a:extLst>
              <a:ext uri="{FF2B5EF4-FFF2-40B4-BE49-F238E27FC236}">
                <a16:creationId xmlns:a16="http://schemas.microsoft.com/office/drawing/2014/main" id="{41F4236E-9D27-C14E-23C2-63D5AF53ADF8}"/>
              </a:ext>
            </a:extLst>
          </p:cNvPr>
          <p:cNvSpPr txBox="1"/>
          <p:nvPr/>
        </p:nvSpPr>
        <p:spPr>
          <a:xfrm>
            <a:off x="6251702" y="481904"/>
            <a:ext cx="4533563" cy="3093924"/>
          </a:xfrm>
          <a:prstGeom prst="rect">
            <a:avLst/>
          </a:prstGeom>
          <a:noFill/>
        </p:spPr>
        <p:txBody>
          <a:bodyPr wrap="square">
            <a:spAutoFit/>
          </a:bodyPr>
          <a:lstStyle/>
          <a:p>
            <a:pPr>
              <a:lnSpc>
                <a:spcPct val="115000"/>
              </a:lnSpc>
              <a:spcAft>
                <a:spcPts val="800"/>
              </a:spcAft>
            </a:pPr>
            <a:r>
              <a:rPr lang="it-IT" sz="1000" b="1" kern="100" dirty="0">
                <a:effectLst/>
                <a:latin typeface="+mj-lt"/>
                <a:ea typeface="Aptos" panose="020B0004020202020204" pitchFamily="34" charset="0"/>
                <a:cs typeface="Times New Roman" panose="02020603050405020304" pitchFamily="18" charset="0"/>
              </a:rPr>
              <a:t>Volkswagen T-</a:t>
            </a:r>
            <a:r>
              <a:rPr lang="it-IT" sz="1000" b="1" kern="100" dirty="0" err="1">
                <a:effectLst/>
                <a:latin typeface="+mj-lt"/>
                <a:ea typeface="Aptos" panose="020B0004020202020204" pitchFamily="34" charset="0"/>
                <a:cs typeface="Times New Roman" panose="02020603050405020304" pitchFamily="18" charset="0"/>
              </a:rPr>
              <a:t>Roc</a:t>
            </a:r>
            <a:endParaRPr lang="it-IT" sz="1000" kern="100" dirty="0">
              <a:effectLst/>
              <a:latin typeface="+mj-lt"/>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it-IT" sz="1000" b="1" kern="100" dirty="0">
                <a:effectLst/>
                <a:latin typeface="+mj-lt"/>
                <a:ea typeface="Aptos" panose="020B0004020202020204" pitchFamily="34" charset="0"/>
                <a:cs typeface="Times New Roman" panose="02020603050405020304" pitchFamily="18" charset="0"/>
              </a:rPr>
              <a:t>Motore</a:t>
            </a:r>
            <a:r>
              <a:rPr lang="it-IT" sz="1000" kern="100" dirty="0">
                <a:effectLst/>
                <a:latin typeface="+mj-lt"/>
                <a:ea typeface="Aptos" panose="020B0004020202020204" pitchFamily="34" charset="0"/>
                <a:cs typeface="Times New Roman" panose="02020603050405020304" pitchFamily="18" charset="0"/>
              </a:rPr>
              <a:t>: Varie opzioni, tra cui un 1.5 TSI da 150 CV.</a:t>
            </a:r>
          </a:p>
          <a:p>
            <a:pPr marL="342900" lvl="0" indent="-342900">
              <a:lnSpc>
                <a:spcPct val="115000"/>
              </a:lnSpc>
              <a:spcAft>
                <a:spcPts val="800"/>
              </a:spcAft>
              <a:buSzPts val="1000"/>
              <a:buFont typeface="Symbol" panose="05050102010706020507" pitchFamily="18" charset="2"/>
              <a:buChar char=""/>
              <a:tabLst>
                <a:tab pos="457200" algn="l"/>
              </a:tabLst>
            </a:pPr>
            <a:r>
              <a:rPr lang="it-IT" sz="1000" b="1" kern="100" dirty="0">
                <a:effectLst/>
                <a:latin typeface="+mj-lt"/>
                <a:ea typeface="Aptos" panose="020B0004020202020204" pitchFamily="34" charset="0"/>
                <a:cs typeface="Times New Roman" panose="02020603050405020304" pitchFamily="18" charset="0"/>
              </a:rPr>
              <a:t>Prestazioni</a:t>
            </a:r>
            <a:r>
              <a:rPr lang="it-IT" sz="1000" kern="100" dirty="0">
                <a:effectLst/>
                <a:latin typeface="+mj-lt"/>
                <a:ea typeface="Aptos" panose="020B0004020202020204" pitchFamily="34" charset="0"/>
                <a:cs typeface="Times New Roman" panose="02020603050405020304" pitchFamily="18" charset="0"/>
              </a:rPr>
              <a:t>: Accelerazione da 0 a 100 km/h in circa 8,4 secondi, velocità massima di 205 km/h.</a:t>
            </a:r>
          </a:p>
          <a:p>
            <a:pPr marL="342900" lvl="0" indent="-342900">
              <a:lnSpc>
                <a:spcPct val="115000"/>
              </a:lnSpc>
              <a:spcAft>
                <a:spcPts val="800"/>
              </a:spcAft>
              <a:buSzPts val="1000"/>
              <a:buFont typeface="Symbol" panose="05050102010706020507" pitchFamily="18" charset="2"/>
              <a:buChar char=""/>
              <a:tabLst>
                <a:tab pos="457200" algn="l"/>
              </a:tabLst>
            </a:pPr>
            <a:r>
              <a:rPr lang="it-IT" sz="1000" b="1" kern="100" dirty="0">
                <a:effectLst/>
                <a:latin typeface="+mj-lt"/>
                <a:ea typeface="Aptos" panose="020B0004020202020204" pitchFamily="34" charset="0"/>
                <a:cs typeface="Times New Roman" panose="02020603050405020304" pitchFamily="18" charset="0"/>
              </a:rPr>
              <a:t>Trazione</a:t>
            </a:r>
            <a:r>
              <a:rPr lang="it-IT" sz="1000" kern="100" dirty="0">
                <a:effectLst/>
                <a:latin typeface="+mj-lt"/>
                <a:ea typeface="Aptos" panose="020B0004020202020204" pitchFamily="34" charset="0"/>
                <a:cs typeface="Times New Roman" panose="02020603050405020304" pitchFamily="18" charset="0"/>
              </a:rPr>
              <a:t>: Integrale disponibile su alcune versioni.</a:t>
            </a:r>
          </a:p>
          <a:p>
            <a:pPr marL="342900" lvl="0" indent="-342900">
              <a:lnSpc>
                <a:spcPct val="115000"/>
              </a:lnSpc>
              <a:spcAft>
                <a:spcPts val="800"/>
              </a:spcAft>
              <a:buSzPts val="1000"/>
              <a:buFont typeface="Symbol" panose="05050102010706020507" pitchFamily="18" charset="2"/>
              <a:buChar char=""/>
              <a:tabLst>
                <a:tab pos="457200" algn="l"/>
              </a:tabLst>
            </a:pPr>
            <a:r>
              <a:rPr lang="it-IT" sz="1000" b="1" kern="100" dirty="0">
                <a:effectLst/>
                <a:latin typeface="+mj-lt"/>
                <a:ea typeface="Aptos" panose="020B0004020202020204" pitchFamily="34" charset="0"/>
                <a:cs typeface="Times New Roman" panose="02020603050405020304" pitchFamily="18" charset="0"/>
              </a:rPr>
              <a:t>Consumi</a:t>
            </a:r>
            <a:r>
              <a:rPr lang="it-IT" sz="1000" kern="100" dirty="0">
                <a:effectLst/>
                <a:latin typeface="+mj-lt"/>
                <a:ea typeface="Aptos" panose="020B0004020202020204" pitchFamily="34" charset="0"/>
                <a:cs typeface="Times New Roman" panose="02020603050405020304" pitchFamily="18" charset="0"/>
              </a:rPr>
              <a:t>: Efficienti, ma non ibridi.</a:t>
            </a:r>
          </a:p>
          <a:p>
            <a:pPr marL="342900" lvl="0" indent="-342900">
              <a:lnSpc>
                <a:spcPct val="115000"/>
              </a:lnSpc>
              <a:spcAft>
                <a:spcPts val="800"/>
              </a:spcAft>
              <a:buSzPts val="1000"/>
              <a:buFont typeface="Symbol" panose="05050102010706020507" pitchFamily="18" charset="2"/>
              <a:buChar char=""/>
              <a:tabLst>
                <a:tab pos="457200" algn="l"/>
              </a:tabLst>
            </a:pPr>
            <a:r>
              <a:rPr lang="it-IT" sz="1000" b="1" kern="100" dirty="0">
                <a:effectLst/>
                <a:latin typeface="+mj-lt"/>
                <a:ea typeface="Aptos" panose="020B0004020202020204" pitchFamily="34" charset="0"/>
                <a:cs typeface="Times New Roman" panose="02020603050405020304" pitchFamily="18" charset="0"/>
              </a:rPr>
              <a:t>Capacità off-road</a:t>
            </a:r>
            <a:r>
              <a:rPr lang="it-IT" sz="1000" kern="100" dirty="0">
                <a:effectLst/>
                <a:latin typeface="+mj-lt"/>
                <a:ea typeface="Aptos" panose="020B0004020202020204" pitchFamily="34" charset="0"/>
                <a:cs typeface="Times New Roman" panose="02020603050405020304" pitchFamily="18" charset="0"/>
              </a:rPr>
              <a:t>: Limitate, più orientato alla guida su strada.</a:t>
            </a:r>
          </a:p>
          <a:p>
            <a:pPr>
              <a:lnSpc>
                <a:spcPct val="115000"/>
              </a:lnSpc>
              <a:spcAft>
                <a:spcPts val="800"/>
              </a:spcAft>
            </a:pPr>
            <a:r>
              <a:rPr lang="it-IT" sz="1000" b="1" kern="100" dirty="0">
                <a:effectLst/>
                <a:latin typeface="+mj-lt"/>
                <a:ea typeface="Aptos" panose="020B0004020202020204" pitchFamily="34" charset="0"/>
                <a:cs typeface="Times New Roman" panose="02020603050405020304" pitchFamily="18" charset="0"/>
              </a:rPr>
              <a:t>Conclusione</a:t>
            </a:r>
            <a:endParaRPr lang="it-IT" sz="1000" kern="100" dirty="0">
              <a:effectLst/>
              <a:latin typeface="+mj-lt"/>
              <a:ea typeface="Aptos" panose="020B0004020202020204" pitchFamily="34" charset="0"/>
              <a:cs typeface="Times New Roman" panose="02020603050405020304" pitchFamily="18" charset="0"/>
            </a:endParaRPr>
          </a:p>
          <a:p>
            <a:pPr>
              <a:lnSpc>
                <a:spcPct val="115000"/>
              </a:lnSpc>
              <a:spcAft>
                <a:spcPts val="800"/>
              </a:spcAft>
            </a:pPr>
            <a:r>
              <a:rPr lang="it-IT" sz="1000" kern="100" dirty="0">
                <a:effectLst/>
                <a:latin typeface="+mj-lt"/>
                <a:ea typeface="Aptos" panose="020B0004020202020204" pitchFamily="34" charset="0"/>
                <a:cs typeface="Times New Roman" panose="02020603050405020304" pitchFamily="18" charset="0"/>
              </a:rPr>
              <a:t>La Jeep Avenger 4xe offre un equilibrio interessante tra prestazioni, efficienza e capacità off-road, rendendola una scelta versatile nel segmento dei SUV B. </a:t>
            </a:r>
            <a:r>
              <a:rPr lang="it-IT" sz="1000" kern="100" dirty="0">
                <a:latin typeface="+mj-lt"/>
                <a:ea typeface="Aptos" panose="020B0004020202020204" pitchFamily="34" charset="0"/>
                <a:cs typeface="Times New Roman" panose="02020603050405020304" pitchFamily="18" charset="0"/>
              </a:rPr>
              <a:t>Rispetto ai suoi competitor, si distingue per la sua trazione integrale intelligente e le capacità off-road superiori, pur mantenendo buone prestazioni su strada</a:t>
            </a:r>
            <a:r>
              <a:rPr lang="it-IT" sz="1000" kern="100" dirty="0">
                <a:effectLst/>
                <a:latin typeface="+mj-lt"/>
                <a:ea typeface="Aptos" panose="020B0004020202020204" pitchFamily="34" charset="0"/>
                <a:cs typeface="Times New Roman" panose="02020603050405020304" pitchFamily="18" charset="0"/>
              </a:rPr>
              <a:t>.</a:t>
            </a:r>
          </a:p>
        </p:txBody>
      </p:sp>
      <p:sp>
        <p:nvSpPr>
          <p:cNvPr id="7" name="CasellaDiTesto 6">
            <a:extLst>
              <a:ext uri="{FF2B5EF4-FFF2-40B4-BE49-F238E27FC236}">
                <a16:creationId xmlns:a16="http://schemas.microsoft.com/office/drawing/2014/main" id="{A7C04576-FC15-AC0B-B433-F500C4E3575B}"/>
              </a:ext>
            </a:extLst>
          </p:cNvPr>
          <p:cNvSpPr txBox="1"/>
          <p:nvPr/>
        </p:nvSpPr>
        <p:spPr>
          <a:xfrm>
            <a:off x="6216639" y="0"/>
            <a:ext cx="4807274" cy="395173"/>
          </a:xfrm>
          <a:prstGeom prst="rect">
            <a:avLst/>
          </a:prstGeom>
          <a:solidFill>
            <a:srgbClr val="FFFF00"/>
          </a:solidFill>
        </p:spPr>
        <p:txBody>
          <a:bodyPr wrap="square">
            <a:spAutoFit/>
          </a:bodyPr>
          <a:lstStyle/>
          <a:p>
            <a:pPr>
              <a:lnSpc>
                <a:spcPct val="115000"/>
              </a:lnSpc>
              <a:spcAft>
                <a:spcPts val="800"/>
              </a:spcAft>
            </a:pPr>
            <a:r>
              <a:rPr lang="it-IT"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Competitor</a:t>
            </a:r>
            <a:endParaRPr lang="it-IT"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CasellaDiTesto 1">
            <a:extLst>
              <a:ext uri="{FF2B5EF4-FFF2-40B4-BE49-F238E27FC236}">
                <a16:creationId xmlns:a16="http://schemas.microsoft.com/office/drawing/2014/main" id="{D44D1995-AB8C-8BA4-6095-DBED8168B3F4}"/>
              </a:ext>
            </a:extLst>
          </p:cNvPr>
          <p:cNvSpPr txBox="1"/>
          <p:nvPr/>
        </p:nvSpPr>
        <p:spPr>
          <a:xfrm>
            <a:off x="6096000" y="4383860"/>
            <a:ext cx="4284663" cy="1032270"/>
          </a:xfrm>
          <a:prstGeom prst="rect">
            <a:avLst/>
          </a:prstGeom>
          <a:solidFill>
            <a:srgbClr val="FFFF00"/>
          </a:solidFill>
        </p:spPr>
        <p:txBody>
          <a:bodyPr wrap="square">
            <a:spAutoFit/>
          </a:bodyPr>
          <a:lstStyle/>
          <a:p>
            <a:pPr>
              <a:lnSpc>
                <a:spcPct val="115000"/>
              </a:lnSpc>
              <a:spcAft>
                <a:spcPts val="800"/>
              </a:spcAft>
            </a:pPr>
            <a:r>
              <a:rPr lang="it-IT"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L’intelligenza artificiale ha creato questa tabella facendo riferimento a: </a:t>
            </a:r>
            <a:r>
              <a:rPr lang="it-IT" kern="100" dirty="0" err="1">
                <a:solidFill>
                  <a:srgbClr val="FF0000"/>
                </a:solidFill>
                <a:latin typeface="Aptos" panose="020B0004020202020204" pitchFamily="34" charset="0"/>
                <a:ea typeface="Aptos" panose="020B0004020202020204" pitchFamily="34" charset="0"/>
                <a:cs typeface="Times New Roman" panose="02020603050405020304" pitchFamily="18" charset="0"/>
              </a:rPr>
              <a:t>Instruction</a:t>
            </a:r>
            <a:r>
              <a:rPr lang="it-IT"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 </a:t>
            </a:r>
            <a:r>
              <a:rPr lang="it-IT" kern="100" dirty="0" err="1">
                <a:solidFill>
                  <a:srgbClr val="FF0000"/>
                </a:solidFill>
                <a:latin typeface="Aptos" panose="020B0004020202020204" pitchFamily="34" charset="0"/>
                <a:ea typeface="Aptos" panose="020B0004020202020204" pitchFamily="34" charset="0"/>
                <a:cs typeface="Times New Roman" panose="02020603050405020304" pitchFamily="18" charset="0"/>
              </a:rPr>
              <a:t>Letter</a:t>
            </a:r>
            <a:r>
              <a:rPr lang="it-IT"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 Avenger MY25 2</a:t>
            </a:r>
            <a:endParaRPr lang="it-IT"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699308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A16CD-C88A-EEC9-2EDD-A28666A4A64D}"/>
            </a:ext>
          </a:extLst>
        </p:cNvPr>
        <p:cNvGrpSpPr/>
        <p:nvPr/>
      </p:nvGrpSpPr>
      <p:grpSpPr>
        <a:xfrm>
          <a:off x="0" y="0"/>
          <a:ext cx="0" cy="0"/>
          <a:chOff x="0" y="0"/>
          <a:chExt cx="0" cy="0"/>
        </a:xfrm>
      </p:grpSpPr>
      <p:sp>
        <p:nvSpPr>
          <p:cNvPr id="7" name="CasellaDiTesto 6">
            <a:extLst>
              <a:ext uri="{FF2B5EF4-FFF2-40B4-BE49-F238E27FC236}">
                <a16:creationId xmlns:a16="http://schemas.microsoft.com/office/drawing/2014/main" id="{EE5E3873-AF59-17AF-BEA4-E57FAA47B28B}"/>
              </a:ext>
            </a:extLst>
          </p:cNvPr>
          <p:cNvSpPr txBox="1"/>
          <p:nvPr/>
        </p:nvSpPr>
        <p:spPr>
          <a:xfrm>
            <a:off x="6216639" y="0"/>
            <a:ext cx="4807274" cy="395173"/>
          </a:xfrm>
          <a:prstGeom prst="rect">
            <a:avLst/>
          </a:prstGeom>
          <a:solidFill>
            <a:srgbClr val="FFFF00"/>
          </a:solidFill>
        </p:spPr>
        <p:txBody>
          <a:bodyPr wrap="square">
            <a:spAutoFit/>
          </a:bodyPr>
          <a:lstStyle/>
          <a:p>
            <a:pPr>
              <a:lnSpc>
                <a:spcPct val="115000"/>
              </a:lnSpc>
              <a:spcAft>
                <a:spcPts val="800"/>
              </a:spcAft>
            </a:pPr>
            <a:r>
              <a:rPr lang="it-IT"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Competitor</a:t>
            </a:r>
            <a:endParaRPr lang="it-IT"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Immagine 4">
            <a:extLst>
              <a:ext uri="{FF2B5EF4-FFF2-40B4-BE49-F238E27FC236}">
                <a16:creationId xmlns:a16="http://schemas.microsoft.com/office/drawing/2014/main" id="{B13B7BFC-DC46-1308-6C2A-7F6DD098D851}"/>
              </a:ext>
            </a:extLst>
          </p:cNvPr>
          <p:cNvPicPr>
            <a:picLocks noChangeAspect="1"/>
          </p:cNvPicPr>
          <p:nvPr/>
        </p:nvPicPr>
        <p:blipFill>
          <a:blip r:embed="rId3"/>
          <a:stretch>
            <a:fillRect/>
          </a:stretch>
        </p:blipFill>
        <p:spPr>
          <a:xfrm>
            <a:off x="100619" y="1126447"/>
            <a:ext cx="7621064" cy="4858428"/>
          </a:xfrm>
          <a:prstGeom prst="rect">
            <a:avLst/>
          </a:prstGeom>
        </p:spPr>
      </p:pic>
      <p:sp>
        <p:nvSpPr>
          <p:cNvPr id="4" name="CasellaDiTesto 3">
            <a:extLst>
              <a:ext uri="{FF2B5EF4-FFF2-40B4-BE49-F238E27FC236}">
                <a16:creationId xmlns:a16="http://schemas.microsoft.com/office/drawing/2014/main" id="{08E38F83-8750-CCBD-5C86-1CA2318FFD6E}"/>
              </a:ext>
            </a:extLst>
          </p:cNvPr>
          <p:cNvSpPr txBox="1"/>
          <p:nvPr/>
        </p:nvSpPr>
        <p:spPr>
          <a:xfrm>
            <a:off x="1923881" y="3429000"/>
            <a:ext cx="4807274" cy="1032270"/>
          </a:xfrm>
          <a:prstGeom prst="rect">
            <a:avLst/>
          </a:prstGeom>
          <a:solidFill>
            <a:srgbClr val="FFFF00"/>
          </a:solidFill>
        </p:spPr>
        <p:txBody>
          <a:bodyPr wrap="square">
            <a:spAutoFit/>
          </a:bodyPr>
          <a:lstStyle/>
          <a:p>
            <a:pPr>
              <a:lnSpc>
                <a:spcPct val="115000"/>
              </a:lnSpc>
              <a:spcAft>
                <a:spcPts val="800"/>
              </a:spcAft>
            </a:pPr>
            <a:r>
              <a:rPr lang="it-IT"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L’intelligenza artificiale ha creato questa tabella facendo riferimento a: </a:t>
            </a:r>
            <a:r>
              <a:rPr lang="it-IT" kern="100" dirty="0" err="1">
                <a:solidFill>
                  <a:srgbClr val="FF0000"/>
                </a:solidFill>
                <a:latin typeface="Aptos" panose="020B0004020202020204" pitchFamily="34" charset="0"/>
                <a:ea typeface="Aptos" panose="020B0004020202020204" pitchFamily="34" charset="0"/>
                <a:cs typeface="Times New Roman" panose="02020603050405020304" pitchFamily="18" charset="0"/>
              </a:rPr>
              <a:t>Instruction</a:t>
            </a:r>
            <a:r>
              <a:rPr lang="it-IT"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 </a:t>
            </a:r>
            <a:r>
              <a:rPr lang="it-IT" kern="100" dirty="0" err="1">
                <a:solidFill>
                  <a:srgbClr val="FF0000"/>
                </a:solidFill>
                <a:latin typeface="Aptos" panose="020B0004020202020204" pitchFamily="34" charset="0"/>
                <a:ea typeface="Aptos" panose="020B0004020202020204" pitchFamily="34" charset="0"/>
                <a:cs typeface="Times New Roman" panose="02020603050405020304" pitchFamily="18" charset="0"/>
              </a:rPr>
              <a:t>Letter</a:t>
            </a:r>
            <a:r>
              <a:rPr lang="it-IT"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 Avenger MY25 2</a:t>
            </a:r>
            <a:endParaRPr lang="it-IT"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CasellaDiTesto 8">
            <a:extLst>
              <a:ext uri="{FF2B5EF4-FFF2-40B4-BE49-F238E27FC236}">
                <a16:creationId xmlns:a16="http://schemas.microsoft.com/office/drawing/2014/main" id="{29C80656-E7A1-CC65-FC71-FC3F523FCBE4}"/>
              </a:ext>
            </a:extLst>
          </p:cNvPr>
          <p:cNvSpPr txBox="1"/>
          <p:nvPr/>
        </p:nvSpPr>
        <p:spPr>
          <a:xfrm>
            <a:off x="7541777" y="1486686"/>
            <a:ext cx="3093180" cy="3046988"/>
          </a:xfrm>
          <a:prstGeom prst="rect">
            <a:avLst/>
          </a:prstGeom>
          <a:noFill/>
        </p:spPr>
        <p:txBody>
          <a:bodyPr wrap="square">
            <a:spAutoFit/>
          </a:bodyPr>
          <a:lstStyle/>
          <a:p>
            <a:r>
              <a:rPr lang="it-IT" sz="1600" dirty="0"/>
              <a:t>La Jeep Avenger 4xe emerge come la scelta ideale nel segmento dei B-SUV per coloro che cercano un veicolo con alte prestazioni, consumi ridotti e capacità di affrontare sia la città che l’off-road con sicurezza e potenza. Rispetto a competitor come Toyota Yaris Cross, Suzuki Vitara e Volkswagen T-</a:t>
            </a:r>
            <a:r>
              <a:rPr lang="it-IT" sz="1600" dirty="0" err="1"/>
              <a:t>Roc</a:t>
            </a:r>
            <a:r>
              <a:rPr lang="it-IT" sz="1600" dirty="0"/>
              <a:t>, offre un equilibrio unico tra efficienza, potenza e versatilità.</a:t>
            </a:r>
          </a:p>
        </p:txBody>
      </p:sp>
    </p:spTree>
    <p:custDataLst>
      <p:tags r:id="rId1"/>
    </p:custDataLst>
    <p:extLst>
      <p:ext uri="{BB962C8B-B14F-4D97-AF65-F5344CB8AC3E}">
        <p14:creationId xmlns:p14="http://schemas.microsoft.com/office/powerpoint/2010/main" val="4110330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7CF26F1-BB49-D3F1-9608-55459696277C}"/>
              </a:ext>
            </a:extLst>
          </p:cNvPr>
          <p:cNvSpPr txBox="1"/>
          <p:nvPr/>
        </p:nvSpPr>
        <p:spPr>
          <a:xfrm>
            <a:off x="240610" y="482316"/>
            <a:ext cx="8560490" cy="584775"/>
          </a:xfrm>
          <a:prstGeom prst="rect">
            <a:avLst/>
          </a:prstGeom>
          <a:noFill/>
        </p:spPr>
        <p:txBody>
          <a:bodyPr wrap="square">
            <a:spAutoFit/>
          </a:bodyPr>
          <a:lstStyle/>
          <a:p>
            <a:pPr marL="0" marR="0" lvl="0" indent="0" algn="l" defTabSz="609570" rtl="0" eaLnBrk="1" fontAlgn="base" latinLnBrk="0" hangingPunct="1">
              <a:lnSpc>
                <a:spcPct val="100000"/>
              </a:lnSpc>
              <a:spcBef>
                <a:spcPct val="0"/>
              </a:spcBef>
              <a:spcAft>
                <a:spcPct val="0"/>
              </a:spcAft>
              <a:buClr>
                <a:srgbClr val="000000"/>
              </a:buClr>
              <a:buSzTx/>
              <a:buFontTx/>
              <a:buNone/>
              <a:tabLst/>
              <a:defRPr/>
            </a:pPr>
            <a:r>
              <a:rPr lang="en-US" sz="3200" cap="all" dirty="0">
                <a:solidFill>
                  <a:schemeClr val="accent4"/>
                </a:solidFill>
                <a:latin typeface="Encode Sans ExtraBold" pitchFamily="2" charset="0"/>
                <a:sym typeface="Arial"/>
              </a:rPr>
              <a:t>Benvenuti!</a:t>
            </a:r>
          </a:p>
        </p:txBody>
      </p:sp>
      <p:sp>
        <p:nvSpPr>
          <p:cNvPr id="5" name="CasellaDiTesto 4">
            <a:extLst>
              <a:ext uri="{FF2B5EF4-FFF2-40B4-BE49-F238E27FC236}">
                <a16:creationId xmlns:a16="http://schemas.microsoft.com/office/drawing/2014/main" id="{7F37BBF1-BDD4-81A1-C32F-8665294984A4}"/>
              </a:ext>
            </a:extLst>
          </p:cNvPr>
          <p:cNvSpPr txBox="1"/>
          <p:nvPr/>
        </p:nvSpPr>
        <p:spPr>
          <a:xfrm>
            <a:off x="240609" y="257161"/>
            <a:ext cx="4245665" cy="276999"/>
          </a:xfrm>
          <a:prstGeom prst="rect">
            <a:avLst/>
          </a:prstGeom>
          <a:noFill/>
        </p:spPr>
        <p:txBody>
          <a:bodyPr wrap="square">
            <a:spAutoFit/>
          </a:bodyPr>
          <a:lstStyle/>
          <a:p>
            <a:pPr marL="0" marR="0" lvl="0" indent="0" algn="l" defTabSz="609570" rtl="0" eaLnBrk="1" fontAlgn="base" latinLnBrk="0" hangingPunct="1">
              <a:lnSpc>
                <a:spcPct val="100000"/>
              </a:lnSpc>
              <a:spcBef>
                <a:spcPct val="0"/>
              </a:spcBef>
              <a:spcAft>
                <a:spcPct val="0"/>
              </a:spcAft>
              <a:buClr>
                <a:srgbClr val="000000"/>
              </a:buClr>
              <a:buSzTx/>
              <a:buFontTx/>
              <a:buNone/>
              <a:tabLst/>
              <a:defRPr/>
            </a:pPr>
            <a:r>
              <a:rPr kumimoji="0" lang="it-IT" sz="1200" i="0" u="none" strike="noStrike" kern="1200" cap="none" normalizeH="0" baseline="0" noProof="0" dirty="0">
                <a:ln>
                  <a:noFill/>
                </a:ln>
                <a:solidFill>
                  <a:schemeClr val="tx1">
                    <a:lumMod val="50000"/>
                    <a:lumOff val="50000"/>
                  </a:schemeClr>
                </a:solidFill>
                <a:effectLst/>
                <a:uLnTx/>
                <a:uFillTx/>
                <a:sym typeface="Arial"/>
              </a:rPr>
              <a:t>INTRODUZIONE E OBIETTIVI DEL CORSO</a:t>
            </a:r>
          </a:p>
        </p:txBody>
      </p:sp>
      <p:sp>
        <p:nvSpPr>
          <p:cNvPr id="15" name="Rettangolo 14">
            <a:extLst>
              <a:ext uri="{FF2B5EF4-FFF2-40B4-BE49-F238E27FC236}">
                <a16:creationId xmlns:a16="http://schemas.microsoft.com/office/drawing/2014/main" id="{A64974CD-6A2C-8BB0-61F3-61139D3AD00C}"/>
              </a:ext>
            </a:extLst>
          </p:cNvPr>
          <p:cNvSpPr/>
          <p:nvPr/>
        </p:nvSpPr>
        <p:spPr>
          <a:xfrm>
            <a:off x="240609" y="1169880"/>
            <a:ext cx="5949798" cy="13646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l"/>
            <a:r>
              <a:rPr lang="it-IT" sz="1600" b="0" i="0" dirty="0">
                <a:solidFill>
                  <a:srgbClr val="111111"/>
                </a:solidFill>
                <a:effectLst/>
                <a:latin typeface="+mj-lt"/>
              </a:rPr>
              <a:t>Siamo lieti di presentarvi il corso di formazione dedicato al nuovo modello </a:t>
            </a:r>
            <a:r>
              <a:rPr lang="it-IT" sz="1600" b="1" i="0" dirty="0">
                <a:solidFill>
                  <a:srgbClr val="111111"/>
                </a:solidFill>
                <a:effectLst/>
                <a:latin typeface="+mj-lt"/>
              </a:rPr>
              <a:t>Avenger MY25</a:t>
            </a:r>
            <a:r>
              <a:rPr lang="it-IT" sz="1600" b="0" i="0" dirty="0">
                <a:solidFill>
                  <a:srgbClr val="111111"/>
                </a:solidFill>
                <a:effectLst/>
                <a:latin typeface="+mj-lt"/>
              </a:rPr>
              <a:t>. </a:t>
            </a:r>
            <a:br>
              <a:rPr lang="it-IT" sz="1600" b="0" i="0" dirty="0">
                <a:solidFill>
                  <a:srgbClr val="111111"/>
                </a:solidFill>
                <a:effectLst/>
                <a:latin typeface="+mj-lt"/>
              </a:rPr>
            </a:br>
            <a:r>
              <a:rPr lang="it-IT" sz="1600" b="0" i="0" dirty="0">
                <a:solidFill>
                  <a:srgbClr val="111111"/>
                </a:solidFill>
                <a:effectLst/>
                <a:latin typeface="+mj-lt"/>
              </a:rPr>
              <a:t>Questo corso è stato progettato per fornirvi tutte le informazioni necessarie per comprendere appieno le caratteristiche, le innovazioni e le specifiche tecniche del nostro ultimo modello.</a:t>
            </a:r>
          </a:p>
        </p:txBody>
      </p:sp>
      <p:sp>
        <p:nvSpPr>
          <p:cNvPr id="27" name="CasellaDiTesto 26">
            <a:extLst>
              <a:ext uri="{FF2B5EF4-FFF2-40B4-BE49-F238E27FC236}">
                <a16:creationId xmlns:a16="http://schemas.microsoft.com/office/drawing/2014/main" id="{CBC8CBA2-0841-FEA4-08C9-231D0EEF5B39}"/>
              </a:ext>
            </a:extLst>
          </p:cNvPr>
          <p:cNvSpPr txBox="1"/>
          <p:nvPr/>
        </p:nvSpPr>
        <p:spPr>
          <a:xfrm>
            <a:off x="240609" y="2568750"/>
            <a:ext cx="6144007" cy="14317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defPPr>
              <a:defRPr lang="fr-FR"/>
            </a:defPPr>
            <a:lvl1pPr>
              <a:defRPr sz="1600" b="0" i="0">
                <a:solidFill>
                  <a:srgbClr val="111111"/>
                </a:solidFill>
                <a:effectLst/>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b="1" dirty="0"/>
              <a:t>Obiettivi del Corso:</a:t>
            </a:r>
          </a:p>
          <a:p>
            <a:r>
              <a:rPr lang="it-IT" dirty="0"/>
              <a:t>Fornire una panoramica completa del modello Avenger MY25.</a:t>
            </a:r>
          </a:p>
          <a:p>
            <a:r>
              <a:rPr lang="it-IT" dirty="0"/>
              <a:t>Approfondire le </a:t>
            </a:r>
            <a:r>
              <a:rPr lang="it-IT" b="1" dirty="0"/>
              <a:t>nuove funzionalità e le innovazioni tecnologiche</a:t>
            </a:r>
            <a:r>
              <a:rPr lang="it-IT" dirty="0"/>
              <a:t>.</a:t>
            </a:r>
          </a:p>
          <a:p>
            <a:r>
              <a:rPr lang="it-IT" dirty="0"/>
              <a:t>Esaminare le specifiche tecniche e le prestazioni del veicolo.</a:t>
            </a:r>
          </a:p>
        </p:txBody>
      </p:sp>
      <p:sp>
        <p:nvSpPr>
          <p:cNvPr id="29" name="CasellaDiTesto 28">
            <a:extLst>
              <a:ext uri="{FF2B5EF4-FFF2-40B4-BE49-F238E27FC236}">
                <a16:creationId xmlns:a16="http://schemas.microsoft.com/office/drawing/2014/main" id="{54089A32-50B2-5632-A9F1-521CF74F2D2D}"/>
              </a:ext>
            </a:extLst>
          </p:cNvPr>
          <p:cNvSpPr txBox="1"/>
          <p:nvPr/>
        </p:nvSpPr>
        <p:spPr>
          <a:xfrm>
            <a:off x="240609" y="4051359"/>
            <a:ext cx="6096000" cy="20621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defPPr>
              <a:defRPr lang="fr-FR"/>
            </a:defPPr>
            <a:lvl1pPr>
              <a:defRPr sz="1600" b="1" i="0">
                <a:solidFill>
                  <a:srgbClr val="111111"/>
                </a:solidFill>
                <a:effectLst/>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dirty="0"/>
              <a:t>Struttura del Corso: </a:t>
            </a:r>
            <a:r>
              <a:rPr lang="it-IT" b="0" dirty="0"/>
              <a:t>La durata del corso è di circa un’ora.</a:t>
            </a:r>
          </a:p>
          <a:p>
            <a:r>
              <a:rPr lang="it-IT" b="0" dirty="0"/>
              <a:t>Ogni sezione è stata progettata per essere chiara e concisa, facilitando l’apprendimento e la comprensione dei contenuti.</a:t>
            </a:r>
          </a:p>
          <a:p>
            <a:endParaRPr lang="it-IT" b="0" dirty="0"/>
          </a:p>
          <a:p>
            <a:r>
              <a:rPr lang="it-IT" dirty="0"/>
              <a:t>Iniziamo! Prepariamoci a esplorare tutte le novità e le caratteristiche che rendono l’Avenger MY25 un modello unico e innovativo. Buon apprendimento!</a:t>
            </a:r>
          </a:p>
        </p:txBody>
      </p:sp>
      <p:sp>
        <p:nvSpPr>
          <p:cNvPr id="30" name="Rettangolo 29">
            <a:extLst>
              <a:ext uri="{FF2B5EF4-FFF2-40B4-BE49-F238E27FC236}">
                <a16:creationId xmlns:a16="http://schemas.microsoft.com/office/drawing/2014/main" id="{2AD995F4-B5EC-AB46-FE0D-007322256BC0}"/>
              </a:ext>
            </a:extLst>
          </p:cNvPr>
          <p:cNvSpPr/>
          <p:nvPr/>
        </p:nvSpPr>
        <p:spPr>
          <a:xfrm>
            <a:off x="6672263" y="0"/>
            <a:ext cx="4338637"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rgbClr val="262626"/>
                </a:solidFill>
              </a:rPr>
              <a:t>IMG</a:t>
            </a:r>
          </a:p>
        </p:txBody>
      </p:sp>
    </p:spTree>
    <p:custDataLst>
      <p:tags r:id="rId1"/>
    </p:custDataLst>
    <p:extLst>
      <p:ext uri="{BB962C8B-B14F-4D97-AF65-F5344CB8AC3E}">
        <p14:creationId xmlns:p14="http://schemas.microsoft.com/office/powerpoint/2010/main" val="38011673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0BDCA12-4596-D30E-A399-89A8E9CF2AA3}"/>
              </a:ext>
            </a:extLst>
          </p:cNvPr>
          <p:cNvSpPr txBox="1"/>
          <p:nvPr/>
        </p:nvSpPr>
        <p:spPr>
          <a:xfrm>
            <a:off x="315589" y="476250"/>
            <a:ext cx="10065074" cy="6134243"/>
          </a:xfrm>
          <a:prstGeom prst="rect">
            <a:avLst/>
          </a:prstGeom>
          <a:noFill/>
        </p:spPr>
        <p:txBody>
          <a:bodyPr wrap="square" rtlCol="0">
            <a:spAutoFit/>
          </a:bodyPr>
          <a:lstStyle/>
          <a:p>
            <a:pPr>
              <a:lnSpc>
                <a:spcPct val="115000"/>
              </a:lnSpc>
              <a:spcAft>
                <a:spcPts val="800"/>
              </a:spcAft>
            </a:pPr>
            <a:r>
              <a:rPr lang="it-IT" sz="1600" kern="100" dirty="0">
                <a:effectLst/>
                <a:latin typeface="+mj-lt"/>
                <a:ea typeface="Aptos" panose="020B0004020202020204" pitchFamily="34" charset="0"/>
                <a:cs typeface="Times New Roman" panose="02020603050405020304" pitchFamily="18" charset="0"/>
              </a:rPr>
              <a:t>1. Qual è la potenza combinata del motore della Jeep Avenger 4xe?</a:t>
            </a:r>
          </a:p>
          <a:p>
            <a:pPr>
              <a:lnSpc>
                <a:spcPct val="115000"/>
              </a:lnSpc>
              <a:spcAft>
                <a:spcPts val="800"/>
              </a:spcAft>
            </a:pPr>
            <a:r>
              <a:rPr lang="it-IT" sz="1600" kern="100" dirty="0">
                <a:effectLst/>
                <a:latin typeface="+mj-lt"/>
                <a:ea typeface="Aptos" panose="020B0004020202020204" pitchFamily="34" charset="0"/>
                <a:cs typeface="Times New Roman" panose="02020603050405020304" pitchFamily="18" charset="0"/>
              </a:rPr>
              <a:t>   - A) 100 HP</a:t>
            </a:r>
          </a:p>
          <a:p>
            <a:pPr>
              <a:lnSpc>
                <a:spcPct val="115000"/>
              </a:lnSpc>
              <a:spcAft>
                <a:spcPts val="800"/>
              </a:spcAft>
            </a:pPr>
            <a:r>
              <a:rPr lang="it-IT" sz="1600" kern="100" dirty="0">
                <a:effectLst/>
                <a:latin typeface="+mj-lt"/>
                <a:ea typeface="Aptos" panose="020B0004020202020204" pitchFamily="34" charset="0"/>
                <a:cs typeface="Times New Roman" panose="02020603050405020304" pitchFamily="18" charset="0"/>
              </a:rPr>
              <a:t>   - B) </a:t>
            </a:r>
            <a:r>
              <a:rPr lang="it-IT" sz="1600" b="1" kern="100" dirty="0">
                <a:effectLst/>
                <a:latin typeface="+mj-lt"/>
                <a:ea typeface="Aptos" panose="020B0004020202020204" pitchFamily="34" charset="0"/>
                <a:cs typeface="Times New Roman" panose="02020603050405020304" pitchFamily="18" charset="0"/>
              </a:rPr>
              <a:t>136 HP + 42 kW dai motori elettrici</a:t>
            </a:r>
          </a:p>
          <a:p>
            <a:pPr>
              <a:lnSpc>
                <a:spcPct val="115000"/>
              </a:lnSpc>
              <a:spcAft>
                <a:spcPts val="800"/>
              </a:spcAft>
            </a:pPr>
            <a:r>
              <a:rPr lang="it-IT" sz="1600" kern="100" dirty="0">
                <a:effectLst/>
                <a:latin typeface="+mj-lt"/>
                <a:ea typeface="Aptos" panose="020B0004020202020204" pitchFamily="34" charset="0"/>
                <a:cs typeface="Times New Roman" panose="02020603050405020304" pitchFamily="18" charset="0"/>
              </a:rPr>
              <a:t>   - C) 120 HP</a:t>
            </a:r>
          </a:p>
          <a:p>
            <a:pPr>
              <a:lnSpc>
                <a:spcPct val="115000"/>
              </a:lnSpc>
              <a:spcAft>
                <a:spcPts val="800"/>
              </a:spcAft>
            </a:pPr>
            <a:r>
              <a:rPr lang="it-IT" sz="1600" kern="100" dirty="0">
                <a:effectLst/>
                <a:latin typeface="+mj-lt"/>
                <a:ea typeface="Aptos" panose="020B0004020202020204" pitchFamily="34" charset="0"/>
                <a:cs typeface="Times New Roman" panose="02020603050405020304" pitchFamily="18" charset="0"/>
              </a:rPr>
              <a:t>  </a:t>
            </a:r>
          </a:p>
          <a:p>
            <a:pPr>
              <a:lnSpc>
                <a:spcPct val="115000"/>
              </a:lnSpc>
              <a:spcAft>
                <a:spcPts val="800"/>
              </a:spcAft>
            </a:pPr>
            <a:r>
              <a:rPr lang="it-IT" sz="1600" kern="100" dirty="0">
                <a:effectLst/>
                <a:latin typeface="+mj-lt"/>
                <a:ea typeface="Aptos" panose="020B0004020202020204" pitchFamily="34" charset="0"/>
                <a:cs typeface="Times New Roman" panose="02020603050405020304" pitchFamily="18" charset="0"/>
              </a:rPr>
              <a:t>2. Quale assistente vocale è integrato nella Jeep Avenger MY25?</a:t>
            </a:r>
          </a:p>
          <a:p>
            <a:pPr>
              <a:lnSpc>
                <a:spcPct val="115000"/>
              </a:lnSpc>
              <a:spcAft>
                <a:spcPts val="800"/>
              </a:spcAft>
            </a:pPr>
            <a:r>
              <a:rPr lang="it-IT" sz="1600" kern="100" dirty="0">
                <a:effectLst/>
                <a:latin typeface="+mj-lt"/>
                <a:ea typeface="Aptos" panose="020B0004020202020204" pitchFamily="34" charset="0"/>
                <a:cs typeface="Times New Roman" panose="02020603050405020304" pitchFamily="18" charset="0"/>
              </a:rPr>
              <a:t>   - A) Alexa</a:t>
            </a:r>
          </a:p>
          <a:p>
            <a:pPr>
              <a:lnSpc>
                <a:spcPct val="115000"/>
              </a:lnSpc>
              <a:spcAft>
                <a:spcPts val="800"/>
              </a:spcAft>
            </a:pPr>
            <a:r>
              <a:rPr lang="it-IT" sz="1600" kern="100" dirty="0">
                <a:effectLst/>
                <a:latin typeface="+mj-lt"/>
                <a:ea typeface="Aptos" panose="020B0004020202020204" pitchFamily="34" charset="0"/>
                <a:cs typeface="Times New Roman" panose="02020603050405020304" pitchFamily="18" charset="0"/>
              </a:rPr>
              <a:t>   - B) Google Assistant</a:t>
            </a:r>
          </a:p>
          <a:p>
            <a:pPr>
              <a:lnSpc>
                <a:spcPct val="115000"/>
              </a:lnSpc>
              <a:spcAft>
                <a:spcPts val="800"/>
              </a:spcAft>
            </a:pPr>
            <a:r>
              <a:rPr lang="it-IT" sz="1600" kern="100" dirty="0">
                <a:effectLst/>
                <a:latin typeface="+mj-lt"/>
                <a:ea typeface="Aptos" panose="020B0004020202020204" pitchFamily="34" charset="0"/>
                <a:cs typeface="Times New Roman" panose="02020603050405020304" pitchFamily="18" charset="0"/>
              </a:rPr>
              <a:t>   - C)</a:t>
            </a:r>
            <a:r>
              <a:rPr lang="it-IT" sz="1600" b="1" kern="100" dirty="0">
                <a:effectLst/>
                <a:latin typeface="+mj-lt"/>
                <a:ea typeface="Aptos" panose="020B0004020202020204" pitchFamily="34" charset="0"/>
                <a:cs typeface="Times New Roman" panose="02020603050405020304" pitchFamily="18" charset="0"/>
              </a:rPr>
              <a:t> ChatGPT Voice Assistant</a:t>
            </a:r>
          </a:p>
          <a:p>
            <a:pPr>
              <a:lnSpc>
                <a:spcPct val="115000"/>
              </a:lnSpc>
              <a:spcAft>
                <a:spcPts val="800"/>
              </a:spcAft>
            </a:pPr>
            <a:endParaRPr lang="it-IT" sz="1600" b="1" kern="100" dirty="0">
              <a:latin typeface="+mj-lt"/>
              <a:ea typeface="Aptos" panose="020B0004020202020204" pitchFamily="34" charset="0"/>
              <a:cs typeface="Times New Roman" panose="02020603050405020304" pitchFamily="18" charset="0"/>
            </a:endParaRPr>
          </a:p>
          <a:p>
            <a:pPr>
              <a:lnSpc>
                <a:spcPct val="115000"/>
              </a:lnSpc>
              <a:spcAft>
                <a:spcPts val="800"/>
              </a:spcAft>
            </a:pPr>
            <a:r>
              <a:rPr lang="it-IT" sz="1600" kern="100" dirty="0">
                <a:effectLst/>
                <a:latin typeface="+mj-lt"/>
                <a:ea typeface="Aptos" panose="020B0004020202020204" pitchFamily="34" charset="0"/>
                <a:cs typeface="Times New Roman" panose="02020603050405020304" pitchFamily="18" charset="0"/>
              </a:rPr>
              <a:t>3. Quali modalità di guida offre la tecnologia </a:t>
            </a:r>
            <a:r>
              <a:rPr lang="it-IT" sz="1600" kern="100" dirty="0" err="1">
                <a:effectLst/>
                <a:latin typeface="+mj-lt"/>
                <a:ea typeface="Aptos" panose="020B0004020202020204" pitchFamily="34" charset="0"/>
                <a:cs typeface="Times New Roman" panose="02020603050405020304" pitchFamily="18" charset="0"/>
              </a:rPr>
              <a:t>Selec-Terrain</a:t>
            </a:r>
            <a:r>
              <a:rPr lang="it-IT" sz="1600" kern="100" dirty="0">
                <a:effectLst/>
                <a:latin typeface="+mj-lt"/>
                <a:ea typeface="Aptos" panose="020B0004020202020204" pitchFamily="34" charset="0"/>
                <a:cs typeface="Times New Roman" panose="02020603050405020304" pitchFamily="18" charset="0"/>
              </a:rPr>
              <a:t> della MY25?</a:t>
            </a:r>
          </a:p>
          <a:p>
            <a:pPr>
              <a:lnSpc>
                <a:spcPct val="115000"/>
              </a:lnSpc>
              <a:spcAft>
                <a:spcPts val="800"/>
              </a:spcAft>
            </a:pPr>
            <a:r>
              <a:rPr lang="it-IT" sz="1600" kern="100" dirty="0">
                <a:effectLst/>
                <a:latin typeface="+mj-lt"/>
                <a:ea typeface="Aptos" panose="020B0004020202020204" pitchFamily="34" charset="0"/>
                <a:cs typeface="Times New Roman" panose="02020603050405020304" pitchFamily="18" charset="0"/>
              </a:rPr>
              <a:t>   </a:t>
            </a:r>
            <a:r>
              <a:rPr lang="en-US" sz="1600" kern="100" dirty="0">
                <a:effectLst/>
                <a:latin typeface="+mj-lt"/>
                <a:ea typeface="Aptos" panose="020B0004020202020204" pitchFamily="34" charset="0"/>
                <a:cs typeface="Times New Roman" panose="02020603050405020304" pitchFamily="18" charset="0"/>
              </a:rPr>
              <a:t>- A) </a:t>
            </a:r>
            <a:r>
              <a:rPr lang="en-US" sz="1600" b="1" kern="100" dirty="0">
                <a:effectLst/>
                <a:latin typeface="+mj-lt"/>
                <a:ea typeface="Aptos" panose="020B0004020202020204" pitchFamily="34" charset="0"/>
                <a:cs typeface="Times New Roman" panose="02020603050405020304" pitchFamily="18" charset="0"/>
              </a:rPr>
              <a:t>Auto, Sport, Snow, Sand/Mud</a:t>
            </a:r>
            <a:endParaRPr lang="it-IT" sz="1600" b="1" kern="100" dirty="0">
              <a:effectLst/>
              <a:latin typeface="+mj-lt"/>
              <a:ea typeface="Aptos" panose="020B0004020202020204" pitchFamily="34" charset="0"/>
              <a:cs typeface="Times New Roman" panose="02020603050405020304" pitchFamily="18" charset="0"/>
            </a:endParaRPr>
          </a:p>
          <a:p>
            <a:pPr>
              <a:lnSpc>
                <a:spcPct val="115000"/>
              </a:lnSpc>
              <a:spcAft>
                <a:spcPts val="800"/>
              </a:spcAft>
            </a:pPr>
            <a:r>
              <a:rPr lang="en-US" sz="1600" kern="100" dirty="0">
                <a:effectLst/>
                <a:latin typeface="+mj-lt"/>
                <a:ea typeface="Aptos" panose="020B0004020202020204" pitchFamily="34" charset="0"/>
                <a:cs typeface="Times New Roman" panose="02020603050405020304" pitchFamily="18" charset="0"/>
              </a:rPr>
              <a:t>   - B) Eco, Comfort, Sport, Off-road</a:t>
            </a:r>
            <a:endParaRPr lang="it-IT" sz="1600" kern="100" dirty="0">
              <a:effectLst/>
              <a:latin typeface="+mj-lt"/>
              <a:ea typeface="Aptos" panose="020B0004020202020204" pitchFamily="34" charset="0"/>
              <a:cs typeface="Times New Roman" panose="02020603050405020304" pitchFamily="18" charset="0"/>
            </a:endParaRPr>
          </a:p>
          <a:p>
            <a:pPr>
              <a:lnSpc>
                <a:spcPct val="115000"/>
              </a:lnSpc>
              <a:spcAft>
                <a:spcPts val="800"/>
              </a:spcAft>
            </a:pPr>
            <a:r>
              <a:rPr lang="en-US" sz="1600" kern="100" dirty="0">
                <a:effectLst/>
                <a:latin typeface="+mj-lt"/>
                <a:ea typeface="Aptos" panose="020B0004020202020204" pitchFamily="34" charset="0"/>
                <a:cs typeface="Times New Roman" panose="02020603050405020304" pitchFamily="18" charset="0"/>
              </a:rPr>
              <a:t>   - C) City, Highway, Snow, Mud</a:t>
            </a:r>
            <a:endParaRPr lang="it-IT" sz="1600" kern="100" dirty="0">
              <a:effectLst/>
              <a:latin typeface="+mj-lt"/>
              <a:ea typeface="Aptos" panose="020B0004020202020204" pitchFamily="34" charset="0"/>
              <a:cs typeface="Times New Roman" panose="02020603050405020304" pitchFamily="18" charset="0"/>
            </a:endParaRPr>
          </a:p>
          <a:p>
            <a:pPr>
              <a:lnSpc>
                <a:spcPct val="115000"/>
              </a:lnSpc>
              <a:spcAft>
                <a:spcPts val="800"/>
              </a:spcAft>
            </a:pPr>
            <a:endParaRPr lang="it-IT" sz="1600" b="1" kern="100" dirty="0">
              <a:effectLst/>
              <a:latin typeface="+mj-lt"/>
              <a:ea typeface="Aptos" panose="020B0004020202020204" pitchFamily="34" charset="0"/>
              <a:cs typeface="Times New Roman" panose="02020603050405020304" pitchFamily="18" charset="0"/>
            </a:endParaRPr>
          </a:p>
          <a:p>
            <a:pPr>
              <a:lnSpc>
                <a:spcPct val="115000"/>
              </a:lnSpc>
              <a:spcAft>
                <a:spcPts val="800"/>
              </a:spcAft>
            </a:pPr>
            <a:r>
              <a:rPr lang="it-IT" sz="1600" kern="100" dirty="0">
                <a:effectLst/>
                <a:latin typeface="+mj-lt"/>
                <a:ea typeface="Aptos" panose="020B0004020202020204" pitchFamily="34" charset="0"/>
                <a:cs typeface="Times New Roman" panose="02020603050405020304" pitchFamily="18" charset="0"/>
              </a:rPr>
              <a:t>  </a:t>
            </a:r>
          </a:p>
        </p:txBody>
      </p:sp>
      <p:sp>
        <p:nvSpPr>
          <p:cNvPr id="5" name="CasellaDiTesto 4">
            <a:extLst>
              <a:ext uri="{FF2B5EF4-FFF2-40B4-BE49-F238E27FC236}">
                <a16:creationId xmlns:a16="http://schemas.microsoft.com/office/drawing/2014/main" id="{9E4D0C4C-8A47-2EFA-6651-667F0A822508}"/>
              </a:ext>
            </a:extLst>
          </p:cNvPr>
          <p:cNvSpPr txBox="1"/>
          <p:nvPr/>
        </p:nvSpPr>
        <p:spPr>
          <a:xfrm>
            <a:off x="5937531" y="5568108"/>
            <a:ext cx="4807274" cy="1032270"/>
          </a:xfrm>
          <a:prstGeom prst="rect">
            <a:avLst/>
          </a:prstGeom>
          <a:solidFill>
            <a:srgbClr val="FFFF00"/>
          </a:solidFill>
        </p:spPr>
        <p:txBody>
          <a:bodyPr wrap="square">
            <a:spAutoFit/>
          </a:bodyPr>
          <a:lstStyle/>
          <a:p>
            <a:pPr>
              <a:lnSpc>
                <a:spcPct val="115000"/>
              </a:lnSpc>
              <a:spcAft>
                <a:spcPts val="800"/>
              </a:spcAft>
            </a:pPr>
            <a:r>
              <a:rPr lang="it-IT"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L’intelligenza artificiale ha creato queste domande facendo riferimento a: </a:t>
            </a:r>
            <a:r>
              <a:rPr lang="it-IT" kern="100" dirty="0" err="1">
                <a:solidFill>
                  <a:srgbClr val="FF0000"/>
                </a:solidFill>
                <a:latin typeface="Aptos" panose="020B0004020202020204" pitchFamily="34" charset="0"/>
                <a:ea typeface="Aptos" panose="020B0004020202020204" pitchFamily="34" charset="0"/>
                <a:cs typeface="Times New Roman" panose="02020603050405020304" pitchFamily="18" charset="0"/>
              </a:rPr>
              <a:t>Instruction</a:t>
            </a:r>
            <a:r>
              <a:rPr lang="it-IT"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 </a:t>
            </a:r>
            <a:r>
              <a:rPr lang="it-IT" kern="100" dirty="0" err="1">
                <a:solidFill>
                  <a:srgbClr val="FF0000"/>
                </a:solidFill>
                <a:latin typeface="Aptos" panose="020B0004020202020204" pitchFamily="34" charset="0"/>
                <a:ea typeface="Aptos" panose="020B0004020202020204" pitchFamily="34" charset="0"/>
                <a:cs typeface="Times New Roman" panose="02020603050405020304" pitchFamily="18" charset="0"/>
              </a:rPr>
              <a:t>Letter</a:t>
            </a:r>
            <a:r>
              <a:rPr lang="it-IT"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 Avenger MY25 2</a:t>
            </a:r>
            <a:endParaRPr lang="it-IT"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5223346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8E1E4-6380-3804-92D2-92C9C6F1685C}"/>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190B2B95-B336-02B1-C1E6-226BB64239C1}"/>
              </a:ext>
            </a:extLst>
          </p:cNvPr>
          <p:cNvSpPr txBox="1"/>
          <p:nvPr/>
        </p:nvSpPr>
        <p:spPr>
          <a:xfrm>
            <a:off x="315589" y="476250"/>
            <a:ext cx="10065074" cy="6287812"/>
          </a:xfrm>
          <a:prstGeom prst="rect">
            <a:avLst/>
          </a:prstGeom>
          <a:noFill/>
        </p:spPr>
        <p:txBody>
          <a:bodyPr wrap="square" rtlCol="0">
            <a:spAutoFit/>
          </a:bodyPr>
          <a:lstStyle/>
          <a:p>
            <a:pPr>
              <a:lnSpc>
                <a:spcPct val="115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4. Qual è la capacità di accelerazione da 0 a 100 km/h della Jeep Avenger 4xe?</a:t>
            </a:r>
          </a:p>
          <a:p>
            <a:pPr>
              <a:lnSpc>
                <a:spcPct val="115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   - A) </a:t>
            </a:r>
            <a:r>
              <a:rPr lang="it-IT" sz="1800" b="1" kern="100" dirty="0">
                <a:effectLst/>
                <a:latin typeface="Aptos" panose="020B0004020202020204" pitchFamily="34" charset="0"/>
                <a:ea typeface="Aptos" panose="020B0004020202020204" pitchFamily="34" charset="0"/>
                <a:cs typeface="Times New Roman" panose="02020603050405020304" pitchFamily="18" charset="0"/>
              </a:rPr>
              <a:t>9,5 secondi</a:t>
            </a:r>
          </a:p>
          <a:p>
            <a:pPr>
              <a:lnSpc>
                <a:spcPct val="115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   - B) 10,4 secondi</a:t>
            </a:r>
          </a:p>
          <a:p>
            <a:pPr>
              <a:lnSpc>
                <a:spcPct val="115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   - C) 8,9 secondi</a:t>
            </a:r>
          </a:p>
          <a:p>
            <a:pPr>
              <a:lnSpc>
                <a:spcPct val="115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5. Quali cerchi sono disponibili per la versione The North Face della MY25?</a:t>
            </a:r>
          </a:p>
          <a:p>
            <a:pPr>
              <a:lnSpc>
                <a:spcPct val="115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   - A) 16" in lega grigia</a:t>
            </a:r>
          </a:p>
          <a:p>
            <a:pPr>
              <a:lnSpc>
                <a:spcPct val="115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   - B) </a:t>
            </a:r>
            <a:r>
              <a:rPr lang="it-IT" sz="1800" b="1" kern="100" dirty="0">
                <a:effectLst/>
                <a:latin typeface="Aptos" panose="020B0004020202020204" pitchFamily="34" charset="0"/>
                <a:ea typeface="Aptos" panose="020B0004020202020204" pitchFamily="34" charset="0"/>
                <a:cs typeface="Times New Roman" panose="02020603050405020304" pitchFamily="18" charset="0"/>
              </a:rPr>
              <a:t>17" neri con dettagli oro</a:t>
            </a:r>
          </a:p>
          <a:p>
            <a:pPr>
              <a:lnSpc>
                <a:spcPct val="115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   - C) 18" diamantati</a:t>
            </a:r>
          </a:p>
          <a:p>
            <a:pPr>
              <a:lnSpc>
                <a:spcPct val="115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6. Qual è il consumo combinato di carburante della versione e-</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Hybrid</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della MY25?</a:t>
            </a:r>
          </a:p>
          <a:p>
            <a:pPr>
              <a:lnSpc>
                <a:spcPct val="115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   - A) 6,0 L/100 km</a:t>
            </a:r>
          </a:p>
          <a:p>
            <a:pPr>
              <a:lnSpc>
                <a:spcPct val="115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   - B) </a:t>
            </a:r>
            <a:r>
              <a:rPr lang="it-IT" sz="1800" b="1" kern="100" dirty="0">
                <a:effectLst/>
                <a:latin typeface="Aptos" panose="020B0004020202020204" pitchFamily="34" charset="0"/>
                <a:ea typeface="Aptos" panose="020B0004020202020204" pitchFamily="34" charset="0"/>
                <a:cs typeface="Times New Roman" panose="02020603050405020304" pitchFamily="18" charset="0"/>
              </a:rPr>
              <a:t>4,9-5,1 L/100 km</a:t>
            </a:r>
          </a:p>
          <a:p>
            <a:pPr>
              <a:lnSpc>
                <a:spcPct val="115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   - C) 5,5 L/100 km</a:t>
            </a:r>
          </a:p>
          <a:p>
            <a:pPr>
              <a:lnSpc>
                <a:spcPct val="115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it-IT" dirty="0"/>
          </a:p>
        </p:txBody>
      </p:sp>
      <p:sp>
        <p:nvSpPr>
          <p:cNvPr id="2" name="CasellaDiTesto 1">
            <a:extLst>
              <a:ext uri="{FF2B5EF4-FFF2-40B4-BE49-F238E27FC236}">
                <a16:creationId xmlns:a16="http://schemas.microsoft.com/office/drawing/2014/main" id="{9AF5A757-8972-5E14-3155-29035D8F00DA}"/>
              </a:ext>
            </a:extLst>
          </p:cNvPr>
          <p:cNvSpPr txBox="1"/>
          <p:nvPr/>
        </p:nvSpPr>
        <p:spPr>
          <a:xfrm>
            <a:off x="5710954" y="5241616"/>
            <a:ext cx="4807274" cy="1032270"/>
          </a:xfrm>
          <a:prstGeom prst="rect">
            <a:avLst/>
          </a:prstGeom>
          <a:solidFill>
            <a:srgbClr val="FFFF00"/>
          </a:solidFill>
        </p:spPr>
        <p:txBody>
          <a:bodyPr wrap="square">
            <a:spAutoFit/>
          </a:bodyPr>
          <a:lstStyle/>
          <a:p>
            <a:pPr>
              <a:lnSpc>
                <a:spcPct val="115000"/>
              </a:lnSpc>
              <a:spcAft>
                <a:spcPts val="800"/>
              </a:spcAft>
            </a:pPr>
            <a:r>
              <a:rPr lang="it-IT"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L’intelligenza artificiale ha creato queste domande facendo riferimento a: </a:t>
            </a:r>
            <a:r>
              <a:rPr lang="it-IT" kern="100" dirty="0" err="1">
                <a:solidFill>
                  <a:srgbClr val="FF0000"/>
                </a:solidFill>
                <a:latin typeface="Aptos" panose="020B0004020202020204" pitchFamily="34" charset="0"/>
                <a:ea typeface="Aptos" panose="020B0004020202020204" pitchFamily="34" charset="0"/>
                <a:cs typeface="Times New Roman" panose="02020603050405020304" pitchFamily="18" charset="0"/>
              </a:rPr>
              <a:t>Instruction</a:t>
            </a:r>
            <a:r>
              <a:rPr lang="it-IT"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 </a:t>
            </a:r>
            <a:r>
              <a:rPr lang="it-IT" kern="100" dirty="0" err="1">
                <a:solidFill>
                  <a:srgbClr val="FF0000"/>
                </a:solidFill>
                <a:latin typeface="Aptos" panose="020B0004020202020204" pitchFamily="34" charset="0"/>
                <a:ea typeface="Aptos" panose="020B0004020202020204" pitchFamily="34" charset="0"/>
                <a:cs typeface="Times New Roman" panose="02020603050405020304" pitchFamily="18" charset="0"/>
              </a:rPr>
              <a:t>Letter</a:t>
            </a:r>
            <a:r>
              <a:rPr lang="it-IT"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 Avenger MY25 2</a:t>
            </a:r>
            <a:endParaRPr lang="it-IT"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0728507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748AC-2393-1FB9-7AB4-E9A37D2891B7}"/>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CEE3F041-5B7D-51BF-F251-F0FBBAD0EB73}"/>
              </a:ext>
            </a:extLst>
          </p:cNvPr>
          <p:cNvSpPr txBox="1"/>
          <p:nvPr/>
        </p:nvSpPr>
        <p:spPr>
          <a:xfrm>
            <a:off x="315589" y="476250"/>
            <a:ext cx="10065074" cy="6287812"/>
          </a:xfrm>
          <a:prstGeom prst="rect">
            <a:avLst/>
          </a:prstGeom>
          <a:noFill/>
        </p:spPr>
        <p:txBody>
          <a:bodyPr wrap="square" rtlCol="0">
            <a:spAutoFit/>
          </a:bodyPr>
          <a:lstStyle/>
          <a:p>
            <a:pPr>
              <a:lnSpc>
                <a:spcPct val="115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7. Quale elemento distintivo caratterizza il paraurti anteriore della versione The North Face?</a:t>
            </a:r>
          </a:p>
          <a:p>
            <a:pPr>
              <a:lnSpc>
                <a:spcPct val="115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   - A) Decorazioni rosse</a:t>
            </a:r>
          </a:p>
          <a:p>
            <a:pPr>
              <a:lnSpc>
                <a:spcPct val="115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   - B) </a:t>
            </a:r>
            <a:r>
              <a:rPr lang="it-IT" sz="1800" b="1" kern="100" dirty="0">
                <a:effectLst/>
                <a:latin typeface="Aptos" panose="020B0004020202020204" pitchFamily="34" charset="0"/>
                <a:ea typeface="Aptos" panose="020B0004020202020204" pitchFamily="34" charset="0"/>
                <a:cs typeface="Times New Roman" panose="02020603050405020304" pitchFamily="18" charset="0"/>
              </a:rPr>
              <a:t>Finitura anti-riflesso con logo TNF</a:t>
            </a:r>
          </a:p>
          <a:p>
            <a:pPr>
              <a:lnSpc>
                <a:spcPct val="115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   - C) Finitura cromata</a:t>
            </a:r>
          </a:p>
          <a:p>
            <a:pPr>
              <a:lnSpc>
                <a:spcPct val="115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8. Quale pacchetto include sedili riscaldati e parabrezza riscaldato?</a:t>
            </a:r>
          </a:p>
          <a:p>
            <a:pPr>
              <a:lnSpc>
                <a:spcPct val="115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 Leather Pack</a:t>
            </a:r>
            <a:endParaRPr lang="it-IT"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 B) Comfort Pack</a:t>
            </a:r>
            <a:endParaRPr lang="it-IT"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C) </a:t>
            </a:r>
            <a:r>
              <a:rPr lang="it-IT" sz="1800" b="1" kern="100" dirty="0">
                <a:effectLst/>
                <a:latin typeface="Aptos" panose="020B0004020202020204" pitchFamily="34" charset="0"/>
                <a:ea typeface="Aptos" panose="020B0004020202020204" pitchFamily="34" charset="0"/>
                <a:cs typeface="Times New Roman" panose="02020603050405020304" pitchFamily="18" charset="0"/>
              </a:rPr>
              <a:t>Winter Pack</a:t>
            </a:r>
          </a:p>
          <a:p>
            <a:pPr>
              <a:lnSpc>
                <a:spcPct val="115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9. Qual è l'altezza libera dal suolo della Jeep Avenger 4xe?</a:t>
            </a:r>
          </a:p>
          <a:p>
            <a:pPr>
              <a:lnSpc>
                <a:spcPct val="115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   - A) 180 mm</a:t>
            </a:r>
          </a:p>
          <a:p>
            <a:pPr>
              <a:lnSpc>
                <a:spcPct val="115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   - B) 200 mm</a:t>
            </a:r>
          </a:p>
          <a:p>
            <a:pPr>
              <a:lnSpc>
                <a:spcPct val="115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   - C) </a:t>
            </a:r>
            <a:r>
              <a:rPr lang="it-IT" sz="1800" b="1" kern="100" dirty="0">
                <a:effectLst/>
                <a:latin typeface="Aptos" panose="020B0004020202020204" pitchFamily="34" charset="0"/>
                <a:ea typeface="Aptos" panose="020B0004020202020204" pitchFamily="34" charset="0"/>
                <a:cs typeface="Times New Roman" panose="02020603050405020304" pitchFamily="18" charset="0"/>
              </a:rPr>
              <a:t>210 mm</a:t>
            </a:r>
          </a:p>
          <a:p>
            <a:pPr>
              <a:lnSpc>
                <a:spcPct val="115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it-IT" dirty="0"/>
          </a:p>
        </p:txBody>
      </p:sp>
      <p:sp>
        <p:nvSpPr>
          <p:cNvPr id="2" name="CasellaDiTesto 1">
            <a:extLst>
              <a:ext uri="{FF2B5EF4-FFF2-40B4-BE49-F238E27FC236}">
                <a16:creationId xmlns:a16="http://schemas.microsoft.com/office/drawing/2014/main" id="{4950A2B8-4D3C-7C46-46E8-3B15FF4BD2E0}"/>
              </a:ext>
            </a:extLst>
          </p:cNvPr>
          <p:cNvSpPr txBox="1"/>
          <p:nvPr/>
        </p:nvSpPr>
        <p:spPr>
          <a:xfrm>
            <a:off x="5710954" y="5241616"/>
            <a:ext cx="4807274" cy="1032270"/>
          </a:xfrm>
          <a:prstGeom prst="rect">
            <a:avLst/>
          </a:prstGeom>
          <a:solidFill>
            <a:srgbClr val="FFFF00"/>
          </a:solidFill>
        </p:spPr>
        <p:txBody>
          <a:bodyPr wrap="square">
            <a:spAutoFit/>
          </a:bodyPr>
          <a:lstStyle/>
          <a:p>
            <a:pPr>
              <a:lnSpc>
                <a:spcPct val="115000"/>
              </a:lnSpc>
              <a:spcAft>
                <a:spcPts val="800"/>
              </a:spcAft>
            </a:pPr>
            <a:r>
              <a:rPr lang="it-IT"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L’intelligenza artificiale ha creato queste domande facendo riferimento a: </a:t>
            </a:r>
            <a:r>
              <a:rPr lang="it-IT" kern="100" dirty="0" err="1">
                <a:solidFill>
                  <a:srgbClr val="FF0000"/>
                </a:solidFill>
                <a:latin typeface="Aptos" panose="020B0004020202020204" pitchFamily="34" charset="0"/>
                <a:ea typeface="Aptos" panose="020B0004020202020204" pitchFamily="34" charset="0"/>
                <a:cs typeface="Times New Roman" panose="02020603050405020304" pitchFamily="18" charset="0"/>
              </a:rPr>
              <a:t>Instruction</a:t>
            </a:r>
            <a:r>
              <a:rPr lang="it-IT"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 </a:t>
            </a:r>
            <a:r>
              <a:rPr lang="it-IT" kern="100" dirty="0" err="1">
                <a:solidFill>
                  <a:srgbClr val="FF0000"/>
                </a:solidFill>
                <a:latin typeface="Aptos" panose="020B0004020202020204" pitchFamily="34" charset="0"/>
                <a:ea typeface="Aptos" panose="020B0004020202020204" pitchFamily="34" charset="0"/>
                <a:cs typeface="Times New Roman" panose="02020603050405020304" pitchFamily="18" charset="0"/>
              </a:rPr>
              <a:t>Letter</a:t>
            </a:r>
            <a:r>
              <a:rPr lang="it-IT"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 Avenger MY25 2</a:t>
            </a:r>
            <a:endParaRPr lang="it-IT"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341722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8BE78-0E3B-7C9D-C6E4-4BA75CE48B9F}"/>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9F729459-A81F-70C9-4753-920706E487EA}"/>
              </a:ext>
            </a:extLst>
          </p:cNvPr>
          <p:cNvSpPr txBox="1"/>
          <p:nvPr/>
        </p:nvSpPr>
        <p:spPr>
          <a:xfrm>
            <a:off x="315589" y="476250"/>
            <a:ext cx="10065074" cy="3635867"/>
          </a:xfrm>
          <a:prstGeom prst="rect">
            <a:avLst/>
          </a:prstGeom>
          <a:noFill/>
        </p:spPr>
        <p:txBody>
          <a:bodyPr wrap="square" rtlCol="0">
            <a:spAutoFit/>
          </a:bodyPr>
          <a:lstStyle/>
          <a:p>
            <a:pPr>
              <a:lnSpc>
                <a:spcPct val="115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10. Quale funzionalità avanzata di parcheggio è inclusa nella MY25?</a:t>
            </a:r>
          </a:p>
          <a:p>
            <a:pPr>
              <a:lnSpc>
                <a:spcPct val="115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    - A) Parcheggio laterale manuale</a:t>
            </a:r>
          </a:p>
          <a:p>
            <a:pPr>
              <a:lnSpc>
                <a:spcPct val="115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    - B) </a:t>
            </a:r>
            <a:r>
              <a:rPr lang="it-IT" sz="1800" b="1" kern="100" dirty="0">
                <a:effectLst/>
                <a:latin typeface="Aptos" panose="020B0004020202020204" pitchFamily="34" charset="0"/>
                <a:ea typeface="Aptos" panose="020B0004020202020204" pitchFamily="34" charset="0"/>
                <a:cs typeface="Times New Roman" panose="02020603050405020304" pitchFamily="18" charset="0"/>
              </a:rPr>
              <a:t>Parcheggio automatico</a:t>
            </a:r>
          </a:p>
          <a:p>
            <a:pPr>
              <a:lnSpc>
                <a:spcPct val="115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    - C) Parcheggio assistito con sensori frontali</a:t>
            </a:r>
          </a:p>
          <a:p>
            <a:pPr>
              <a:lnSpc>
                <a:spcPct val="115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Queste domande aiutano a verificare la conoscenza delle caratteristiche e delle innovazioni della Jeep Avenger MY25.</a:t>
            </a:r>
          </a:p>
          <a:p>
            <a:endParaRPr lang="it-IT" dirty="0"/>
          </a:p>
        </p:txBody>
      </p:sp>
      <p:sp>
        <p:nvSpPr>
          <p:cNvPr id="2" name="CasellaDiTesto 1">
            <a:extLst>
              <a:ext uri="{FF2B5EF4-FFF2-40B4-BE49-F238E27FC236}">
                <a16:creationId xmlns:a16="http://schemas.microsoft.com/office/drawing/2014/main" id="{748A80C7-1003-6F4A-47C7-B93FEE41A082}"/>
              </a:ext>
            </a:extLst>
          </p:cNvPr>
          <p:cNvSpPr txBox="1"/>
          <p:nvPr/>
        </p:nvSpPr>
        <p:spPr>
          <a:xfrm>
            <a:off x="5710954" y="5241616"/>
            <a:ext cx="4807274" cy="1032270"/>
          </a:xfrm>
          <a:prstGeom prst="rect">
            <a:avLst/>
          </a:prstGeom>
          <a:solidFill>
            <a:srgbClr val="FFFF00"/>
          </a:solidFill>
        </p:spPr>
        <p:txBody>
          <a:bodyPr wrap="square">
            <a:spAutoFit/>
          </a:bodyPr>
          <a:lstStyle/>
          <a:p>
            <a:pPr>
              <a:lnSpc>
                <a:spcPct val="115000"/>
              </a:lnSpc>
              <a:spcAft>
                <a:spcPts val="800"/>
              </a:spcAft>
            </a:pPr>
            <a:r>
              <a:rPr lang="it-IT"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L’intelligenza artificiale ha creato queste domande facendo riferimento a: </a:t>
            </a:r>
            <a:r>
              <a:rPr lang="it-IT" kern="100" dirty="0" err="1">
                <a:solidFill>
                  <a:srgbClr val="FF0000"/>
                </a:solidFill>
                <a:latin typeface="Aptos" panose="020B0004020202020204" pitchFamily="34" charset="0"/>
                <a:ea typeface="Aptos" panose="020B0004020202020204" pitchFamily="34" charset="0"/>
                <a:cs typeface="Times New Roman" panose="02020603050405020304" pitchFamily="18" charset="0"/>
              </a:rPr>
              <a:t>Instruction</a:t>
            </a:r>
            <a:r>
              <a:rPr lang="it-IT"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 </a:t>
            </a:r>
            <a:r>
              <a:rPr lang="it-IT" kern="100" dirty="0" err="1">
                <a:solidFill>
                  <a:srgbClr val="FF0000"/>
                </a:solidFill>
                <a:latin typeface="Aptos" panose="020B0004020202020204" pitchFamily="34" charset="0"/>
                <a:ea typeface="Aptos" panose="020B0004020202020204" pitchFamily="34" charset="0"/>
                <a:cs typeface="Times New Roman" panose="02020603050405020304" pitchFamily="18" charset="0"/>
              </a:rPr>
              <a:t>Letter</a:t>
            </a:r>
            <a:r>
              <a:rPr lang="it-IT"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 Avenger MY25 2</a:t>
            </a:r>
            <a:endParaRPr lang="it-IT"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421060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6D8B5-5375-0175-A4B3-275216C84279}"/>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2A5A8C99-39AF-0341-44C6-4C0F095B818D}"/>
              </a:ext>
            </a:extLst>
          </p:cNvPr>
          <p:cNvSpPr txBox="1"/>
          <p:nvPr/>
        </p:nvSpPr>
        <p:spPr>
          <a:xfrm>
            <a:off x="240609" y="482316"/>
            <a:ext cx="10446439" cy="584775"/>
          </a:xfrm>
          <a:prstGeom prst="rect">
            <a:avLst/>
          </a:prstGeom>
          <a:noFill/>
        </p:spPr>
        <p:txBody>
          <a:bodyPr wrap="square">
            <a:spAutoFit/>
          </a:bodyPr>
          <a:lstStyle/>
          <a:p>
            <a:pPr marL="0" marR="0" lvl="0" indent="0" algn="l" defTabSz="609570" rtl="0" eaLnBrk="1" fontAlgn="base" latinLnBrk="0" hangingPunct="1">
              <a:lnSpc>
                <a:spcPct val="100000"/>
              </a:lnSpc>
              <a:spcBef>
                <a:spcPct val="0"/>
              </a:spcBef>
              <a:spcAft>
                <a:spcPct val="0"/>
              </a:spcAft>
              <a:buClr>
                <a:srgbClr val="000000"/>
              </a:buClr>
              <a:buSzTx/>
              <a:buFontTx/>
              <a:buNone/>
              <a:tabLst/>
              <a:defRPr/>
            </a:pPr>
            <a:r>
              <a:rPr lang="it-IT" sz="3200" cap="all" dirty="0">
                <a:solidFill>
                  <a:schemeClr val="accent4"/>
                </a:solidFill>
                <a:latin typeface="Encode Sans ExtraBold" pitchFamily="2" charset="0"/>
                <a:sym typeface="Arial"/>
              </a:rPr>
              <a:t>Evoluzione della Gamma Avenger MY25</a:t>
            </a:r>
            <a:endParaRPr lang="en-US" sz="3200" cap="all" dirty="0">
              <a:solidFill>
                <a:schemeClr val="accent4"/>
              </a:solidFill>
              <a:latin typeface="Encode Sans ExtraBold" pitchFamily="2" charset="0"/>
              <a:sym typeface="Arial"/>
            </a:endParaRPr>
          </a:p>
        </p:txBody>
      </p:sp>
      <p:sp>
        <p:nvSpPr>
          <p:cNvPr id="5" name="CasellaDiTesto 4">
            <a:extLst>
              <a:ext uri="{FF2B5EF4-FFF2-40B4-BE49-F238E27FC236}">
                <a16:creationId xmlns:a16="http://schemas.microsoft.com/office/drawing/2014/main" id="{F0D7BA38-34D7-BA59-F8FD-B31FCF9D6402}"/>
              </a:ext>
            </a:extLst>
          </p:cNvPr>
          <p:cNvSpPr txBox="1"/>
          <p:nvPr/>
        </p:nvSpPr>
        <p:spPr>
          <a:xfrm>
            <a:off x="240609" y="257161"/>
            <a:ext cx="4245665" cy="276999"/>
          </a:xfrm>
          <a:prstGeom prst="rect">
            <a:avLst/>
          </a:prstGeom>
          <a:noFill/>
        </p:spPr>
        <p:txBody>
          <a:bodyPr wrap="square">
            <a:spAutoFit/>
          </a:bodyPr>
          <a:lstStyle/>
          <a:p>
            <a:pPr marL="0" marR="0" lvl="0" indent="0" algn="l" defTabSz="609570" rtl="0" eaLnBrk="1" fontAlgn="base" latinLnBrk="0" hangingPunct="1">
              <a:lnSpc>
                <a:spcPct val="100000"/>
              </a:lnSpc>
              <a:spcBef>
                <a:spcPct val="0"/>
              </a:spcBef>
              <a:spcAft>
                <a:spcPct val="0"/>
              </a:spcAft>
              <a:buClr>
                <a:srgbClr val="000000"/>
              </a:buClr>
              <a:buSzTx/>
              <a:buFontTx/>
              <a:buNone/>
              <a:tabLst/>
              <a:defRPr/>
            </a:pPr>
            <a:r>
              <a:rPr kumimoji="0" lang="it-IT" sz="1200" i="0" u="none" strike="noStrike" kern="1200" cap="none" normalizeH="0" baseline="0" noProof="0" dirty="0">
                <a:ln>
                  <a:noFill/>
                </a:ln>
                <a:solidFill>
                  <a:schemeClr val="tx1">
                    <a:lumMod val="50000"/>
                    <a:lumOff val="50000"/>
                  </a:schemeClr>
                </a:solidFill>
                <a:effectLst/>
                <a:uLnTx/>
                <a:uFillTx/>
                <a:sym typeface="Arial"/>
              </a:rPr>
              <a:t>EVOLUZIONE DELLA GAMMA MY25</a:t>
            </a:r>
          </a:p>
        </p:txBody>
      </p:sp>
      <p:sp>
        <p:nvSpPr>
          <p:cNvPr id="15" name="Rettangolo 14">
            <a:extLst>
              <a:ext uri="{FF2B5EF4-FFF2-40B4-BE49-F238E27FC236}">
                <a16:creationId xmlns:a16="http://schemas.microsoft.com/office/drawing/2014/main" id="{F5B7A484-B966-4D0B-E3FB-98932A048A40}"/>
              </a:ext>
            </a:extLst>
          </p:cNvPr>
          <p:cNvSpPr/>
          <p:nvPr/>
        </p:nvSpPr>
        <p:spPr>
          <a:xfrm>
            <a:off x="240608" y="1185015"/>
            <a:ext cx="10446441" cy="5192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l"/>
            <a:r>
              <a:rPr lang="it-IT" sz="1600" dirty="0">
                <a:solidFill>
                  <a:srgbClr val="111111"/>
                </a:solidFill>
                <a:latin typeface="+mj-lt"/>
              </a:rPr>
              <a:t>L’evoluzione della </a:t>
            </a:r>
            <a:r>
              <a:rPr lang="it-IT" sz="1600" b="1" dirty="0">
                <a:solidFill>
                  <a:srgbClr val="111111"/>
                </a:solidFill>
                <a:latin typeface="+mj-lt"/>
              </a:rPr>
              <a:t>gamma Avenger MY25 rispetto al MY24 </a:t>
            </a:r>
            <a:r>
              <a:rPr lang="it-IT" sz="1600" dirty="0">
                <a:solidFill>
                  <a:srgbClr val="111111"/>
                </a:solidFill>
                <a:latin typeface="+mj-lt"/>
              </a:rPr>
              <a:t>presenta diverse novità e miglioramenti significativi.</a:t>
            </a:r>
          </a:p>
        </p:txBody>
      </p:sp>
      <p:sp>
        <p:nvSpPr>
          <p:cNvPr id="3" name="CasellaDiTesto 2">
            <a:extLst>
              <a:ext uri="{FF2B5EF4-FFF2-40B4-BE49-F238E27FC236}">
                <a16:creationId xmlns:a16="http://schemas.microsoft.com/office/drawing/2014/main" id="{A45C571C-1C5E-3A72-E485-D4240A4A5606}"/>
              </a:ext>
            </a:extLst>
          </p:cNvPr>
          <p:cNvSpPr txBox="1"/>
          <p:nvPr/>
        </p:nvSpPr>
        <p:spPr>
          <a:xfrm>
            <a:off x="308075" y="3963075"/>
            <a:ext cx="2393751" cy="2585323"/>
          </a:xfrm>
          <a:prstGeom prst="rect">
            <a:avLst/>
          </a:prstGeom>
          <a:noFill/>
        </p:spPr>
        <p:txBody>
          <a:bodyPr wrap="square" lIns="36000" tIns="0" rIns="36000" bIns="0">
            <a:spAutoFit/>
          </a:bodyPr>
          <a:lstStyle/>
          <a:p>
            <a:pPr algn="ctr"/>
            <a:r>
              <a:rPr lang="it-IT" sz="1400" dirty="0">
                <a:solidFill>
                  <a:srgbClr val="111111"/>
                </a:solidFill>
                <a:latin typeface="+mj-lt"/>
              </a:rPr>
              <a:t>La </a:t>
            </a:r>
            <a:r>
              <a:rPr lang="it-IT" sz="1400" b="1" dirty="0">
                <a:solidFill>
                  <a:srgbClr val="111111"/>
                </a:solidFill>
                <a:latin typeface="+mj-lt"/>
              </a:rPr>
              <a:t>gamma MY25 </a:t>
            </a:r>
            <a:r>
              <a:rPr lang="it-IT" sz="1400" dirty="0">
                <a:solidFill>
                  <a:srgbClr val="111111"/>
                </a:solidFill>
                <a:latin typeface="+mj-lt"/>
              </a:rPr>
              <a:t>introduce nuove versioni come la </a:t>
            </a:r>
            <a:r>
              <a:rPr lang="it-IT" sz="1400" b="1" dirty="0">
                <a:solidFill>
                  <a:srgbClr val="111111"/>
                </a:solidFill>
                <a:latin typeface="+mj-lt"/>
              </a:rPr>
              <a:t>“Summit” e la “Overland”</a:t>
            </a:r>
            <a:r>
              <a:rPr lang="it-IT" sz="1400" dirty="0">
                <a:solidFill>
                  <a:srgbClr val="111111"/>
                </a:solidFill>
                <a:latin typeface="+mj-lt"/>
              </a:rPr>
              <a:t>, che offrono dotazioni avanzate e caratteristiche premium. Le versioni esistenti, come </a:t>
            </a:r>
            <a:r>
              <a:rPr lang="it-IT" sz="1400" b="1" dirty="0">
                <a:solidFill>
                  <a:srgbClr val="111111"/>
                </a:solidFill>
                <a:latin typeface="+mj-lt"/>
              </a:rPr>
              <a:t>“</a:t>
            </a:r>
            <a:r>
              <a:rPr lang="it-IT" sz="1400" b="1" dirty="0" err="1">
                <a:solidFill>
                  <a:srgbClr val="111111"/>
                </a:solidFill>
                <a:latin typeface="+mj-lt"/>
              </a:rPr>
              <a:t>Longitude</a:t>
            </a:r>
            <a:r>
              <a:rPr lang="it-IT" sz="1400" b="1" dirty="0">
                <a:solidFill>
                  <a:srgbClr val="111111"/>
                </a:solidFill>
                <a:latin typeface="+mj-lt"/>
              </a:rPr>
              <a:t>” e “</a:t>
            </a:r>
            <a:r>
              <a:rPr lang="it-IT" sz="1400" b="1" dirty="0" err="1">
                <a:solidFill>
                  <a:srgbClr val="111111"/>
                </a:solidFill>
                <a:latin typeface="+mj-lt"/>
              </a:rPr>
              <a:t>Altitude</a:t>
            </a:r>
            <a:r>
              <a:rPr lang="it-IT" sz="1400" b="1" dirty="0">
                <a:solidFill>
                  <a:srgbClr val="111111"/>
                </a:solidFill>
                <a:latin typeface="+mj-lt"/>
              </a:rPr>
              <a:t>”, </a:t>
            </a:r>
            <a:r>
              <a:rPr lang="it-IT" sz="1400" dirty="0">
                <a:solidFill>
                  <a:srgbClr val="111111"/>
                </a:solidFill>
                <a:latin typeface="+mj-lt"/>
              </a:rPr>
              <a:t>sono state aggiornate con nuove funzionalità e miglioramenti per mantenere la loro competitività.</a:t>
            </a:r>
          </a:p>
        </p:txBody>
      </p:sp>
      <p:grpSp>
        <p:nvGrpSpPr>
          <p:cNvPr id="6" name="Gruppo 5">
            <a:extLst>
              <a:ext uri="{FF2B5EF4-FFF2-40B4-BE49-F238E27FC236}">
                <a16:creationId xmlns:a16="http://schemas.microsoft.com/office/drawing/2014/main" id="{DC984558-2FE4-DBB6-0719-1947C04D5C30}"/>
              </a:ext>
            </a:extLst>
          </p:cNvPr>
          <p:cNvGrpSpPr/>
          <p:nvPr/>
        </p:nvGrpSpPr>
        <p:grpSpPr>
          <a:xfrm>
            <a:off x="308076" y="1749425"/>
            <a:ext cx="2393750" cy="1889125"/>
            <a:chOff x="2000351" y="4269549"/>
            <a:chExt cx="2393750" cy="1838325"/>
          </a:xfrm>
        </p:grpSpPr>
        <p:sp>
          <p:nvSpPr>
            <p:cNvPr id="7" name="Figura a mano libera: forma 6">
              <a:extLst>
                <a:ext uri="{FF2B5EF4-FFF2-40B4-BE49-F238E27FC236}">
                  <a16:creationId xmlns:a16="http://schemas.microsoft.com/office/drawing/2014/main" id="{749F726D-0DE0-01D4-AC3E-5C99F99B3320}"/>
                </a:ext>
              </a:extLst>
            </p:cNvPr>
            <p:cNvSpPr/>
            <p:nvPr/>
          </p:nvSpPr>
          <p:spPr>
            <a:xfrm>
              <a:off x="3984526" y="4269549"/>
              <a:ext cx="409575" cy="1838325"/>
            </a:xfrm>
            <a:custGeom>
              <a:avLst/>
              <a:gdLst>
                <a:gd name="connsiteX0" fmla="*/ 0 w 409575"/>
                <a:gd name="connsiteY0" fmla="*/ 0 h 1838325"/>
                <a:gd name="connsiteX1" fmla="*/ 409575 w 409575"/>
                <a:gd name="connsiteY1" fmla="*/ 0 h 1838325"/>
                <a:gd name="connsiteX2" fmla="*/ 409575 w 409575"/>
                <a:gd name="connsiteY2" fmla="*/ 1838325 h 1838325"/>
                <a:gd name="connsiteX3" fmla="*/ 9525 w 409575"/>
                <a:gd name="connsiteY3" fmla="*/ 1838325 h 1838325"/>
              </a:gdLst>
              <a:ahLst/>
              <a:cxnLst>
                <a:cxn ang="0">
                  <a:pos x="connsiteX0" y="connsiteY0"/>
                </a:cxn>
                <a:cxn ang="0">
                  <a:pos x="connsiteX1" y="connsiteY1"/>
                </a:cxn>
                <a:cxn ang="0">
                  <a:pos x="connsiteX2" y="connsiteY2"/>
                </a:cxn>
                <a:cxn ang="0">
                  <a:pos x="connsiteX3" y="connsiteY3"/>
                </a:cxn>
              </a:cxnLst>
              <a:rect l="l" t="t" r="r" b="b"/>
              <a:pathLst>
                <a:path w="409575" h="1838325">
                  <a:moveTo>
                    <a:pt x="0" y="0"/>
                  </a:moveTo>
                  <a:lnTo>
                    <a:pt x="409575" y="0"/>
                  </a:lnTo>
                  <a:lnTo>
                    <a:pt x="409575" y="1838325"/>
                  </a:lnTo>
                  <a:lnTo>
                    <a:pt x="9525" y="1838325"/>
                  </a:lnTo>
                </a:path>
              </a:pathLst>
            </a:cu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igura a mano libera: forma 7">
              <a:extLst>
                <a:ext uri="{FF2B5EF4-FFF2-40B4-BE49-F238E27FC236}">
                  <a16:creationId xmlns:a16="http://schemas.microsoft.com/office/drawing/2014/main" id="{D55F4016-3CA2-12A0-EA1B-91AC42D8FFB4}"/>
                </a:ext>
              </a:extLst>
            </p:cNvPr>
            <p:cNvSpPr/>
            <p:nvPr/>
          </p:nvSpPr>
          <p:spPr>
            <a:xfrm flipH="1">
              <a:off x="2000351" y="4269549"/>
              <a:ext cx="409575" cy="1838325"/>
            </a:xfrm>
            <a:custGeom>
              <a:avLst/>
              <a:gdLst>
                <a:gd name="connsiteX0" fmla="*/ 0 w 409575"/>
                <a:gd name="connsiteY0" fmla="*/ 0 h 1838325"/>
                <a:gd name="connsiteX1" fmla="*/ 409575 w 409575"/>
                <a:gd name="connsiteY1" fmla="*/ 0 h 1838325"/>
                <a:gd name="connsiteX2" fmla="*/ 409575 w 409575"/>
                <a:gd name="connsiteY2" fmla="*/ 1838325 h 1838325"/>
                <a:gd name="connsiteX3" fmla="*/ 9525 w 409575"/>
                <a:gd name="connsiteY3" fmla="*/ 1838325 h 1838325"/>
              </a:gdLst>
              <a:ahLst/>
              <a:cxnLst>
                <a:cxn ang="0">
                  <a:pos x="connsiteX0" y="connsiteY0"/>
                </a:cxn>
                <a:cxn ang="0">
                  <a:pos x="connsiteX1" y="connsiteY1"/>
                </a:cxn>
                <a:cxn ang="0">
                  <a:pos x="connsiteX2" y="connsiteY2"/>
                </a:cxn>
                <a:cxn ang="0">
                  <a:pos x="connsiteX3" y="connsiteY3"/>
                </a:cxn>
              </a:cxnLst>
              <a:rect l="l" t="t" r="r" b="b"/>
              <a:pathLst>
                <a:path w="409575" h="1838325">
                  <a:moveTo>
                    <a:pt x="0" y="0"/>
                  </a:moveTo>
                  <a:lnTo>
                    <a:pt x="409575" y="0"/>
                  </a:lnTo>
                  <a:lnTo>
                    <a:pt x="409575" y="1838325"/>
                  </a:lnTo>
                  <a:lnTo>
                    <a:pt x="9525" y="1838325"/>
                  </a:lnTo>
                </a:path>
              </a:pathLst>
            </a:cu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uppo 8">
            <a:extLst>
              <a:ext uri="{FF2B5EF4-FFF2-40B4-BE49-F238E27FC236}">
                <a16:creationId xmlns:a16="http://schemas.microsoft.com/office/drawing/2014/main" id="{88BAE992-E71D-B656-680C-90F2D8C85207}"/>
              </a:ext>
            </a:extLst>
          </p:cNvPr>
          <p:cNvGrpSpPr/>
          <p:nvPr/>
        </p:nvGrpSpPr>
        <p:grpSpPr>
          <a:xfrm>
            <a:off x="2933801" y="1749425"/>
            <a:ext cx="2393750" cy="1889125"/>
            <a:chOff x="2000351" y="4269549"/>
            <a:chExt cx="2393750" cy="1838325"/>
          </a:xfrm>
        </p:grpSpPr>
        <p:sp>
          <p:nvSpPr>
            <p:cNvPr id="10" name="Figura a mano libera: forma 9">
              <a:extLst>
                <a:ext uri="{FF2B5EF4-FFF2-40B4-BE49-F238E27FC236}">
                  <a16:creationId xmlns:a16="http://schemas.microsoft.com/office/drawing/2014/main" id="{2E700F58-6BF0-CD3A-4392-31ABD22CC7C8}"/>
                </a:ext>
              </a:extLst>
            </p:cNvPr>
            <p:cNvSpPr/>
            <p:nvPr/>
          </p:nvSpPr>
          <p:spPr>
            <a:xfrm>
              <a:off x="3984526" y="4269549"/>
              <a:ext cx="409575" cy="1838325"/>
            </a:xfrm>
            <a:custGeom>
              <a:avLst/>
              <a:gdLst>
                <a:gd name="connsiteX0" fmla="*/ 0 w 409575"/>
                <a:gd name="connsiteY0" fmla="*/ 0 h 1838325"/>
                <a:gd name="connsiteX1" fmla="*/ 409575 w 409575"/>
                <a:gd name="connsiteY1" fmla="*/ 0 h 1838325"/>
                <a:gd name="connsiteX2" fmla="*/ 409575 w 409575"/>
                <a:gd name="connsiteY2" fmla="*/ 1838325 h 1838325"/>
                <a:gd name="connsiteX3" fmla="*/ 9525 w 409575"/>
                <a:gd name="connsiteY3" fmla="*/ 1838325 h 1838325"/>
              </a:gdLst>
              <a:ahLst/>
              <a:cxnLst>
                <a:cxn ang="0">
                  <a:pos x="connsiteX0" y="connsiteY0"/>
                </a:cxn>
                <a:cxn ang="0">
                  <a:pos x="connsiteX1" y="connsiteY1"/>
                </a:cxn>
                <a:cxn ang="0">
                  <a:pos x="connsiteX2" y="connsiteY2"/>
                </a:cxn>
                <a:cxn ang="0">
                  <a:pos x="connsiteX3" y="connsiteY3"/>
                </a:cxn>
              </a:cxnLst>
              <a:rect l="l" t="t" r="r" b="b"/>
              <a:pathLst>
                <a:path w="409575" h="1838325">
                  <a:moveTo>
                    <a:pt x="0" y="0"/>
                  </a:moveTo>
                  <a:lnTo>
                    <a:pt x="409575" y="0"/>
                  </a:lnTo>
                  <a:lnTo>
                    <a:pt x="409575" y="1838325"/>
                  </a:lnTo>
                  <a:lnTo>
                    <a:pt x="9525" y="1838325"/>
                  </a:lnTo>
                </a:path>
              </a:pathLst>
            </a:cu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igura a mano libera: forma 10">
              <a:extLst>
                <a:ext uri="{FF2B5EF4-FFF2-40B4-BE49-F238E27FC236}">
                  <a16:creationId xmlns:a16="http://schemas.microsoft.com/office/drawing/2014/main" id="{1EBA4921-C1DF-CF02-57B8-736B2021DEEC}"/>
                </a:ext>
              </a:extLst>
            </p:cNvPr>
            <p:cNvSpPr/>
            <p:nvPr/>
          </p:nvSpPr>
          <p:spPr>
            <a:xfrm flipH="1">
              <a:off x="2000351" y="4269549"/>
              <a:ext cx="409575" cy="1838325"/>
            </a:xfrm>
            <a:custGeom>
              <a:avLst/>
              <a:gdLst>
                <a:gd name="connsiteX0" fmla="*/ 0 w 409575"/>
                <a:gd name="connsiteY0" fmla="*/ 0 h 1838325"/>
                <a:gd name="connsiteX1" fmla="*/ 409575 w 409575"/>
                <a:gd name="connsiteY1" fmla="*/ 0 h 1838325"/>
                <a:gd name="connsiteX2" fmla="*/ 409575 w 409575"/>
                <a:gd name="connsiteY2" fmla="*/ 1838325 h 1838325"/>
                <a:gd name="connsiteX3" fmla="*/ 9525 w 409575"/>
                <a:gd name="connsiteY3" fmla="*/ 1838325 h 1838325"/>
              </a:gdLst>
              <a:ahLst/>
              <a:cxnLst>
                <a:cxn ang="0">
                  <a:pos x="connsiteX0" y="connsiteY0"/>
                </a:cxn>
                <a:cxn ang="0">
                  <a:pos x="connsiteX1" y="connsiteY1"/>
                </a:cxn>
                <a:cxn ang="0">
                  <a:pos x="connsiteX2" y="connsiteY2"/>
                </a:cxn>
                <a:cxn ang="0">
                  <a:pos x="connsiteX3" y="connsiteY3"/>
                </a:cxn>
              </a:cxnLst>
              <a:rect l="l" t="t" r="r" b="b"/>
              <a:pathLst>
                <a:path w="409575" h="1838325">
                  <a:moveTo>
                    <a:pt x="0" y="0"/>
                  </a:moveTo>
                  <a:lnTo>
                    <a:pt x="409575" y="0"/>
                  </a:lnTo>
                  <a:lnTo>
                    <a:pt x="409575" y="1838325"/>
                  </a:lnTo>
                  <a:lnTo>
                    <a:pt x="9525" y="1838325"/>
                  </a:lnTo>
                </a:path>
              </a:pathLst>
            </a:cu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uppo 11">
            <a:extLst>
              <a:ext uri="{FF2B5EF4-FFF2-40B4-BE49-F238E27FC236}">
                <a16:creationId xmlns:a16="http://schemas.microsoft.com/office/drawing/2014/main" id="{23405812-D034-6587-6245-B027DE024126}"/>
              </a:ext>
            </a:extLst>
          </p:cNvPr>
          <p:cNvGrpSpPr/>
          <p:nvPr/>
        </p:nvGrpSpPr>
        <p:grpSpPr>
          <a:xfrm>
            <a:off x="5559526" y="1749425"/>
            <a:ext cx="2393750" cy="1889125"/>
            <a:chOff x="2000351" y="4269549"/>
            <a:chExt cx="2393750" cy="1838325"/>
          </a:xfrm>
        </p:grpSpPr>
        <p:sp>
          <p:nvSpPr>
            <p:cNvPr id="13" name="Figura a mano libera: forma 12">
              <a:extLst>
                <a:ext uri="{FF2B5EF4-FFF2-40B4-BE49-F238E27FC236}">
                  <a16:creationId xmlns:a16="http://schemas.microsoft.com/office/drawing/2014/main" id="{5158D60A-609A-09BC-1B20-52703890EC55}"/>
                </a:ext>
              </a:extLst>
            </p:cNvPr>
            <p:cNvSpPr/>
            <p:nvPr/>
          </p:nvSpPr>
          <p:spPr>
            <a:xfrm>
              <a:off x="3984526" y="4269549"/>
              <a:ext cx="409575" cy="1838325"/>
            </a:xfrm>
            <a:custGeom>
              <a:avLst/>
              <a:gdLst>
                <a:gd name="connsiteX0" fmla="*/ 0 w 409575"/>
                <a:gd name="connsiteY0" fmla="*/ 0 h 1838325"/>
                <a:gd name="connsiteX1" fmla="*/ 409575 w 409575"/>
                <a:gd name="connsiteY1" fmla="*/ 0 h 1838325"/>
                <a:gd name="connsiteX2" fmla="*/ 409575 w 409575"/>
                <a:gd name="connsiteY2" fmla="*/ 1838325 h 1838325"/>
                <a:gd name="connsiteX3" fmla="*/ 9525 w 409575"/>
                <a:gd name="connsiteY3" fmla="*/ 1838325 h 1838325"/>
              </a:gdLst>
              <a:ahLst/>
              <a:cxnLst>
                <a:cxn ang="0">
                  <a:pos x="connsiteX0" y="connsiteY0"/>
                </a:cxn>
                <a:cxn ang="0">
                  <a:pos x="connsiteX1" y="connsiteY1"/>
                </a:cxn>
                <a:cxn ang="0">
                  <a:pos x="connsiteX2" y="connsiteY2"/>
                </a:cxn>
                <a:cxn ang="0">
                  <a:pos x="connsiteX3" y="connsiteY3"/>
                </a:cxn>
              </a:cxnLst>
              <a:rect l="l" t="t" r="r" b="b"/>
              <a:pathLst>
                <a:path w="409575" h="1838325">
                  <a:moveTo>
                    <a:pt x="0" y="0"/>
                  </a:moveTo>
                  <a:lnTo>
                    <a:pt x="409575" y="0"/>
                  </a:lnTo>
                  <a:lnTo>
                    <a:pt x="409575" y="1838325"/>
                  </a:lnTo>
                  <a:lnTo>
                    <a:pt x="9525" y="1838325"/>
                  </a:lnTo>
                </a:path>
              </a:pathLst>
            </a:cu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igura a mano libera: forma 13">
              <a:extLst>
                <a:ext uri="{FF2B5EF4-FFF2-40B4-BE49-F238E27FC236}">
                  <a16:creationId xmlns:a16="http://schemas.microsoft.com/office/drawing/2014/main" id="{9BE4E4B9-DC75-576D-BA93-E2AEE4A8A523}"/>
                </a:ext>
              </a:extLst>
            </p:cNvPr>
            <p:cNvSpPr/>
            <p:nvPr/>
          </p:nvSpPr>
          <p:spPr>
            <a:xfrm flipH="1">
              <a:off x="2000351" y="4269549"/>
              <a:ext cx="409575" cy="1838325"/>
            </a:xfrm>
            <a:custGeom>
              <a:avLst/>
              <a:gdLst>
                <a:gd name="connsiteX0" fmla="*/ 0 w 409575"/>
                <a:gd name="connsiteY0" fmla="*/ 0 h 1838325"/>
                <a:gd name="connsiteX1" fmla="*/ 409575 w 409575"/>
                <a:gd name="connsiteY1" fmla="*/ 0 h 1838325"/>
                <a:gd name="connsiteX2" fmla="*/ 409575 w 409575"/>
                <a:gd name="connsiteY2" fmla="*/ 1838325 h 1838325"/>
                <a:gd name="connsiteX3" fmla="*/ 9525 w 409575"/>
                <a:gd name="connsiteY3" fmla="*/ 1838325 h 1838325"/>
              </a:gdLst>
              <a:ahLst/>
              <a:cxnLst>
                <a:cxn ang="0">
                  <a:pos x="connsiteX0" y="connsiteY0"/>
                </a:cxn>
                <a:cxn ang="0">
                  <a:pos x="connsiteX1" y="connsiteY1"/>
                </a:cxn>
                <a:cxn ang="0">
                  <a:pos x="connsiteX2" y="connsiteY2"/>
                </a:cxn>
                <a:cxn ang="0">
                  <a:pos x="connsiteX3" y="connsiteY3"/>
                </a:cxn>
              </a:cxnLst>
              <a:rect l="l" t="t" r="r" b="b"/>
              <a:pathLst>
                <a:path w="409575" h="1838325">
                  <a:moveTo>
                    <a:pt x="0" y="0"/>
                  </a:moveTo>
                  <a:lnTo>
                    <a:pt x="409575" y="0"/>
                  </a:lnTo>
                  <a:lnTo>
                    <a:pt x="409575" y="1838325"/>
                  </a:lnTo>
                  <a:lnTo>
                    <a:pt x="9525" y="1838325"/>
                  </a:lnTo>
                </a:path>
              </a:pathLst>
            </a:cu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uppo 15">
            <a:extLst>
              <a:ext uri="{FF2B5EF4-FFF2-40B4-BE49-F238E27FC236}">
                <a16:creationId xmlns:a16="http://schemas.microsoft.com/office/drawing/2014/main" id="{F044C9CC-7DFD-95C8-15A9-D4C206B2D25E}"/>
              </a:ext>
            </a:extLst>
          </p:cNvPr>
          <p:cNvGrpSpPr/>
          <p:nvPr/>
        </p:nvGrpSpPr>
        <p:grpSpPr>
          <a:xfrm>
            <a:off x="8185251" y="1749425"/>
            <a:ext cx="2393750" cy="1889125"/>
            <a:chOff x="2000351" y="4269549"/>
            <a:chExt cx="2393750" cy="1838325"/>
          </a:xfrm>
        </p:grpSpPr>
        <p:sp>
          <p:nvSpPr>
            <p:cNvPr id="17" name="Figura a mano libera: forma 16">
              <a:extLst>
                <a:ext uri="{FF2B5EF4-FFF2-40B4-BE49-F238E27FC236}">
                  <a16:creationId xmlns:a16="http://schemas.microsoft.com/office/drawing/2014/main" id="{8D128A3C-668F-A057-0CA9-4B310ED13FE8}"/>
                </a:ext>
              </a:extLst>
            </p:cNvPr>
            <p:cNvSpPr/>
            <p:nvPr/>
          </p:nvSpPr>
          <p:spPr>
            <a:xfrm>
              <a:off x="3984526" y="4269549"/>
              <a:ext cx="409575" cy="1838325"/>
            </a:xfrm>
            <a:custGeom>
              <a:avLst/>
              <a:gdLst>
                <a:gd name="connsiteX0" fmla="*/ 0 w 409575"/>
                <a:gd name="connsiteY0" fmla="*/ 0 h 1838325"/>
                <a:gd name="connsiteX1" fmla="*/ 409575 w 409575"/>
                <a:gd name="connsiteY1" fmla="*/ 0 h 1838325"/>
                <a:gd name="connsiteX2" fmla="*/ 409575 w 409575"/>
                <a:gd name="connsiteY2" fmla="*/ 1838325 h 1838325"/>
                <a:gd name="connsiteX3" fmla="*/ 9525 w 409575"/>
                <a:gd name="connsiteY3" fmla="*/ 1838325 h 1838325"/>
              </a:gdLst>
              <a:ahLst/>
              <a:cxnLst>
                <a:cxn ang="0">
                  <a:pos x="connsiteX0" y="connsiteY0"/>
                </a:cxn>
                <a:cxn ang="0">
                  <a:pos x="connsiteX1" y="connsiteY1"/>
                </a:cxn>
                <a:cxn ang="0">
                  <a:pos x="connsiteX2" y="connsiteY2"/>
                </a:cxn>
                <a:cxn ang="0">
                  <a:pos x="connsiteX3" y="connsiteY3"/>
                </a:cxn>
              </a:cxnLst>
              <a:rect l="l" t="t" r="r" b="b"/>
              <a:pathLst>
                <a:path w="409575" h="1838325">
                  <a:moveTo>
                    <a:pt x="0" y="0"/>
                  </a:moveTo>
                  <a:lnTo>
                    <a:pt x="409575" y="0"/>
                  </a:lnTo>
                  <a:lnTo>
                    <a:pt x="409575" y="1838325"/>
                  </a:lnTo>
                  <a:lnTo>
                    <a:pt x="9525" y="1838325"/>
                  </a:lnTo>
                </a:path>
              </a:pathLst>
            </a:cu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igura a mano libera: forma 17">
              <a:extLst>
                <a:ext uri="{FF2B5EF4-FFF2-40B4-BE49-F238E27FC236}">
                  <a16:creationId xmlns:a16="http://schemas.microsoft.com/office/drawing/2014/main" id="{90E6DB20-FB53-DC2A-DE6D-DB688CBF0557}"/>
                </a:ext>
              </a:extLst>
            </p:cNvPr>
            <p:cNvSpPr/>
            <p:nvPr/>
          </p:nvSpPr>
          <p:spPr>
            <a:xfrm flipH="1">
              <a:off x="2000351" y="4269549"/>
              <a:ext cx="409575" cy="1838325"/>
            </a:xfrm>
            <a:custGeom>
              <a:avLst/>
              <a:gdLst>
                <a:gd name="connsiteX0" fmla="*/ 0 w 409575"/>
                <a:gd name="connsiteY0" fmla="*/ 0 h 1838325"/>
                <a:gd name="connsiteX1" fmla="*/ 409575 w 409575"/>
                <a:gd name="connsiteY1" fmla="*/ 0 h 1838325"/>
                <a:gd name="connsiteX2" fmla="*/ 409575 w 409575"/>
                <a:gd name="connsiteY2" fmla="*/ 1838325 h 1838325"/>
                <a:gd name="connsiteX3" fmla="*/ 9525 w 409575"/>
                <a:gd name="connsiteY3" fmla="*/ 1838325 h 1838325"/>
              </a:gdLst>
              <a:ahLst/>
              <a:cxnLst>
                <a:cxn ang="0">
                  <a:pos x="connsiteX0" y="connsiteY0"/>
                </a:cxn>
                <a:cxn ang="0">
                  <a:pos x="connsiteX1" y="connsiteY1"/>
                </a:cxn>
                <a:cxn ang="0">
                  <a:pos x="connsiteX2" y="connsiteY2"/>
                </a:cxn>
                <a:cxn ang="0">
                  <a:pos x="connsiteX3" y="connsiteY3"/>
                </a:cxn>
              </a:cxnLst>
              <a:rect l="l" t="t" r="r" b="b"/>
              <a:pathLst>
                <a:path w="409575" h="1838325">
                  <a:moveTo>
                    <a:pt x="0" y="0"/>
                  </a:moveTo>
                  <a:lnTo>
                    <a:pt x="409575" y="0"/>
                  </a:lnTo>
                  <a:lnTo>
                    <a:pt x="409575" y="1838325"/>
                  </a:lnTo>
                  <a:lnTo>
                    <a:pt x="9525" y="1838325"/>
                  </a:lnTo>
                </a:path>
              </a:pathLst>
            </a:cu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CasellaDiTesto 19">
            <a:extLst>
              <a:ext uri="{FF2B5EF4-FFF2-40B4-BE49-F238E27FC236}">
                <a16:creationId xmlns:a16="http://schemas.microsoft.com/office/drawing/2014/main" id="{D4947E8A-FB73-B877-6492-1635D96AC4E9}"/>
              </a:ext>
            </a:extLst>
          </p:cNvPr>
          <p:cNvSpPr txBox="1"/>
          <p:nvPr/>
        </p:nvSpPr>
        <p:spPr>
          <a:xfrm>
            <a:off x="2933801" y="3943162"/>
            <a:ext cx="2393750" cy="2585323"/>
          </a:xfrm>
          <a:prstGeom prst="rect">
            <a:avLst/>
          </a:prstGeom>
          <a:noFill/>
        </p:spPr>
        <p:txBody>
          <a:bodyPr wrap="square" lIns="36000" tIns="0" rIns="36000" bIns="0">
            <a:spAutoFit/>
          </a:bodyPr>
          <a:lstStyle/>
          <a:p>
            <a:pPr algn="ctr"/>
            <a:r>
              <a:rPr lang="it-IT" sz="1400" dirty="0">
                <a:solidFill>
                  <a:srgbClr val="111111"/>
                </a:solidFill>
                <a:latin typeface="+mj-lt"/>
              </a:rPr>
              <a:t>Dal punto di vista estetico, </a:t>
            </a:r>
            <a:br>
              <a:rPr lang="it-IT" sz="1400" dirty="0">
                <a:solidFill>
                  <a:srgbClr val="111111"/>
                </a:solidFill>
                <a:latin typeface="+mj-lt"/>
              </a:rPr>
            </a:br>
            <a:r>
              <a:rPr lang="it-IT" sz="1400" dirty="0">
                <a:solidFill>
                  <a:srgbClr val="111111"/>
                </a:solidFill>
                <a:latin typeface="+mj-lt"/>
              </a:rPr>
              <a:t>il MY25 presenta </a:t>
            </a:r>
            <a:r>
              <a:rPr lang="it-IT" sz="1400" b="1" dirty="0">
                <a:solidFill>
                  <a:srgbClr val="111111"/>
                </a:solidFill>
                <a:latin typeface="+mj-lt"/>
              </a:rPr>
              <a:t>nuovi paraurti anteriori e posteriori</a:t>
            </a:r>
            <a:r>
              <a:rPr lang="it-IT" sz="1400" dirty="0">
                <a:solidFill>
                  <a:srgbClr val="111111"/>
                </a:solidFill>
                <a:latin typeface="+mj-lt"/>
              </a:rPr>
              <a:t>, un </a:t>
            </a:r>
            <a:r>
              <a:rPr lang="it-IT" sz="1400" b="1" dirty="0">
                <a:solidFill>
                  <a:srgbClr val="111111"/>
                </a:solidFill>
                <a:latin typeface="+mj-lt"/>
              </a:rPr>
              <a:t>design aggiornato delle luci fendinebbia e nuove barre sul tetto. </a:t>
            </a:r>
          </a:p>
          <a:p>
            <a:pPr algn="ctr"/>
            <a:r>
              <a:rPr lang="it-IT" sz="1400" dirty="0">
                <a:solidFill>
                  <a:srgbClr val="111111"/>
                </a:solidFill>
                <a:latin typeface="+mj-lt"/>
              </a:rPr>
              <a:t>Internamente,</a:t>
            </a:r>
            <a:r>
              <a:rPr lang="it-IT" sz="1400" b="1" dirty="0">
                <a:solidFill>
                  <a:srgbClr val="111111"/>
                </a:solidFill>
                <a:latin typeface="+mj-lt"/>
              </a:rPr>
              <a:t> </a:t>
            </a:r>
            <a:r>
              <a:rPr lang="it-IT" sz="1400" dirty="0">
                <a:solidFill>
                  <a:srgbClr val="111111"/>
                </a:solidFill>
                <a:latin typeface="+mj-lt"/>
              </a:rPr>
              <a:t>i</a:t>
            </a:r>
            <a:r>
              <a:rPr lang="it-IT" sz="1400" b="1" dirty="0">
                <a:solidFill>
                  <a:srgbClr val="111111"/>
                </a:solidFill>
                <a:latin typeface="+mj-lt"/>
              </a:rPr>
              <a:t> sedili </a:t>
            </a:r>
            <a:r>
              <a:rPr lang="it-IT" sz="1400" dirty="0">
                <a:solidFill>
                  <a:srgbClr val="111111"/>
                </a:solidFill>
                <a:latin typeface="+mj-lt"/>
              </a:rPr>
              <a:t>sono stati migliorati con materiali lavabili e durevoli, e il </a:t>
            </a:r>
            <a:r>
              <a:rPr lang="it-IT" sz="1400" b="1" dirty="0">
                <a:solidFill>
                  <a:srgbClr val="111111"/>
                </a:solidFill>
                <a:latin typeface="+mj-lt"/>
              </a:rPr>
              <a:t>cruscotto</a:t>
            </a:r>
            <a:r>
              <a:rPr lang="it-IT" sz="1400" dirty="0">
                <a:solidFill>
                  <a:srgbClr val="111111"/>
                </a:solidFill>
                <a:latin typeface="+mj-lt"/>
              </a:rPr>
              <a:t> presenta nuove opzioni di configurazione. </a:t>
            </a:r>
          </a:p>
        </p:txBody>
      </p:sp>
      <p:sp>
        <p:nvSpPr>
          <p:cNvPr id="21" name="CasellaDiTesto 20">
            <a:extLst>
              <a:ext uri="{FF2B5EF4-FFF2-40B4-BE49-F238E27FC236}">
                <a16:creationId xmlns:a16="http://schemas.microsoft.com/office/drawing/2014/main" id="{F1ACD58C-8B59-D526-2663-09E5999F7B39}"/>
              </a:ext>
            </a:extLst>
          </p:cNvPr>
          <p:cNvSpPr txBox="1"/>
          <p:nvPr/>
        </p:nvSpPr>
        <p:spPr>
          <a:xfrm>
            <a:off x="5553176" y="3943162"/>
            <a:ext cx="2393750" cy="1508105"/>
          </a:xfrm>
          <a:prstGeom prst="rect">
            <a:avLst/>
          </a:prstGeom>
          <a:noFill/>
        </p:spPr>
        <p:txBody>
          <a:bodyPr wrap="square" lIns="36000" tIns="0" rIns="36000" bIns="0">
            <a:spAutoFit/>
          </a:bodyPr>
          <a:lstStyle/>
          <a:p>
            <a:pPr algn="ctr"/>
            <a:r>
              <a:rPr lang="it-IT" sz="1400" dirty="0">
                <a:solidFill>
                  <a:srgbClr val="111111"/>
                </a:solidFill>
                <a:latin typeface="+mj-lt"/>
              </a:rPr>
              <a:t>La gamma di motorizzazioni include ora </a:t>
            </a:r>
            <a:r>
              <a:rPr lang="it-IT" sz="1400" b="1" dirty="0">
                <a:solidFill>
                  <a:srgbClr val="111111"/>
                </a:solidFill>
                <a:latin typeface="+mj-lt"/>
              </a:rPr>
              <a:t>opzioni ibride avanzate</a:t>
            </a:r>
            <a:r>
              <a:rPr lang="it-IT" sz="1400" dirty="0">
                <a:solidFill>
                  <a:srgbClr val="111111"/>
                </a:solidFill>
                <a:latin typeface="+mj-lt"/>
              </a:rPr>
              <a:t>, come il </a:t>
            </a:r>
            <a:r>
              <a:rPr lang="it-IT" sz="1400" b="1" dirty="0">
                <a:solidFill>
                  <a:srgbClr val="111111"/>
                </a:solidFill>
                <a:latin typeface="+mj-lt"/>
              </a:rPr>
              <a:t>48V </a:t>
            </a:r>
            <a:r>
              <a:rPr lang="it-IT" sz="1400" b="1" dirty="0" err="1">
                <a:solidFill>
                  <a:srgbClr val="111111"/>
                </a:solidFill>
                <a:latin typeface="+mj-lt"/>
              </a:rPr>
              <a:t>Hybrid</a:t>
            </a:r>
            <a:r>
              <a:rPr lang="it-IT" sz="1400" dirty="0">
                <a:solidFill>
                  <a:srgbClr val="111111"/>
                </a:solidFill>
                <a:latin typeface="+mj-lt"/>
              </a:rPr>
              <a:t>, che combina un motore a combustione interna da 136 CV con due motori elettrici da 21 kW. </a:t>
            </a:r>
          </a:p>
        </p:txBody>
      </p:sp>
      <p:sp>
        <p:nvSpPr>
          <p:cNvPr id="22" name="CasellaDiTesto 21">
            <a:extLst>
              <a:ext uri="{FF2B5EF4-FFF2-40B4-BE49-F238E27FC236}">
                <a16:creationId xmlns:a16="http://schemas.microsoft.com/office/drawing/2014/main" id="{F6DC553C-CB49-8F52-B621-43B02135FF74}"/>
              </a:ext>
            </a:extLst>
          </p:cNvPr>
          <p:cNvSpPr txBox="1"/>
          <p:nvPr/>
        </p:nvSpPr>
        <p:spPr>
          <a:xfrm>
            <a:off x="8172551" y="3943162"/>
            <a:ext cx="2393750" cy="861774"/>
          </a:xfrm>
          <a:prstGeom prst="rect">
            <a:avLst/>
          </a:prstGeom>
          <a:noFill/>
        </p:spPr>
        <p:txBody>
          <a:bodyPr wrap="square" lIns="36000" tIns="0" rIns="36000" bIns="0">
            <a:spAutoFit/>
          </a:bodyPr>
          <a:lstStyle/>
          <a:p>
            <a:pPr algn="ctr"/>
            <a:r>
              <a:rPr lang="it-IT" sz="1400" dirty="0">
                <a:solidFill>
                  <a:srgbClr val="111111"/>
                </a:solidFill>
                <a:latin typeface="+mj-lt"/>
              </a:rPr>
              <a:t>Le </a:t>
            </a:r>
            <a:r>
              <a:rPr lang="it-IT" sz="1400" b="1" dirty="0">
                <a:solidFill>
                  <a:srgbClr val="111111"/>
                </a:solidFill>
                <a:latin typeface="+mj-lt"/>
              </a:rPr>
              <a:t>capacità off-road </a:t>
            </a:r>
            <a:r>
              <a:rPr lang="it-IT" sz="1400" dirty="0">
                <a:solidFill>
                  <a:srgbClr val="111111"/>
                </a:solidFill>
                <a:latin typeface="+mj-lt"/>
              </a:rPr>
              <a:t>sono state ottimizzate, con angoli di attacco migliorati e una maggiore capacità di guado.</a:t>
            </a:r>
          </a:p>
        </p:txBody>
      </p:sp>
      <p:sp>
        <p:nvSpPr>
          <p:cNvPr id="23" name="distinctive design">
            <a:extLst>
              <a:ext uri="{FF2B5EF4-FFF2-40B4-BE49-F238E27FC236}">
                <a16:creationId xmlns:a16="http://schemas.microsoft.com/office/drawing/2014/main" id="{CD35F288-B194-9348-57D7-8D0D60C66A3B}"/>
              </a:ext>
            </a:extLst>
          </p:cNvPr>
          <p:cNvSpPr txBox="1"/>
          <p:nvPr/>
        </p:nvSpPr>
        <p:spPr>
          <a:xfrm>
            <a:off x="320677" y="3048202"/>
            <a:ext cx="2368548" cy="420628"/>
          </a:xfrm>
          <a:prstGeom prst="rect">
            <a:avLst/>
          </a:prstGeom>
          <a:ln w="12700">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lgn="l">
              <a:lnSpc>
                <a:spcPts val="3000"/>
              </a:lnSpc>
              <a:defRPr sz="4000" cap="all">
                <a:solidFill>
                  <a:srgbClr val="FFFFFF"/>
                </a:solidFill>
                <a:latin typeface="DIN Pro Regular"/>
                <a:ea typeface="DIN Pro Regular"/>
                <a:cs typeface="DIN Pro Regular"/>
                <a:sym typeface="DIN Pro"/>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lang="it-IT" sz="2400" b="1" dirty="0">
                <a:solidFill>
                  <a:srgbClr val="FFC000"/>
                </a:solidFill>
                <a:latin typeface="+mj-lt"/>
              </a:rPr>
              <a:t>gamma MY25</a:t>
            </a:r>
            <a:endParaRPr kumimoji="0" lang="it-IT" sz="2400" b="1" i="0" u="none" strike="noStrike" kern="0" cap="all" spc="0" normalizeH="0" baseline="0" noProof="0" dirty="0">
              <a:ln>
                <a:noFill/>
              </a:ln>
              <a:solidFill>
                <a:srgbClr val="FFC000"/>
              </a:solidFill>
              <a:effectLst/>
              <a:uLnTx/>
              <a:uFillTx/>
              <a:latin typeface="Encode Sans" pitchFamily="2" charset="0"/>
              <a:sym typeface="DIN Pro"/>
            </a:endParaRPr>
          </a:p>
        </p:txBody>
      </p:sp>
      <p:sp>
        <p:nvSpPr>
          <p:cNvPr id="24" name="distinctive design">
            <a:extLst>
              <a:ext uri="{FF2B5EF4-FFF2-40B4-BE49-F238E27FC236}">
                <a16:creationId xmlns:a16="http://schemas.microsoft.com/office/drawing/2014/main" id="{2565048E-7A78-23E7-1B87-152033D76A0E}"/>
              </a:ext>
            </a:extLst>
          </p:cNvPr>
          <p:cNvSpPr txBox="1"/>
          <p:nvPr/>
        </p:nvSpPr>
        <p:spPr>
          <a:xfrm>
            <a:off x="2978152" y="3048202"/>
            <a:ext cx="2368548" cy="420628"/>
          </a:xfrm>
          <a:prstGeom prst="rect">
            <a:avLst/>
          </a:prstGeom>
          <a:ln w="12700">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lgn="l">
              <a:lnSpc>
                <a:spcPts val="3000"/>
              </a:lnSpc>
              <a:defRPr sz="4000" cap="all">
                <a:solidFill>
                  <a:srgbClr val="FFFFFF"/>
                </a:solidFill>
                <a:latin typeface="DIN Pro Regular"/>
                <a:ea typeface="DIN Pro Regular"/>
                <a:cs typeface="DIN Pro Regular"/>
                <a:sym typeface="DIN Pro"/>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it-IT" sz="2400" b="1" i="0" u="none" strike="noStrike" kern="0" cap="all" spc="0" normalizeH="0" baseline="0" noProof="0" dirty="0" err="1">
                <a:ln>
                  <a:noFill/>
                </a:ln>
                <a:solidFill>
                  <a:srgbClr val="FFC000"/>
                </a:solidFill>
                <a:effectLst/>
                <a:uLnTx/>
                <a:uFillTx/>
                <a:latin typeface="+mj-lt"/>
                <a:sym typeface="DIN Pro"/>
              </a:rPr>
              <a:t>UNICITà</a:t>
            </a:r>
            <a:endParaRPr kumimoji="0" lang="it-IT" sz="2400" b="1" i="0" u="none" strike="noStrike" kern="0" cap="all" spc="0" normalizeH="0" baseline="0" noProof="0" dirty="0">
              <a:ln>
                <a:noFill/>
              </a:ln>
              <a:solidFill>
                <a:srgbClr val="FFC000"/>
              </a:solidFill>
              <a:effectLst/>
              <a:uLnTx/>
              <a:uFillTx/>
              <a:latin typeface="Encode Sans" pitchFamily="2" charset="0"/>
              <a:sym typeface="DIN Pro"/>
            </a:endParaRPr>
          </a:p>
        </p:txBody>
      </p:sp>
      <p:sp>
        <p:nvSpPr>
          <p:cNvPr id="25" name="distinctive design">
            <a:extLst>
              <a:ext uri="{FF2B5EF4-FFF2-40B4-BE49-F238E27FC236}">
                <a16:creationId xmlns:a16="http://schemas.microsoft.com/office/drawing/2014/main" id="{B8628C3E-11F5-BDFD-F218-8064D5F9BF56}"/>
              </a:ext>
            </a:extLst>
          </p:cNvPr>
          <p:cNvSpPr txBox="1"/>
          <p:nvPr/>
        </p:nvSpPr>
        <p:spPr>
          <a:xfrm>
            <a:off x="5578477" y="3048201"/>
            <a:ext cx="2368548" cy="420628"/>
          </a:xfrm>
          <a:prstGeom prst="rect">
            <a:avLst/>
          </a:prstGeom>
          <a:ln w="12700">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lgn="l">
              <a:lnSpc>
                <a:spcPts val="3000"/>
              </a:lnSpc>
              <a:defRPr sz="4000" cap="all">
                <a:solidFill>
                  <a:srgbClr val="FFFFFF"/>
                </a:solidFill>
                <a:latin typeface="DIN Pro Regular"/>
                <a:ea typeface="DIN Pro Regular"/>
                <a:cs typeface="DIN Pro Regular"/>
                <a:sym typeface="DIN Pro"/>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it-IT" sz="2400" b="1" i="0" u="none" strike="noStrike" kern="0" cap="all" spc="0" normalizeH="0" baseline="0" noProof="0" dirty="0">
                <a:ln>
                  <a:noFill/>
                </a:ln>
                <a:solidFill>
                  <a:srgbClr val="FFC000"/>
                </a:solidFill>
                <a:effectLst/>
                <a:uLnTx/>
                <a:uFillTx/>
                <a:latin typeface="+mj-lt"/>
                <a:sym typeface="DIN Pro"/>
              </a:rPr>
              <a:t>MOTORI</a:t>
            </a:r>
            <a:endParaRPr kumimoji="0" lang="it-IT" sz="2400" b="1" i="0" u="none" strike="noStrike" kern="0" cap="all" spc="0" normalizeH="0" baseline="0" noProof="0" dirty="0">
              <a:ln>
                <a:noFill/>
              </a:ln>
              <a:solidFill>
                <a:srgbClr val="FFC000"/>
              </a:solidFill>
              <a:effectLst/>
              <a:uLnTx/>
              <a:uFillTx/>
              <a:latin typeface="Encode Sans" pitchFamily="2" charset="0"/>
              <a:sym typeface="DIN Pro"/>
            </a:endParaRPr>
          </a:p>
        </p:txBody>
      </p:sp>
      <p:sp>
        <p:nvSpPr>
          <p:cNvPr id="26" name="distinctive design">
            <a:extLst>
              <a:ext uri="{FF2B5EF4-FFF2-40B4-BE49-F238E27FC236}">
                <a16:creationId xmlns:a16="http://schemas.microsoft.com/office/drawing/2014/main" id="{6DBC8C19-CB6A-D1AB-1600-AE4997A6C34F}"/>
              </a:ext>
            </a:extLst>
          </p:cNvPr>
          <p:cNvSpPr txBox="1"/>
          <p:nvPr/>
        </p:nvSpPr>
        <p:spPr>
          <a:xfrm>
            <a:off x="8207377" y="3048201"/>
            <a:ext cx="2368548" cy="420628"/>
          </a:xfrm>
          <a:prstGeom prst="rect">
            <a:avLst/>
          </a:prstGeom>
          <a:ln w="12700">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lgn="l">
              <a:lnSpc>
                <a:spcPts val="3000"/>
              </a:lnSpc>
              <a:defRPr sz="4000" cap="all">
                <a:solidFill>
                  <a:srgbClr val="FFFFFF"/>
                </a:solidFill>
                <a:latin typeface="DIN Pro Regular"/>
                <a:ea typeface="DIN Pro Regular"/>
                <a:cs typeface="DIN Pro Regular"/>
                <a:sym typeface="DIN Pro"/>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it-IT" sz="2400" b="1" i="0" u="none" strike="noStrike" kern="0" cap="all" spc="0" normalizeH="0" baseline="0" noProof="0" dirty="0">
                <a:ln>
                  <a:noFill/>
                </a:ln>
                <a:solidFill>
                  <a:srgbClr val="FFC000"/>
                </a:solidFill>
                <a:effectLst/>
                <a:uLnTx/>
                <a:uFillTx/>
                <a:latin typeface="+mj-lt"/>
                <a:sym typeface="DIN Pro"/>
              </a:rPr>
              <a:t>OFF-ROAD</a:t>
            </a:r>
            <a:endParaRPr kumimoji="0" lang="it-IT" sz="2400" b="1" i="0" u="none" strike="noStrike" kern="0" cap="all" spc="0" normalizeH="0" baseline="0" noProof="0" dirty="0">
              <a:ln>
                <a:noFill/>
              </a:ln>
              <a:solidFill>
                <a:srgbClr val="FFC000"/>
              </a:solidFill>
              <a:effectLst/>
              <a:uLnTx/>
              <a:uFillTx/>
              <a:latin typeface="Encode Sans" pitchFamily="2" charset="0"/>
              <a:sym typeface="DIN Pro"/>
            </a:endParaRPr>
          </a:p>
        </p:txBody>
      </p:sp>
      <p:sp>
        <p:nvSpPr>
          <p:cNvPr id="28" name="Rettangolo 27">
            <a:extLst>
              <a:ext uri="{FF2B5EF4-FFF2-40B4-BE49-F238E27FC236}">
                <a16:creationId xmlns:a16="http://schemas.microsoft.com/office/drawing/2014/main" id="{4268BEE4-0F0A-CB18-484C-E84CD918E8B2}"/>
              </a:ext>
            </a:extLst>
          </p:cNvPr>
          <p:cNvSpPr/>
          <p:nvPr/>
        </p:nvSpPr>
        <p:spPr>
          <a:xfrm>
            <a:off x="826294" y="1793135"/>
            <a:ext cx="1357312" cy="12098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rgbClr val="262626"/>
                </a:solidFill>
              </a:rPr>
              <a:t>icona</a:t>
            </a:r>
          </a:p>
        </p:txBody>
      </p:sp>
      <p:sp>
        <p:nvSpPr>
          <p:cNvPr id="29" name="Rettangolo 28">
            <a:extLst>
              <a:ext uri="{FF2B5EF4-FFF2-40B4-BE49-F238E27FC236}">
                <a16:creationId xmlns:a16="http://schemas.microsoft.com/office/drawing/2014/main" id="{3AB7D172-5119-9412-A953-2AEB6E1EDEC4}"/>
              </a:ext>
            </a:extLst>
          </p:cNvPr>
          <p:cNvSpPr/>
          <p:nvPr/>
        </p:nvSpPr>
        <p:spPr>
          <a:xfrm>
            <a:off x="3464719" y="1793135"/>
            <a:ext cx="1357312" cy="12098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rgbClr val="262626"/>
                </a:solidFill>
              </a:rPr>
              <a:t>icona</a:t>
            </a:r>
          </a:p>
        </p:txBody>
      </p:sp>
      <p:sp>
        <p:nvSpPr>
          <p:cNvPr id="30" name="Rettangolo 29">
            <a:extLst>
              <a:ext uri="{FF2B5EF4-FFF2-40B4-BE49-F238E27FC236}">
                <a16:creationId xmlns:a16="http://schemas.microsoft.com/office/drawing/2014/main" id="{33E4494F-2023-7B49-E5BA-679A55C9C845}"/>
              </a:ext>
            </a:extLst>
          </p:cNvPr>
          <p:cNvSpPr/>
          <p:nvPr/>
        </p:nvSpPr>
        <p:spPr>
          <a:xfrm>
            <a:off x="6112669" y="1793135"/>
            <a:ext cx="1357312" cy="12098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rgbClr val="262626"/>
                </a:solidFill>
              </a:rPr>
              <a:t>icona</a:t>
            </a:r>
          </a:p>
        </p:txBody>
      </p:sp>
      <p:sp>
        <p:nvSpPr>
          <p:cNvPr id="31" name="Rettangolo 30">
            <a:extLst>
              <a:ext uri="{FF2B5EF4-FFF2-40B4-BE49-F238E27FC236}">
                <a16:creationId xmlns:a16="http://schemas.microsoft.com/office/drawing/2014/main" id="{31ECF45C-F2A7-760F-9249-47E37F6F7A5D}"/>
              </a:ext>
            </a:extLst>
          </p:cNvPr>
          <p:cNvSpPr/>
          <p:nvPr/>
        </p:nvSpPr>
        <p:spPr>
          <a:xfrm>
            <a:off x="8732044" y="1793135"/>
            <a:ext cx="1357312" cy="12098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rgbClr val="262626"/>
                </a:solidFill>
              </a:rPr>
              <a:t>icona</a:t>
            </a:r>
          </a:p>
        </p:txBody>
      </p:sp>
    </p:spTree>
    <p:custDataLst>
      <p:tags r:id="rId1"/>
    </p:custDataLst>
    <p:extLst>
      <p:ext uri="{BB962C8B-B14F-4D97-AF65-F5344CB8AC3E}">
        <p14:creationId xmlns:p14="http://schemas.microsoft.com/office/powerpoint/2010/main" val="2193915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9790BE4-8FED-FDCA-94FD-CCED01F8A3A7}"/>
              </a:ext>
            </a:extLst>
          </p:cNvPr>
          <p:cNvSpPr txBox="1"/>
          <p:nvPr/>
        </p:nvSpPr>
        <p:spPr>
          <a:xfrm>
            <a:off x="240609" y="482316"/>
            <a:ext cx="10446439" cy="584775"/>
          </a:xfrm>
          <a:prstGeom prst="rect">
            <a:avLst/>
          </a:prstGeom>
          <a:noFill/>
        </p:spPr>
        <p:txBody>
          <a:bodyPr wrap="square">
            <a:spAutoFit/>
          </a:bodyPr>
          <a:lstStyle/>
          <a:p>
            <a:pPr marL="0" marR="0" lvl="0" indent="0" algn="l" defTabSz="609570" rtl="0" eaLnBrk="1" fontAlgn="base" latinLnBrk="0" hangingPunct="1">
              <a:lnSpc>
                <a:spcPct val="100000"/>
              </a:lnSpc>
              <a:spcBef>
                <a:spcPct val="0"/>
              </a:spcBef>
              <a:spcAft>
                <a:spcPct val="0"/>
              </a:spcAft>
              <a:buClr>
                <a:srgbClr val="000000"/>
              </a:buClr>
              <a:buSzTx/>
              <a:buFontTx/>
              <a:buNone/>
              <a:tabLst/>
              <a:defRPr/>
            </a:pPr>
            <a:r>
              <a:rPr lang="it-IT" sz="3200" cap="all" dirty="0">
                <a:solidFill>
                  <a:schemeClr val="accent4"/>
                </a:solidFill>
                <a:latin typeface="Encode Sans ExtraBold" pitchFamily="2" charset="0"/>
              </a:rPr>
              <a:t>Esigenze e Soluzioni per i clienti</a:t>
            </a:r>
            <a:endParaRPr lang="en-US" sz="3200" cap="all" dirty="0">
              <a:solidFill>
                <a:schemeClr val="accent4"/>
              </a:solidFill>
              <a:latin typeface="Encode Sans ExtraBold" pitchFamily="2" charset="0"/>
              <a:sym typeface="Arial"/>
            </a:endParaRPr>
          </a:p>
        </p:txBody>
      </p:sp>
      <p:sp>
        <p:nvSpPr>
          <p:cNvPr id="3" name="CasellaDiTesto 2">
            <a:extLst>
              <a:ext uri="{FF2B5EF4-FFF2-40B4-BE49-F238E27FC236}">
                <a16:creationId xmlns:a16="http://schemas.microsoft.com/office/drawing/2014/main" id="{59203A62-D5BB-CC6A-BECA-D16555204010}"/>
              </a:ext>
            </a:extLst>
          </p:cNvPr>
          <p:cNvSpPr txBox="1"/>
          <p:nvPr/>
        </p:nvSpPr>
        <p:spPr>
          <a:xfrm>
            <a:off x="240609" y="257161"/>
            <a:ext cx="4245665" cy="276999"/>
          </a:xfrm>
          <a:prstGeom prst="rect">
            <a:avLst/>
          </a:prstGeom>
          <a:noFill/>
        </p:spPr>
        <p:txBody>
          <a:bodyPr wrap="square">
            <a:spAutoFit/>
          </a:bodyPr>
          <a:lstStyle/>
          <a:p>
            <a:pPr marL="0" marR="0" lvl="0" indent="0" algn="l" defTabSz="609570" rtl="0" eaLnBrk="1" fontAlgn="base" latinLnBrk="0" hangingPunct="1">
              <a:lnSpc>
                <a:spcPct val="100000"/>
              </a:lnSpc>
              <a:spcBef>
                <a:spcPct val="0"/>
              </a:spcBef>
              <a:spcAft>
                <a:spcPct val="0"/>
              </a:spcAft>
              <a:buClr>
                <a:srgbClr val="000000"/>
              </a:buClr>
              <a:buSzTx/>
              <a:buFontTx/>
              <a:buNone/>
              <a:tabLst/>
              <a:defRPr/>
            </a:pPr>
            <a:r>
              <a:rPr kumimoji="0" lang="it-IT" sz="1200" i="0" u="none" strike="noStrike" kern="1200" cap="none" normalizeH="0" baseline="0" noProof="0" dirty="0">
                <a:ln>
                  <a:noFill/>
                </a:ln>
                <a:solidFill>
                  <a:schemeClr val="tx1">
                    <a:lumMod val="50000"/>
                    <a:lumOff val="50000"/>
                  </a:schemeClr>
                </a:solidFill>
                <a:effectLst/>
                <a:uLnTx/>
                <a:uFillTx/>
                <a:sym typeface="Arial"/>
              </a:rPr>
              <a:t>PROFILO DEL CLIENTE JEEP AVENGER 4XE</a:t>
            </a:r>
          </a:p>
        </p:txBody>
      </p:sp>
      <p:sp>
        <p:nvSpPr>
          <p:cNvPr id="12" name="CasellaDiTesto 11">
            <a:extLst>
              <a:ext uri="{FF2B5EF4-FFF2-40B4-BE49-F238E27FC236}">
                <a16:creationId xmlns:a16="http://schemas.microsoft.com/office/drawing/2014/main" id="{6B23058F-CFF3-8D9D-24FB-2AF903A3E143}"/>
              </a:ext>
            </a:extLst>
          </p:cNvPr>
          <p:cNvSpPr txBox="1"/>
          <p:nvPr/>
        </p:nvSpPr>
        <p:spPr>
          <a:xfrm>
            <a:off x="330891" y="2544745"/>
            <a:ext cx="2181225" cy="2506776"/>
          </a:xfrm>
          <a:prstGeom prst="rect">
            <a:avLst/>
          </a:prstGeom>
          <a:noFill/>
        </p:spPr>
        <p:txBody>
          <a:bodyPr wrap="square">
            <a:spAutoFit/>
          </a:bodyPr>
          <a:lstStyle/>
          <a:p>
            <a:pPr lvl="0" algn="ctr">
              <a:lnSpc>
                <a:spcPct val="115000"/>
              </a:lnSpc>
              <a:spcAft>
                <a:spcPts val="800"/>
              </a:spcAft>
              <a:tabLst>
                <a:tab pos="457200" algn="l"/>
              </a:tabLst>
            </a:pPr>
            <a:r>
              <a:rPr lang="it-IT" sz="1800" b="1" kern="100" dirty="0">
                <a:effectLst/>
                <a:latin typeface="+mj-lt"/>
                <a:ea typeface="Aptos" panose="020B0004020202020204" pitchFamily="34" charset="0"/>
                <a:cs typeface="Times New Roman" panose="02020603050405020304" pitchFamily="18" charset="0"/>
              </a:rPr>
              <a:t>Clienti Urbani:</a:t>
            </a:r>
            <a:endParaRPr lang="it-IT" dirty="0">
              <a:effectLst/>
              <a:latin typeface="+mj-lt"/>
            </a:endParaRPr>
          </a:p>
          <a:p>
            <a:pPr marL="180975" lvl="1" indent="-180975">
              <a:lnSpc>
                <a:spcPct val="115000"/>
              </a:lnSpc>
              <a:spcAft>
                <a:spcPts val="800"/>
              </a:spcAft>
              <a:buSzPts val="1000"/>
              <a:buFont typeface="Courier New" panose="02070309020205020404" pitchFamily="49" charset="0"/>
              <a:buChar char="o"/>
              <a:tabLst>
                <a:tab pos="914400" algn="l"/>
              </a:tabLst>
            </a:pPr>
            <a:r>
              <a:rPr lang="it-IT" sz="1200" b="1" kern="100" dirty="0">
                <a:effectLst/>
                <a:latin typeface="+mj-lt"/>
                <a:ea typeface="Aptos" panose="020B0004020202020204" pitchFamily="34" charset="0"/>
                <a:cs typeface="Times New Roman" panose="02020603050405020304" pitchFamily="18" charset="0"/>
              </a:rPr>
              <a:t>Descrizione:</a:t>
            </a:r>
            <a:r>
              <a:rPr lang="it-IT" sz="1200" kern="100" dirty="0">
                <a:effectLst/>
                <a:latin typeface="+mj-lt"/>
                <a:ea typeface="Aptos" panose="020B0004020202020204" pitchFamily="34" charset="0"/>
                <a:cs typeface="Times New Roman" panose="02020603050405020304" pitchFamily="18" charset="0"/>
              </a:rPr>
              <a:t> Professionisti che vivono in città, spesso con uno stile di vita dinamico e impegnato.</a:t>
            </a:r>
          </a:p>
          <a:p>
            <a:pPr marL="180975" lvl="1" indent="-180975">
              <a:lnSpc>
                <a:spcPct val="115000"/>
              </a:lnSpc>
              <a:spcAft>
                <a:spcPts val="800"/>
              </a:spcAft>
              <a:buSzPts val="1000"/>
              <a:buFont typeface="Courier New" panose="02070309020205020404" pitchFamily="49" charset="0"/>
              <a:buChar char="o"/>
              <a:tabLst>
                <a:tab pos="914400" algn="l"/>
              </a:tabLst>
            </a:pPr>
            <a:r>
              <a:rPr lang="it-IT" sz="1200" b="1" kern="100" dirty="0">
                <a:effectLst/>
                <a:latin typeface="+mj-lt"/>
                <a:ea typeface="Aptos" panose="020B0004020202020204" pitchFamily="34" charset="0"/>
                <a:cs typeface="Times New Roman" panose="02020603050405020304" pitchFamily="18" charset="0"/>
              </a:rPr>
              <a:t>Esigenze:</a:t>
            </a:r>
            <a:r>
              <a:rPr lang="it-IT" sz="1200" kern="100" dirty="0">
                <a:effectLst/>
                <a:latin typeface="+mj-lt"/>
                <a:ea typeface="Aptos" panose="020B0004020202020204" pitchFamily="34" charset="0"/>
                <a:cs typeface="Times New Roman" panose="02020603050405020304" pitchFamily="18" charset="0"/>
              </a:rPr>
              <a:t> Mobilità efficiente, facilità di parcheggio, connettività avanzata e sicurezza.</a:t>
            </a:r>
          </a:p>
        </p:txBody>
      </p:sp>
      <p:sp>
        <p:nvSpPr>
          <p:cNvPr id="13" name="CasellaDiTesto 12">
            <a:extLst>
              <a:ext uri="{FF2B5EF4-FFF2-40B4-BE49-F238E27FC236}">
                <a16:creationId xmlns:a16="http://schemas.microsoft.com/office/drawing/2014/main" id="{9F8B7209-E7F4-FAE7-E609-EF89BBD25767}"/>
              </a:ext>
            </a:extLst>
          </p:cNvPr>
          <p:cNvSpPr txBox="1"/>
          <p:nvPr/>
        </p:nvSpPr>
        <p:spPr>
          <a:xfrm>
            <a:off x="2833619" y="2544745"/>
            <a:ext cx="2409825" cy="1869679"/>
          </a:xfrm>
          <a:prstGeom prst="rect">
            <a:avLst/>
          </a:prstGeom>
          <a:noFill/>
        </p:spPr>
        <p:txBody>
          <a:bodyPr wrap="square">
            <a:spAutoFit/>
          </a:bodyPr>
          <a:lstStyle/>
          <a:p>
            <a:pPr lvl="0" algn="ctr">
              <a:lnSpc>
                <a:spcPct val="115000"/>
              </a:lnSpc>
              <a:spcAft>
                <a:spcPts val="800"/>
              </a:spcAft>
              <a:tabLst>
                <a:tab pos="457200" algn="l"/>
              </a:tabLst>
            </a:pPr>
            <a:r>
              <a:rPr lang="it-IT" sz="1800" b="1" kern="100" dirty="0">
                <a:effectLst/>
                <a:latin typeface="+mj-lt"/>
                <a:ea typeface="Aptos" panose="020B0004020202020204" pitchFamily="34" charset="0"/>
                <a:cs typeface="Times New Roman" panose="02020603050405020304" pitchFamily="18" charset="0"/>
              </a:rPr>
              <a:t>Clienti Avventurieri:</a:t>
            </a:r>
            <a:endParaRPr lang="it-IT" dirty="0">
              <a:effectLst/>
              <a:latin typeface="+mj-lt"/>
            </a:endParaRPr>
          </a:p>
          <a:p>
            <a:pPr marL="180975" lvl="1" indent="-180975">
              <a:lnSpc>
                <a:spcPct val="115000"/>
              </a:lnSpc>
              <a:spcAft>
                <a:spcPts val="800"/>
              </a:spcAft>
              <a:buSzPts val="1000"/>
              <a:buFont typeface="Courier New" panose="02070309020205020404" pitchFamily="49" charset="0"/>
              <a:buChar char="o"/>
              <a:tabLst>
                <a:tab pos="914400" algn="l"/>
              </a:tabLst>
            </a:pPr>
            <a:r>
              <a:rPr lang="it-IT" sz="1200" b="1" kern="100" dirty="0">
                <a:effectLst/>
                <a:latin typeface="+mj-lt"/>
                <a:ea typeface="Aptos" panose="020B0004020202020204" pitchFamily="34" charset="0"/>
                <a:cs typeface="Times New Roman" panose="02020603050405020304" pitchFamily="18" charset="0"/>
              </a:rPr>
              <a:t>Descrizione:</a:t>
            </a:r>
            <a:r>
              <a:rPr lang="it-IT" sz="1200" kern="100" dirty="0">
                <a:effectLst/>
                <a:latin typeface="+mj-lt"/>
                <a:ea typeface="Aptos" panose="020B0004020202020204" pitchFamily="34" charset="0"/>
                <a:cs typeface="Times New Roman" panose="02020603050405020304" pitchFamily="18" charset="0"/>
              </a:rPr>
              <a:t> Persone attive che amano le attività all’aperto e le avventure off-road.</a:t>
            </a:r>
          </a:p>
          <a:p>
            <a:pPr marL="180975" lvl="1" indent="-180975">
              <a:lnSpc>
                <a:spcPct val="115000"/>
              </a:lnSpc>
              <a:spcAft>
                <a:spcPts val="800"/>
              </a:spcAft>
              <a:buSzPts val="1000"/>
              <a:buFont typeface="Courier New" panose="02070309020205020404" pitchFamily="49" charset="0"/>
              <a:buChar char="o"/>
              <a:tabLst>
                <a:tab pos="914400" algn="l"/>
              </a:tabLst>
            </a:pPr>
            <a:r>
              <a:rPr lang="it-IT" sz="1200" b="1" kern="100" dirty="0">
                <a:effectLst/>
                <a:latin typeface="+mj-lt"/>
                <a:ea typeface="Aptos" panose="020B0004020202020204" pitchFamily="34" charset="0"/>
                <a:cs typeface="Times New Roman" panose="02020603050405020304" pitchFamily="18" charset="0"/>
              </a:rPr>
              <a:t>Esigenze:</a:t>
            </a:r>
            <a:r>
              <a:rPr lang="it-IT" sz="1200" kern="100" dirty="0">
                <a:effectLst/>
                <a:latin typeface="+mj-lt"/>
                <a:ea typeface="Aptos" panose="020B0004020202020204" pitchFamily="34" charset="0"/>
                <a:cs typeface="Times New Roman" panose="02020603050405020304" pitchFamily="18" charset="0"/>
              </a:rPr>
              <a:t> Capacità off-road, robustezza, spazio per attrezzature sportive.</a:t>
            </a:r>
          </a:p>
        </p:txBody>
      </p:sp>
      <p:sp>
        <p:nvSpPr>
          <p:cNvPr id="14" name="CasellaDiTesto 13">
            <a:extLst>
              <a:ext uri="{FF2B5EF4-FFF2-40B4-BE49-F238E27FC236}">
                <a16:creationId xmlns:a16="http://schemas.microsoft.com/office/drawing/2014/main" id="{C0016279-127D-79E2-2594-0F691FB521C7}"/>
              </a:ext>
            </a:extLst>
          </p:cNvPr>
          <p:cNvSpPr txBox="1"/>
          <p:nvPr/>
        </p:nvSpPr>
        <p:spPr>
          <a:xfrm>
            <a:off x="5564947" y="2544745"/>
            <a:ext cx="2181225" cy="2082045"/>
          </a:xfrm>
          <a:prstGeom prst="rect">
            <a:avLst/>
          </a:prstGeom>
          <a:noFill/>
        </p:spPr>
        <p:txBody>
          <a:bodyPr wrap="square">
            <a:spAutoFit/>
          </a:bodyPr>
          <a:lstStyle/>
          <a:p>
            <a:pPr lvl="0" algn="ctr">
              <a:lnSpc>
                <a:spcPct val="115000"/>
              </a:lnSpc>
              <a:spcAft>
                <a:spcPts val="800"/>
              </a:spcAft>
              <a:tabLst>
                <a:tab pos="457200" algn="l"/>
              </a:tabLst>
            </a:pPr>
            <a:r>
              <a:rPr lang="it-IT" sz="1800" b="1" kern="100" dirty="0">
                <a:effectLst/>
                <a:latin typeface="+mj-lt"/>
                <a:ea typeface="Aptos" panose="020B0004020202020204" pitchFamily="34" charset="0"/>
                <a:cs typeface="Times New Roman" panose="02020603050405020304" pitchFamily="18" charset="0"/>
              </a:rPr>
              <a:t>Famiglie:</a:t>
            </a:r>
            <a:endParaRPr lang="it-IT" dirty="0">
              <a:effectLst/>
              <a:latin typeface="+mj-lt"/>
            </a:endParaRPr>
          </a:p>
          <a:p>
            <a:pPr marL="180975" lvl="1" indent="-180975">
              <a:lnSpc>
                <a:spcPct val="115000"/>
              </a:lnSpc>
              <a:spcAft>
                <a:spcPts val="800"/>
              </a:spcAft>
              <a:buSzPts val="1000"/>
              <a:buFont typeface="Courier New" panose="02070309020205020404" pitchFamily="49" charset="0"/>
              <a:buChar char="o"/>
              <a:tabLst>
                <a:tab pos="914400" algn="l"/>
              </a:tabLst>
            </a:pPr>
            <a:r>
              <a:rPr lang="it-IT" sz="1200" b="1" kern="100" dirty="0">
                <a:effectLst/>
                <a:latin typeface="+mj-lt"/>
                <a:ea typeface="Aptos" panose="020B0004020202020204" pitchFamily="34" charset="0"/>
                <a:cs typeface="Times New Roman" panose="02020603050405020304" pitchFamily="18" charset="0"/>
              </a:rPr>
              <a:t>Descrizione:</a:t>
            </a:r>
            <a:r>
              <a:rPr lang="it-IT" sz="1200" kern="100" dirty="0">
                <a:effectLst/>
                <a:latin typeface="+mj-lt"/>
                <a:ea typeface="Aptos" panose="020B0004020202020204" pitchFamily="34" charset="0"/>
                <a:cs typeface="Times New Roman" panose="02020603050405020304" pitchFamily="18" charset="0"/>
              </a:rPr>
              <a:t> Nuclei familiari che necessitano di un veicolo spazioso e sicuro per i viaggi quotidiani e le vacanze.</a:t>
            </a:r>
          </a:p>
          <a:p>
            <a:pPr marL="180975" lvl="1" indent="-180975">
              <a:lnSpc>
                <a:spcPct val="115000"/>
              </a:lnSpc>
              <a:spcAft>
                <a:spcPts val="800"/>
              </a:spcAft>
              <a:buSzPts val="1000"/>
              <a:buFont typeface="Courier New" panose="02070309020205020404" pitchFamily="49" charset="0"/>
              <a:buChar char="o"/>
              <a:tabLst>
                <a:tab pos="914400" algn="l"/>
              </a:tabLst>
            </a:pPr>
            <a:r>
              <a:rPr lang="it-IT" sz="1200" b="1" kern="100" dirty="0">
                <a:effectLst/>
                <a:latin typeface="+mj-lt"/>
                <a:ea typeface="Aptos" panose="020B0004020202020204" pitchFamily="34" charset="0"/>
                <a:cs typeface="Times New Roman" panose="02020603050405020304" pitchFamily="18" charset="0"/>
              </a:rPr>
              <a:t>Esigenze:</a:t>
            </a:r>
            <a:r>
              <a:rPr lang="it-IT" sz="1200" kern="100" dirty="0">
                <a:effectLst/>
                <a:latin typeface="+mj-lt"/>
                <a:ea typeface="Aptos" panose="020B0004020202020204" pitchFamily="34" charset="0"/>
                <a:cs typeface="Times New Roman" panose="02020603050405020304" pitchFamily="18" charset="0"/>
              </a:rPr>
              <a:t> Spazio, sicurezza, comfort.</a:t>
            </a:r>
          </a:p>
        </p:txBody>
      </p:sp>
      <p:sp>
        <p:nvSpPr>
          <p:cNvPr id="15" name="CasellaDiTesto 14">
            <a:extLst>
              <a:ext uri="{FF2B5EF4-FFF2-40B4-BE49-F238E27FC236}">
                <a16:creationId xmlns:a16="http://schemas.microsoft.com/office/drawing/2014/main" id="{43D1DF45-BF38-289E-64F5-1AA1793F63B6}"/>
              </a:ext>
            </a:extLst>
          </p:cNvPr>
          <p:cNvSpPr txBox="1"/>
          <p:nvPr/>
        </p:nvSpPr>
        <p:spPr>
          <a:xfrm>
            <a:off x="8067675" y="2544745"/>
            <a:ext cx="2705100" cy="2068130"/>
          </a:xfrm>
          <a:prstGeom prst="rect">
            <a:avLst/>
          </a:prstGeom>
          <a:noFill/>
        </p:spPr>
        <p:txBody>
          <a:bodyPr wrap="square">
            <a:spAutoFit/>
          </a:bodyPr>
          <a:lstStyle/>
          <a:p>
            <a:pPr lvl="0" algn="ctr">
              <a:lnSpc>
                <a:spcPct val="115000"/>
              </a:lnSpc>
              <a:spcAft>
                <a:spcPts val="800"/>
              </a:spcAft>
              <a:tabLst>
                <a:tab pos="457200" algn="l"/>
              </a:tabLst>
            </a:pPr>
            <a:r>
              <a:rPr lang="it-IT" sz="1800" b="1" kern="100" dirty="0">
                <a:effectLst/>
                <a:latin typeface="+mj-lt"/>
                <a:ea typeface="Aptos" panose="020B0004020202020204" pitchFamily="34" charset="0"/>
                <a:cs typeface="Times New Roman" panose="02020603050405020304" pitchFamily="18" charset="0"/>
              </a:rPr>
              <a:t>Clienti Ambientalisti:</a:t>
            </a:r>
            <a:endParaRPr lang="it-IT" dirty="0">
              <a:effectLst/>
            </a:endParaRPr>
          </a:p>
          <a:p>
            <a:pPr marL="180975" lvl="1" indent="-180975">
              <a:lnSpc>
                <a:spcPct val="115000"/>
              </a:lnSpc>
              <a:spcAft>
                <a:spcPts val="800"/>
              </a:spcAft>
              <a:buSzPts val="1000"/>
              <a:buFont typeface="Courier New" panose="02070309020205020404" pitchFamily="49" charset="0"/>
              <a:buChar char="o"/>
              <a:tabLst>
                <a:tab pos="914400" algn="l"/>
              </a:tabLst>
            </a:pPr>
            <a:r>
              <a:rPr lang="it-IT" sz="1200" b="1" kern="100" dirty="0">
                <a:effectLst/>
                <a:ea typeface="Aptos" panose="020B0004020202020204" pitchFamily="34" charset="0"/>
                <a:cs typeface="Times New Roman" panose="02020603050405020304" pitchFamily="18" charset="0"/>
              </a:rPr>
              <a:t>Descrizione:</a:t>
            </a:r>
            <a:r>
              <a:rPr lang="it-IT" sz="1200" kern="100" dirty="0">
                <a:effectLst/>
                <a:ea typeface="Aptos" panose="020B0004020202020204" pitchFamily="34" charset="0"/>
                <a:cs typeface="Times New Roman" panose="02020603050405020304" pitchFamily="18" charset="0"/>
              </a:rPr>
              <a:t> Consumatori che cercano veicoli ecologici e sostenibili.</a:t>
            </a:r>
          </a:p>
          <a:p>
            <a:pPr marL="180975" lvl="1" indent="-180975">
              <a:lnSpc>
                <a:spcPct val="115000"/>
              </a:lnSpc>
              <a:spcAft>
                <a:spcPts val="800"/>
              </a:spcAft>
              <a:buSzPts val="1000"/>
              <a:buFont typeface="Courier New" panose="02070309020205020404" pitchFamily="49" charset="0"/>
              <a:buChar char="o"/>
              <a:tabLst>
                <a:tab pos="914400" algn="l"/>
              </a:tabLst>
            </a:pPr>
            <a:r>
              <a:rPr lang="it-IT" sz="1200" b="1" kern="100" dirty="0">
                <a:effectLst/>
                <a:ea typeface="Aptos" panose="020B0004020202020204" pitchFamily="34" charset="0"/>
                <a:cs typeface="Times New Roman" panose="02020603050405020304" pitchFamily="18" charset="0"/>
              </a:rPr>
              <a:t>Esigenze:</a:t>
            </a:r>
            <a:r>
              <a:rPr lang="it-IT" sz="1200" kern="100" dirty="0">
                <a:effectLst/>
                <a:ea typeface="Aptos" panose="020B0004020202020204" pitchFamily="34" charset="0"/>
                <a:cs typeface="Times New Roman" panose="02020603050405020304" pitchFamily="18" charset="0"/>
              </a:rPr>
              <a:t> Basse emissioni, efficienza energetica.</a:t>
            </a:r>
          </a:p>
          <a:p>
            <a:pPr lvl="0" algn="ctr">
              <a:lnSpc>
                <a:spcPct val="115000"/>
              </a:lnSpc>
              <a:spcAft>
                <a:spcPts val="800"/>
              </a:spcAft>
              <a:tabLst>
                <a:tab pos="457200" algn="l"/>
              </a:tabLst>
            </a:pPr>
            <a:endParaRPr lang="it-IT" sz="1800" kern="100" dirty="0">
              <a:effectLst/>
              <a:latin typeface="+mj-lt"/>
              <a:ea typeface="Aptos" panose="020B0004020202020204" pitchFamily="34" charset="0"/>
              <a:cs typeface="Times New Roman" panose="02020603050405020304" pitchFamily="18" charset="0"/>
            </a:endParaRPr>
          </a:p>
        </p:txBody>
      </p:sp>
      <p:sp>
        <p:nvSpPr>
          <p:cNvPr id="17" name="CasellaDiTesto 16">
            <a:extLst>
              <a:ext uri="{FF2B5EF4-FFF2-40B4-BE49-F238E27FC236}">
                <a16:creationId xmlns:a16="http://schemas.microsoft.com/office/drawing/2014/main" id="{6FD18E65-6154-35AC-9EA3-FF21466FF1DC}"/>
              </a:ext>
            </a:extLst>
          </p:cNvPr>
          <p:cNvSpPr txBox="1"/>
          <p:nvPr/>
        </p:nvSpPr>
        <p:spPr>
          <a:xfrm>
            <a:off x="240609" y="1067091"/>
            <a:ext cx="10140053" cy="316049"/>
          </a:xfrm>
          <a:prstGeom prst="rect">
            <a:avLst/>
          </a:prstGeom>
          <a:noFill/>
        </p:spPr>
        <p:txBody>
          <a:bodyPr wrap="square">
            <a:spAutoFit/>
          </a:bodyPr>
          <a:lstStyle/>
          <a:p>
            <a:pPr>
              <a:lnSpc>
                <a:spcPct val="115000"/>
              </a:lnSpc>
              <a:spcAft>
                <a:spcPts val="800"/>
              </a:spcAft>
            </a:pPr>
            <a:r>
              <a:rPr lang="it-IT" sz="1400" dirty="0">
                <a:solidFill>
                  <a:srgbClr val="111111"/>
                </a:solidFill>
                <a:latin typeface="+mj-lt"/>
              </a:rPr>
              <a:t>La </a:t>
            </a:r>
            <a:r>
              <a:rPr lang="it-IT" sz="1400" b="1" dirty="0">
                <a:solidFill>
                  <a:srgbClr val="111111"/>
                </a:solidFill>
                <a:latin typeface="+mj-lt"/>
              </a:rPr>
              <a:t>Jeep Avenger 4xe </a:t>
            </a:r>
            <a:r>
              <a:rPr lang="it-IT" sz="1400" dirty="0">
                <a:solidFill>
                  <a:srgbClr val="111111"/>
                </a:solidFill>
                <a:latin typeface="+mj-lt"/>
              </a:rPr>
              <a:t>è progettata per soddisfare le esigenze di una vasta gamma di clienti. </a:t>
            </a:r>
          </a:p>
        </p:txBody>
      </p:sp>
      <p:sp>
        <p:nvSpPr>
          <p:cNvPr id="18" name="CasellaDiTesto 17">
            <a:extLst>
              <a:ext uri="{FF2B5EF4-FFF2-40B4-BE49-F238E27FC236}">
                <a16:creationId xmlns:a16="http://schemas.microsoft.com/office/drawing/2014/main" id="{180CD6D7-4F7B-5E53-7719-9C567EAC1E49}"/>
              </a:ext>
            </a:extLst>
          </p:cNvPr>
          <p:cNvSpPr txBox="1"/>
          <p:nvPr/>
        </p:nvSpPr>
        <p:spPr>
          <a:xfrm>
            <a:off x="240609" y="1467141"/>
            <a:ext cx="10140053" cy="772584"/>
          </a:xfrm>
          <a:prstGeom prst="rect">
            <a:avLst/>
          </a:prstGeom>
          <a:noFill/>
        </p:spPr>
        <p:txBody>
          <a:bodyPr wrap="square">
            <a:spAutoFit/>
          </a:bodyPr>
          <a:lstStyle/>
          <a:p>
            <a:pPr>
              <a:lnSpc>
                <a:spcPct val="115000"/>
              </a:lnSpc>
              <a:spcAft>
                <a:spcPts val="800"/>
              </a:spcAft>
            </a:pPr>
            <a:r>
              <a:rPr lang="it-IT" sz="2000" b="1" dirty="0">
                <a:solidFill>
                  <a:srgbClr val="FFC000"/>
                </a:solidFill>
                <a:latin typeface="+mj-lt"/>
              </a:rPr>
              <a:t>Chi sono?</a:t>
            </a:r>
          </a:p>
          <a:p>
            <a:pPr>
              <a:lnSpc>
                <a:spcPct val="115000"/>
              </a:lnSpc>
              <a:spcAft>
                <a:spcPts val="800"/>
              </a:spcAft>
            </a:pPr>
            <a:r>
              <a:rPr lang="it-IT" sz="1400" dirty="0">
                <a:solidFill>
                  <a:srgbClr val="111111"/>
                </a:solidFill>
                <a:latin typeface="+mj-lt"/>
              </a:rPr>
              <a:t>Analizziamo le </a:t>
            </a:r>
            <a:r>
              <a:rPr lang="it-IT" sz="1400" b="1" dirty="0">
                <a:solidFill>
                  <a:srgbClr val="111111"/>
                </a:solidFill>
                <a:latin typeface="+mj-lt"/>
              </a:rPr>
              <a:t>tipologie di clienti</a:t>
            </a:r>
            <a:r>
              <a:rPr lang="it-IT" sz="1400" dirty="0">
                <a:solidFill>
                  <a:srgbClr val="111111"/>
                </a:solidFill>
                <a:latin typeface="+mj-lt"/>
              </a:rPr>
              <a:t>, le loro </a:t>
            </a:r>
            <a:r>
              <a:rPr lang="it-IT" sz="1400" b="1" dirty="0">
                <a:solidFill>
                  <a:srgbClr val="111111"/>
                </a:solidFill>
                <a:latin typeface="+mj-lt"/>
              </a:rPr>
              <a:t>necessità specifiche </a:t>
            </a:r>
            <a:r>
              <a:rPr lang="it-IT" sz="1400" dirty="0">
                <a:solidFill>
                  <a:srgbClr val="111111"/>
                </a:solidFill>
                <a:latin typeface="+mj-lt"/>
              </a:rPr>
              <a:t>e le </a:t>
            </a:r>
            <a:r>
              <a:rPr lang="it-IT" sz="1400" b="1" dirty="0">
                <a:solidFill>
                  <a:srgbClr val="111111"/>
                </a:solidFill>
                <a:latin typeface="+mj-lt"/>
              </a:rPr>
              <a:t>soluzioni offerte </a:t>
            </a:r>
            <a:r>
              <a:rPr lang="it-IT" sz="1400" dirty="0">
                <a:solidFill>
                  <a:srgbClr val="111111"/>
                </a:solidFill>
                <a:latin typeface="+mj-lt"/>
              </a:rPr>
              <a:t>dal veicolo.</a:t>
            </a:r>
          </a:p>
        </p:txBody>
      </p:sp>
      <p:sp>
        <p:nvSpPr>
          <p:cNvPr id="19" name="CasellaDiTesto 18">
            <a:extLst>
              <a:ext uri="{FF2B5EF4-FFF2-40B4-BE49-F238E27FC236}">
                <a16:creationId xmlns:a16="http://schemas.microsoft.com/office/drawing/2014/main" id="{810AB4EB-651A-FA6B-D007-F2BA823AD38F}"/>
              </a:ext>
            </a:extLst>
          </p:cNvPr>
          <p:cNvSpPr txBox="1"/>
          <p:nvPr/>
        </p:nvSpPr>
        <p:spPr>
          <a:xfrm>
            <a:off x="451400" y="5548064"/>
            <a:ext cx="1912041" cy="6463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bIns="108000" rtlCol="0" anchor="b"/>
          <a:lstStyle>
            <a:defPPr>
              <a:defRPr lang="fr-FR"/>
            </a:defPPr>
            <a:lvl1pPr algn="ctr">
              <a:defRPr sz="1200" cap="all">
                <a:latin typeface="Encode Sans Light"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b="1" dirty="0">
                <a:solidFill>
                  <a:srgbClr val="FFC000"/>
                </a:solidFill>
                <a:latin typeface="+mn-lt"/>
              </a:rPr>
              <a:t>Clicca qui </a:t>
            </a:r>
          </a:p>
          <a:p>
            <a:r>
              <a:rPr lang="it-IT" dirty="0">
                <a:solidFill>
                  <a:schemeClr val="tx1"/>
                </a:solidFill>
                <a:latin typeface="+mn-lt"/>
              </a:rPr>
              <a:t>per scoprire le soluzioni offerte</a:t>
            </a:r>
          </a:p>
        </p:txBody>
      </p:sp>
      <p:sp>
        <p:nvSpPr>
          <p:cNvPr id="35" name="CasellaDiTesto 34">
            <a:extLst>
              <a:ext uri="{FF2B5EF4-FFF2-40B4-BE49-F238E27FC236}">
                <a16:creationId xmlns:a16="http://schemas.microsoft.com/office/drawing/2014/main" id="{AA498095-52DD-1202-DBD7-80A8548FA3C6}"/>
              </a:ext>
            </a:extLst>
          </p:cNvPr>
          <p:cNvSpPr txBox="1"/>
          <p:nvPr/>
        </p:nvSpPr>
        <p:spPr>
          <a:xfrm>
            <a:off x="3032675" y="5548064"/>
            <a:ext cx="1912041" cy="6463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bIns="108000" rtlCol="0" anchor="b"/>
          <a:lstStyle>
            <a:defPPr>
              <a:defRPr lang="fr-FR"/>
            </a:defPPr>
            <a:lvl1pPr algn="ctr">
              <a:defRPr sz="1200" cap="all">
                <a:latin typeface="Encode Sans Light"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b="1" dirty="0">
                <a:solidFill>
                  <a:srgbClr val="FFC000"/>
                </a:solidFill>
                <a:latin typeface="+mn-lt"/>
              </a:rPr>
              <a:t>Clicca qui </a:t>
            </a:r>
          </a:p>
          <a:p>
            <a:r>
              <a:rPr lang="it-IT" dirty="0">
                <a:solidFill>
                  <a:schemeClr val="tx1"/>
                </a:solidFill>
                <a:latin typeface="+mn-lt"/>
              </a:rPr>
              <a:t>per scoprire le soluzioni offerte</a:t>
            </a:r>
          </a:p>
        </p:txBody>
      </p:sp>
      <p:sp>
        <p:nvSpPr>
          <p:cNvPr id="36" name="CasellaDiTesto 35">
            <a:extLst>
              <a:ext uri="{FF2B5EF4-FFF2-40B4-BE49-F238E27FC236}">
                <a16:creationId xmlns:a16="http://schemas.microsoft.com/office/drawing/2014/main" id="{3877857F-88A6-94D4-2033-A4A3183C2CEF}"/>
              </a:ext>
            </a:extLst>
          </p:cNvPr>
          <p:cNvSpPr txBox="1"/>
          <p:nvPr/>
        </p:nvSpPr>
        <p:spPr>
          <a:xfrm>
            <a:off x="5737775" y="5548064"/>
            <a:ext cx="1912041" cy="6463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bIns="108000" rtlCol="0" anchor="b"/>
          <a:lstStyle>
            <a:defPPr>
              <a:defRPr lang="fr-FR"/>
            </a:defPPr>
            <a:lvl1pPr algn="ctr">
              <a:defRPr sz="1200" cap="all">
                <a:latin typeface="Encode Sans Light"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b="1" dirty="0">
                <a:solidFill>
                  <a:srgbClr val="FFC000"/>
                </a:solidFill>
                <a:latin typeface="+mn-lt"/>
              </a:rPr>
              <a:t>Clicca qui </a:t>
            </a:r>
          </a:p>
          <a:p>
            <a:r>
              <a:rPr lang="it-IT" dirty="0">
                <a:solidFill>
                  <a:schemeClr val="tx1"/>
                </a:solidFill>
                <a:latin typeface="+mn-lt"/>
              </a:rPr>
              <a:t>per scoprire le soluzioni offerte</a:t>
            </a:r>
          </a:p>
        </p:txBody>
      </p:sp>
      <p:sp>
        <p:nvSpPr>
          <p:cNvPr id="37" name="CasellaDiTesto 36">
            <a:extLst>
              <a:ext uri="{FF2B5EF4-FFF2-40B4-BE49-F238E27FC236}">
                <a16:creationId xmlns:a16="http://schemas.microsoft.com/office/drawing/2014/main" id="{280F3339-C7F4-29F9-6EF3-2CCEC5531D22}"/>
              </a:ext>
            </a:extLst>
          </p:cNvPr>
          <p:cNvSpPr txBox="1"/>
          <p:nvPr/>
        </p:nvSpPr>
        <p:spPr>
          <a:xfrm>
            <a:off x="8480975" y="5548064"/>
            <a:ext cx="1912041" cy="6463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bIns="108000" rtlCol="0" anchor="b"/>
          <a:lstStyle>
            <a:defPPr>
              <a:defRPr lang="fr-FR"/>
            </a:defPPr>
            <a:lvl1pPr algn="ctr">
              <a:defRPr sz="1200" cap="all">
                <a:latin typeface="Encode Sans Light"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b="1" dirty="0">
                <a:solidFill>
                  <a:srgbClr val="FFC000"/>
                </a:solidFill>
                <a:latin typeface="+mn-lt"/>
              </a:rPr>
              <a:t>Clicca qui </a:t>
            </a:r>
          </a:p>
          <a:p>
            <a:r>
              <a:rPr lang="it-IT" dirty="0">
                <a:solidFill>
                  <a:schemeClr val="tx1"/>
                </a:solidFill>
                <a:latin typeface="+mn-lt"/>
              </a:rPr>
              <a:t>per scoprire le soluzioni offerte</a:t>
            </a:r>
          </a:p>
        </p:txBody>
      </p:sp>
    </p:spTree>
    <p:custDataLst>
      <p:tags r:id="rId1"/>
    </p:custDataLst>
    <p:extLst>
      <p:ext uri="{BB962C8B-B14F-4D97-AF65-F5344CB8AC3E}">
        <p14:creationId xmlns:p14="http://schemas.microsoft.com/office/powerpoint/2010/main" val="366597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8DD4E-9BF4-7B63-B520-4C3741E2C425}"/>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ECFDEC14-82E7-0063-8DFC-3442E8E046C9}"/>
              </a:ext>
            </a:extLst>
          </p:cNvPr>
          <p:cNvSpPr/>
          <p:nvPr/>
        </p:nvSpPr>
        <p:spPr>
          <a:xfrm>
            <a:off x="0" y="0"/>
            <a:ext cx="12192000" cy="6858000"/>
          </a:xfrm>
          <a:prstGeom prst="rect">
            <a:avLst/>
          </a:prstGeom>
          <a:solidFill>
            <a:schemeClr val="tx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uppo 4">
            <a:extLst>
              <a:ext uri="{FF2B5EF4-FFF2-40B4-BE49-F238E27FC236}">
                <a16:creationId xmlns:a16="http://schemas.microsoft.com/office/drawing/2014/main" id="{FFEB4C0A-DB5C-6855-DD12-507469D1B8DE}"/>
              </a:ext>
            </a:extLst>
          </p:cNvPr>
          <p:cNvGrpSpPr/>
          <p:nvPr/>
        </p:nvGrpSpPr>
        <p:grpSpPr>
          <a:xfrm>
            <a:off x="922823" y="785813"/>
            <a:ext cx="10346354" cy="5286375"/>
            <a:chOff x="922823" y="1009705"/>
            <a:chExt cx="10346354" cy="5286375"/>
          </a:xfrm>
        </p:grpSpPr>
        <p:sp>
          <p:nvSpPr>
            <p:cNvPr id="6" name="Rettangolo 5">
              <a:extLst>
                <a:ext uri="{FF2B5EF4-FFF2-40B4-BE49-F238E27FC236}">
                  <a16:creationId xmlns:a16="http://schemas.microsoft.com/office/drawing/2014/main" id="{4079447F-D482-7259-AB33-1B423A048EA2}"/>
                </a:ext>
              </a:extLst>
            </p:cNvPr>
            <p:cNvSpPr/>
            <p:nvPr/>
          </p:nvSpPr>
          <p:spPr>
            <a:xfrm>
              <a:off x="922823" y="1009705"/>
              <a:ext cx="10346354" cy="5286375"/>
            </a:xfrm>
            <a:prstGeom prst="rect">
              <a:avLst/>
            </a:prstGeom>
            <a:solidFill>
              <a:schemeClr val="bg1"/>
            </a:solidFill>
            <a:ln w="12700">
              <a:solidFill>
                <a:schemeClr val="tx2">
                  <a:lumMod val="75000"/>
                </a:schemeClr>
              </a:solidFill>
            </a:ln>
            <a:effectLst>
              <a:outerShdw blurRad="368300" dist="393700" dir="5400000" sx="93000" sy="93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6">
              <a:extLst>
                <a:ext uri="{FF2B5EF4-FFF2-40B4-BE49-F238E27FC236}">
                  <a16:creationId xmlns:a16="http://schemas.microsoft.com/office/drawing/2014/main" id="{A3B90D8A-8790-FE4F-AC54-1C909B60949E}"/>
                </a:ext>
              </a:extLst>
            </p:cNvPr>
            <p:cNvSpPr txBox="1">
              <a:spLocks/>
            </p:cNvSpPr>
            <p:nvPr/>
          </p:nvSpPr>
          <p:spPr>
            <a:xfrm>
              <a:off x="3729078" y="1224495"/>
              <a:ext cx="4733844" cy="1003057"/>
            </a:xfrm>
            <a:prstGeom prst="rect">
              <a:avLst/>
            </a:prstGeom>
          </p:spPr>
          <p:txBody>
            <a:bodyPr wrap="square" lIns="72000" tIns="36000" rIns="72000" bIns="360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fr-FR" sz="3200" b="1" i="0" u="none" strike="noStrike" kern="1200" cap="none" normalizeH="0" baseline="0" noProof="0" dirty="0" err="1">
                  <a:ln>
                    <a:noFill/>
                  </a:ln>
                  <a:solidFill>
                    <a:schemeClr val="accent4"/>
                  </a:solidFill>
                  <a:effectLst/>
                  <a:uLnTx/>
                  <a:uFillTx/>
                  <a:latin typeface="Encode Sans" pitchFamily="2" charset="0"/>
                  <a:ea typeface="+mj-ea"/>
                  <a:cs typeface="+mj-cs"/>
                  <a:sym typeface="Arial"/>
                </a:rPr>
                <a:t>Clienti</a:t>
              </a:r>
              <a:r>
                <a:rPr kumimoji="0" lang="fr-FR" sz="3200" b="1" i="0" u="none" strike="noStrike" kern="1200" cap="none" normalizeH="0" baseline="0" noProof="0" dirty="0">
                  <a:ln>
                    <a:noFill/>
                  </a:ln>
                  <a:solidFill>
                    <a:schemeClr val="accent4"/>
                  </a:solidFill>
                  <a:effectLst/>
                  <a:uLnTx/>
                  <a:uFillTx/>
                  <a:latin typeface="Encode Sans" pitchFamily="2" charset="0"/>
                  <a:ea typeface="+mj-ea"/>
                  <a:cs typeface="+mj-cs"/>
                  <a:sym typeface="Arial"/>
                </a:rPr>
                <a:t> </a:t>
              </a:r>
              <a:r>
                <a:rPr kumimoji="0" lang="fr-FR" sz="3200" b="1" i="0" u="none" strike="noStrike" kern="1200" cap="none" normalizeH="0" baseline="0" noProof="0" dirty="0" err="1">
                  <a:ln>
                    <a:noFill/>
                  </a:ln>
                  <a:solidFill>
                    <a:schemeClr val="accent4"/>
                  </a:solidFill>
                  <a:effectLst/>
                  <a:uLnTx/>
                  <a:uFillTx/>
                  <a:latin typeface="Encode Sans" pitchFamily="2" charset="0"/>
                  <a:ea typeface="+mj-ea"/>
                  <a:cs typeface="+mj-cs"/>
                  <a:sym typeface="Arial"/>
                </a:rPr>
                <a:t>Urbani</a:t>
              </a:r>
              <a:r>
                <a:rPr kumimoji="0" lang="fr-FR" sz="3200" b="1" i="0" u="none" strike="noStrike" kern="1200" cap="none" normalizeH="0" baseline="0" noProof="0" dirty="0">
                  <a:ln>
                    <a:noFill/>
                  </a:ln>
                  <a:solidFill>
                    <a:schemeClr val="accent4"/>
                  </a:solidFill>
                  <a:effectLst/>
                  <a:uLnTx/>
                  <a:uFillTx/>
                  <a:latin typeface="Encode Sans" pitchFamily="2" charset="0"/>
                  <a:ea typeface="+mj-ea"/>
                  <a:cs typeface="+mj-cs"/>
                  <a:sym typeface="Arial"/>
                </a:rPr>
                <a:t>:</a:t>
              </a:r>
            </a:p>
            <a:p>
              <a:pPr marL="0" marR="0" lvl="0" indent="0" algn="ctr" defTabSz="914377" rtl="0" eaLnBrk="1" fontAlgn="auto" latinLnBrk="0" hangingPunct="1">
                <a:lnSpc>
                  <a:spcPct val="90000"/>
                </a:lnSpc>
                <a:spcBef>
                  <a:spcPct val="0"/>
                </a:spcBef>
                <a:spcAft>
                  <a:spcPts val="0"/>
                </a:spcAft>
                <a:buClrTx/>
                <a:buSzTx/>
                <a:buFontTx/>
                <a:buNone/>
                <a:tabLst/>
                <a:defRPr/>
              </a:pPr>
              <a:r>
                <a:rPr lang="it-IT" sz="1800" b="0" i="0" dirty="0">
                  <a:solidFill>
                    <a:srgbClr val="111111"/>
                  </a:solidFill>
                  <a:effectLst/>
                  <a:latin typeface="+mn-lt"/>
                </a:rPr>
                <a:t>Mobilità Intelligente per la Vita Urbana</a:t>
              </a:r>
              <a:endParaRPr kumimoji="0" lang="fr-FR" i="0" u="none" strike="noStrike" kern="1200" cap="none" normalizeH="0" baseline="0" noProof="0" dirty="0">
                <a:ln>
                  <a:noFill/>
                </a:ln>
                <a:effectLst/>
                <a:uLnTx/>
                <a:uFillTx/>
                <a:latin typeface="+mn-lt"/>
                <a:ea typeface="+mj-ea"/>
                <a:cs typeface="+mj-cs"/>
                <a:sym typeface="Arial"/>
              </a:endParaRPr>
            </a:p>
          </p:txBody>
        </p:sp>
        <p:sp>
          <p:nvSpPr>
            <p:cNvPr id="16" name="Segno di moltiplicazione 15">
              <a:extLst>
                <a:ext uri="{FF2B5EF4-FFF2-40B4-BE49-F238E27FC236}">
                  <a16:creationId xmlns:a16="http://schemas.microsoft.com/office/drawing/2014/main" id="{4D35C3B0-6C85-C248-3E44-8F1FCA3B50E8}"/>
                </a:ext>
              </a:extLst>
            </p:cNvPr>
            <p:cNvSpPr/>
            <p:nvPr/>
          </p:nvSpPr>
          <p:spPr>
            <a:xfrm>
              <a:off x="10734537" y="1052129"/>
              <a:ext cx="478082" cy="478082"/>
            </a:xfrm>
            <a:prstGeom prst="mathMultiply">
              <a:avLst>
                <a:gd name="adj1" fmla="val 339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itle 6">
              <a:extLst>
                <a:ext uri="{FF2B5EF4-FFF2-40B4-BE49-F238E27FC236}">
                  <a16:creationId xmlns:a16="http://schemas.microsoft.com/office/drawing/2014/main" id="{98134435-6C8A-B036-C0FC-CBA14A7C1428}"/>
                </a:ext>
              </a:extLst>
            </p:cNvPr>
            <p:cNvSpPr txBox="1">
              <a:spLocks/>
            </p:cNvSpPr>
            <p:nvPr/>
          </p:nvSpPr>
          <p:spPr>
            <a:xfrm>
              <a:off x="6919872" y="4406474"/>
              <a:ext cx="823614" cy="751532"/>
            </a:xfrm>
            <a:prstGeom prst="rect">
              <a:avLst/>
            </a:prstGeom>
          </p:spPr>
          <p:txBody>
            <a:bodyPr lIns="72000" tIns="36000" rIns="72000" bIns="3600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90000"/>
                </a:lnSpc>
                <a:spcBef>
                  <a:spcPct val="0"/>
                </a:spcBef>
                <a:spcAft>
                  <a:spcPts val="0"/>
                </a:spcAft>
                <a:buClrTx/>
                <a:buSzTx/>
                <a:buFontTx/>
                <a:buNone/>
                <a:tabLst/>
                <a:defRPr/>
              </a:pPr>
              <a:r>
                <a:rPr kumimoji="0" lang="fr-FR" sz="2000" b="1" i="0" u="none" strike="noStrike" kern="1200" cap="none" normalizeH="0" baseline="0" noProof="0" dirty="0">
                  <a:ln>
                    <a:noFill/>
                  </a:ln>
                  <a:solidFill>
                    <a:schemeClr val="bg1"/>
                  </a:solidFill>
                  <a:effectLst/>
                  <a:uLnTx/>
                  <a:uFillTx/>
                  <a:latin typeface="Encode Sans" pitchFamily="2" charset="77"/>
                  <a:sym typeface="Arial"/>
                </a:rPr>
                <a:t>20°</a:t>
              </a:r>
            </a:p>
          </p:txBody>
        </p:sp>
      </p:grpSp>
      <p:sp>
        <p:nvSpPr>
          <p:cNvPr id="43" name="CasellaDiTesto 42">
            <a:extLst>
              <a:ext uri="{FF2B5EF4-FFF2-40B4-BE49-F238E27FC236}">
                <a16:creationId xmlns:a16="http://schemas.microsoft.com/office/drawing/2014/main" id="{ECFF7A0F-7252-6658-6FE5-BEF45752A469}"/>
              </a:ext>
            </a:extLst>
          </p:cNvPr>
          <p:cNvSpPr txBox="1"/>
          <p:nvPr/>
        </p:nvSpPr>
        <p:spPr>
          <a:xfrm>
            <a:off x="1308100" y="2003660"/>
            <a:ext cx="4858089" cy="1969001"/>
          </a:xfrm>
          <a:prstGeom prst="rect">
            <a:avLst/>
          </a:prstGeom>
          <a:noFill/>
        </p:spPr>
        <p:txBody>
          <a:bodyPr wrap="square">
            <a:spAutoFit/>
          </a:bodyPr>
          <a:lstStyle/>
          <a:p>
            <a:pPr marL="0" lvl="1">
              <a:lnSpc>
                <a:spcPct val="115000"/>
              </a:lnSpc>
              <a:spcAft>
                <a:spcPts val="800"/>
              </a:spcAft>
              <a:buSzPts val="1000"/>
              <a:tabLst>
                <a:tab pos="914400" algn="l"/>
              </a:tabLst>
            </a:pPr>
            <a:r>
              <a:rPr lang="it-IT" sz="1600" b="1" kern="100" dirty="0">
                <a:effectLst/>
                <a:ea typeface="Aptos" panose="020B0004020202020204" pitchFamily="34" charset="0"/>
                <a:cs typeface="Times New Roman" panose="02020603050405020304" pitchFamily="18" charset="0"/>
              </a:rPr>
              <a:t>Soluzioni Offerte:</a:t>
            </a:r>
            <a:r>
              <a:rPr lang="it-IT" sz="1600" kern="100" dirty="0">
                <a:effectLst/>
                <a:ea typeface="Aptos" panose="020B0004020202020204" pitchFamily="34" charset="0"/>
                <a:cs typeface="Times New Roman" panose="02020603050405020304" pitchFamily="18" charset="0"/>
              </a:rPr>
              <a:t> </a:t>
            </a:r>
          </a:p>
          <a:p>
            <a:pPr marL="180975" lvl="1" indent="-180975">
              <a:lnSpc>
                <a:spcPct val="115000"/>
              </a:lnSpc>
              <a:spcAft>
                <a:spcPts val="800"/>
              </a:spcAft>
              <a:buSzPts val="1000"/>
              <a:buFont typeface="Arial" panose="020B0604020202020204" pitchFamily="34" charset="0"/>
              <a:buChar char="•"/>
              <a:tabLst>
                <a:tab pos="914400" algn="l"/>
              </a:tabLst>
            </a:pPr>
            <a:r>
              <a:rPr lang="it-IT" sz="1600" kern="100" dirty="0">
                <a:effectLst/>
                <a:ea typeface="Aptos" panose="020B0004020202020204" pitchFamily="34" charset="0"/>
                <a:cs typeface="Times New Roman" panose="02020603050405020304" pitchFamily="18" charset="0"/>
              </a:rPr>
              <a:t>Il sistema di parcheggio automatico e il Chat GPT Voice Assistant migliorano l’esperienza di guida urbana.</a:t>
            </a:r>
          </a:p>
          <a:p>
            <a:pPr marL="180975" lvl="1" indent="-180975">
              <a:lnSpc>
                <a:spcPct val="115000"/>
              </a:lnSpc>
              <a:spcAft>
                <a:spcPts val="800"/>
              </a:spcAft>
              <a:buSzPts val="1000"/>
              <a:buFont typeface="Arial" panose="020B0604020202020204" pitchFamily="34" charset="0"/>
              <a:buChar char="•"/>
              <a:tabLst>
                <a:tab pos="914400" algn="l"/>
              </a:tabLst>
            </a:pPr>
            <a:r>
              <a:rPr lang="it-IT" sz="1600" kern="100" dirty="0">
                <a:ea typeface="Aptos" panose="020B0004020202020204" pitchFamily="34" charset="0"/>
                <a:cs typeface="Times New Roman" panose="02020603050405020304" pitchFamily="18" charset="0"/>
              </a:rPr>
              <a:t>L</a:t>
            </a:r>
            <a:r>
              <a:rPr lang="it-IT" sz="1600" kern="100" dirty="0">
                <a:effectLst/>
                <a:ea typeface="Aptos" panose="020B0004020202020204" pitchFamily="34" charset="0"/>
                <a:cs typeface="Times New Roman" panose="02020603050405020304" pitchFamily="18" charset="0"/>
              </a:rPr>
              <a:t>e dimensioni compatte e la manovrabilità del veicolo facilitano la guida e il parcheggio in città.</a:t>
            </a:r>
          </a:p>
        </p:txBody>
      </p:sp>
      <p:sp>
        <p:nvSpPr>
          <p:cNvPr id="45" name="CasellaDiTesto 44">
            <a:extLst>
              <a:ext uri="{FF2B5EF4-FFF2-40B4-BE49-F238E27FC236}">
                <a16:creationId xmlns:a16="http://schemas.microsoft.com/office/drawing/2014/main" id="{5EB687F7-8458-B150-B7B2-1EA628EBB81E}"/>
              </a:ext>
            </a:extLst>
          </p:cNvPr>
          <p:cNvSpPr txBox="1"/>
          <p:nvPr/>
        </p:nvSpPr>
        <p:spPr>
          <a:xfrm>
            <a:off x="1365350" y="4268685"/>
            <a:ext cx="4743588" cy="1197507"/>
          </a:xfrm>
          <a:prstGeom prst="rect">
            <a:avLst/>
          </a:prstGeom>
          <a:noFill/>
        </p:spPr>
        <p:txBody>
          <a:bodyPr wrap="square">
            <a:spAutoFit/>
          </a:bodyPr>
          <a:lstStyle/>
          <a:p>
            <a:pPr marL="0" lvl="1">
              <a:lnSpc>
                <a:spcPct val="115000"/>
              </a:lnSpc>
              <a:spcAft>
                <a:spcPts val="800"/>
              </a:spcAft>
              <a:buSzPts val="1000"/>
              <a:tabLst>
                <a:tab pos="914400" algn="l"/>
              </a:tabLst>
            </a:pPr>
            <a:r>
              <a:rPr lang="it-IT" sz="1600" b="1" kern="100" dirty="0">
                <a:solidFill>
                  <a:srgbClr val="FFC000"/>
                </a:solidFill>
                <a:effectLst/>
                <a:ea typeface="Aptos" panose="020B0004020202020204" pitchFamily="34" charset="0"/>
                <a:cs typeface="Times New Roman" panose="02020603050405020304" pitchFamily="18" charset="0"/>
              </a:rPr>
              <a:t>La Jeep Avenger 4xe è ideale per chi cerca un veicolo che combini tecnologia avanzata e praticità urbana, offrendo un’esperienza di guida senza stress.</a:t>
            </a:r>
          </a:p>
        </p:txBody>
      </p:sp>
      <p:sp>
        <p:nvSpPr>
          <p:cNvPr id="46" name="Rettangolo 45">
            <a:extLst>
              <a:ext uri="{FF2B5EF4-FFF2-40B4-BE49-F238E27FC236}">
                <a16:creationId xmlns:a16="http://schemas.microsoft.com/office/drawing/2014/main" id="{7F96E133-93BD-EFA4-5C84-92089EFDEF0F}"/>
              </a:ext>
            </a:extLst>
          </p:cNvPr>
          <p:cNvSpPr/>
          <p:nvPr/>
        </p:nvSpPr>
        <p:spPr>
          <a:xfrm>
            <a:off x="6395900" y="2092132"/>
            <a:ext cx="4338637" cy="357187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rgbClr val="262626"/>
                </a:solidFill>
              </a:rPr>
              <a:t>IMG</a:t>
            </a:r>
          </a:p>
        </p:txBody>
      </p:sp>
    </p:spTree>
    <p:custDataLst>
      <p:tags r:id="rId1"/>
    </p:custDataLst>
    <p:extLst>
      <p:ext uri="{BB962C8B-B14F-4D97-AF65-F5344CB8AC3E}">
        <p14:creationId xmlns:p14="http://schemas.microsoft.com/office/powerpoint/2010/main" val="3132443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84667-D620-BFAF-BC84-5DE47F425324}"/>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3E2A1D9A-F0F1-53D3-CE09-31C50A37DBB0}"/>
              </a:ext>
            </a:extLst>
          </p:cNvPr>
          <p:cNvSpPr/>
          <p:nvPr/>
        </p:nvSpPr>
        <p:spPr>
          <a:xfrm>
            <a:off x="0" y="0"/>
            <a:ext cx="12192000" cy="6858000"/>
          </a:xfrm>
          <a:prstGeom prst="rect">
            <a:avLst/>
          </a:prstGeom>
          <a:solidFill>
            <a:schemeClr val="tx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uppo 4">
            <a:extLst>
              <a:ext uri="{FF2B5EF4-FFF2-40B4-BE49-F238E27FC236}">
                <a16:creationId xmlns:a16="http://schemas.microsoft.com/office/drawing/2014/main" id="{62CDDC81-6AF5-BCEE-10C8-19FF05ADC883}"/>
              </a:ext>
            </a:extLst>
          </p:cNvPr>
          <p:cNvGrpSpPr/>
          <p:nvPr/>
        </p:nvGrpSpPr>
        <p:grpSpPr>
          <a:xfrm>
            <a:off x="922823" y="785813"/>
            <a:ext cx="10346354" cy="5286375"/>
            <a:chOff x="922823" y="1009705"/>
            <a:chExt cx="10346354" cy="5286375"/>
          </a:xfrm>
        </p:grpSpPr>
        <p:sp>
          <p:nvSpPr>
            <p:cNvPr id="6" name="Rettangolo 5">
              <a:extLst>
                <a:ext uri="{FF2B5EF4-FFF2-40B4-BE49-F238E27FC236}">
                  <a16:creationId xmlns:a16="http://schemas.microsoft.com/office/drawing/2014/main" id="{12C31721-DB38-2B58-BCFA-31C2080DF6B8}"/>
                </a:ext>
              </a:extLst>
            </p:cNvPr>
            <p:cNvSpPr/>
            <p:nvPr/>
          </p:nvSpPr>
          <p:spPr>
            <a:xfrm>
              <a:off x="922823" y="1009705"/>
              <a:ext cx="10346354" cy="5286375"/>
            </a:xfrm>
            <a:prstGeom prst="rect">
              <a:avLst/>
            </a:prstGeom>
            <a:solidFill>
              <a:schemeClr val="bg1"/>
            </a:solidFill>
            <a:ln w="12700">
              <a:solidFill>
                <a:schemeClr val="tx2">
                  <a:lumMod val="75000"/>
                </a:schemeClr>
              </a:solidFill>
            </a:ln>
            <a:effectLst>
              <a:outerShdw blurRad="368300" dist="393700" dir="5400000" sx="93000" sy="93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6">
              <a:extLst>
                <a:ext uri="{FF2B5EF4-FFF2-40B4-BE49-F238E27FC236}">
                  <a16:creationId xmlns:a16="http://schemas.microsoft.com/office/drawing/2014/main" id="{7C34CB4C-EC2A-3272-80DD-5280C0D3482D}"/>
                </a:ext>
              </a:extLst>
            </p:cNvPr>
            <p:cNvSpPr txBox="1">
              <a:spLocks/>
            </p:cNvSpPr>
            <p:nvPr/>
          </p:nvSpPr>
          <p:spPr>
            <a:xfrm>
              <a:off x="3000375" y="1224495"/>
              <a:ext cx="6048375" cy="1003057"/>
            </a:xfrm>
            <a:prstGeom prst="rect">
              <a:avLst/>
            </a:prstGeom>
          </p:spPr>
          <p:txBody>
            <a:bodyPr wrap="square" lIns="72000" tIns="36000" rIns="72000" bIns="360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tabLst>
                  <a:tab pos="457200" algn="l"/>
                </a:tabLst>
              </a:pPr>
              <a:r>
                <a:rPr lang="it-IT" sz="3200" b="1" kern="100" dirty="0">
                  <a:solidFill>
                    <a:srgbClr val="FFC000"/>
                  </a:solidFill>
                  <a:effectLst/>
                  <a:latin typeface="+mj-lt"/>
                  <a:ea typeface="Aptos" panose="020B0004020202020204" pitchFamily="34" charset="0"/>
                  <a:cs typeface="Times New Roman" panose="02020603050405020304" pitchFamily="18" charset="0"/>
                </a:rPr>
                <a:t>Clienti Avventurieri:</a:t>
              </a:r>
              <a:br>
                <a:rPr lang="it-IT" sz="3200" b="1" kern="100" dirty="0">
                  <a:solidFill>
                    <a:srgbClr val="FFC000"/>
                  </a:solidFill>
                  <a:effectLst/>
                  <a:latin typeface="+mj-lt"/>
                  <a:ea typeface="Aptos" panose="020B0004020202020204" pitchFamily="34" charset="0"/>
                  <a:cs typeface="Times New Roman" panose="02020603050405020304" pitchFamily="18" charset="0"/>
                </a:rPr>
              </a:br>
              <a:r>
                <a:rPr lang="it-IT" sz="1800" b="0" i="0" dirty="0">
                  <a:solidFill>
                    <a:srgbClr val="111111"/>
                  </a:solidFill>
                  <a:effectLst/>
                  <a:latin typeface="+mn-lt"/>
                </a:rPr>
                <a:t>Conquista Ogni Terreno con Jeep Avenger 4xe</a:t>
              </a:r>
              <a:endParaRPr kumimoji="0" lang="fr-FR" i="0" u="none" strike="noStrike" kern="1200" cap="none" normalizeH="0" baseline="0" noProof="0" dirty="0">
                <a:ln>
                  <a:noFill/>
                </a:ln>
                <a:effectLst/>
                <a:uLnTx/>
                <a:uFillTx/>
                <a:latin typeface="+mn-lt"/>
                <a:ea typeface="+mj-ea"/>
                <a:cs typeface="+mj-cs"/>
                <a:sym typeface="Arial"/>
              </a:endParaRPr>
            </a:p>
          </p:txBody>
        </p:sp>
        <p:sp>
          <p:nvSpPr>
            <p:cNvPr id="16" name="Segno di moltiplicazione 15">
              <a:extLst>
                <a:ext uri="{FF2B5EF4-FFF2-40B4-BE49-F238E27FC236}">
                  <a16:creationId xmlns:a16="http://schemas.microsoft.com/office/drawing/2014/main" id="{9FB0CA1C-D059-153A-9457-B8D019E8B0DE}"/>
                </a:ext>
              </a:extLst>
            </p:cNvPr>
            <p:cNvSpPr/>
            <p:nvPr/>
          </p:nvSpPr>
          <p:spPr>
            <a:xfrm>
              <a:off x="10734537" y="1052129"/>
              <a:ext cx="478082" cy="478082"/>
            </a:xfrm>
            <a:prstGeom prst="mathMultiply">
              <a:avLst>
                <a:gd name="adj1" fmla="val 339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itle 6">
              <a:extLst>
                <a:ext uri="{FF2B5EF4-FFF2-40B4-BE49-F238E27FC236}">
                  <a16:creationId xmlns:a16="http://schemas.microsoft.com/office/drawing/2014/main" id="{DC81E8CA-F4B9-2B17-8F62-E39AF7397E8F}"/>
                </a:ext>
              </a:extLst>
            </p:cNvPr>
            <p:cNvSpPr txBox="1">
              <a:spLocks/>
            </p:cNvSpPr>
            <p:nvPr/>
          </p:nvSpPr>
          <p:spPr>
            <a:xfrm>
              <a:off x="6919872" y="4406474"/>
              <a:ext cx="823614" cy="751532"/>
            </a:xfrm>
            <a:prstGeom prst="rect">
              <a:avLst/>
            </a:prstGeom>
          </p:spPr>
          <p:txBody>
            <a:bodyPr lIns="72000" tIns="36000" rIns="72000" bIns="3600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90000"/>
                </a:lnSpc>
                <a:spcBef>
                  <a:spcPct val="0"/>
                </a:spcBef>
                <a:spcAft>
                  <a:spcPts val="0"/>
                </a:spcAft>
                <a:buClrTx/>
                <a:buSzTx/>
                <a:buFontTx/>
                <a:buNone/>
                <a:tabLst/>
                <a:defRPr/>
              </a:pPr>
              <a:r>
                <a:rPr kumimoji="0" lang="fr-FR" sz="2000" b="1" i="0" u="none" strike="noStrike" kern="1200" cap="none" normalizeH="0" baseline="0" noProof="0" dirty="0">
                  <a:ln>
                    <a:noFill/>
                  </a:ln>
                  <a:solidFill>
                    <a:schemeClr val="bg1"/>
                  </a:solidFill>
                  <a:effectLst/>
                  <a:uLnTx/>
                  <a:uFillTx/>
                  <a:latin typeface="Encode Sans" pitchFamily="2" charset="77"/>
                  <a:sym typeface="Arial"/>
                </a:rPr>
                <a:t>20°</a:t>
              </a:r>
            </a:p>
          </p:txBody>
        </p:sp>
      </p:grpSp>
      <p:sp>
        <p:nvSpPr>
          <p:cNvPr id="43" name="CasellaDiTesto 42">
            <a:extLst>
              <a:ext uri="{FF2B5EF4-FFF2-40B4-BE49-F238E27FC236}">
                <a16:creationId xmlns:a16="http://schemas.microsoft.com/office/drawing/2014/main" id="{CBB3106B-DAEF-9FBD-6BED-688409C7E864}"/>
              </a:ext>
            </a:extLst>
          </p:cNvPr>
          <p:cNvSpPr txBox="1"/>
          <p:nvPr/>
        </p:nvSpPr>
        <p:spPr>
          <a:xfrm>
            <a:off x="1308100" y="2003660"/>
            <a:ext cx="4858089" cy="2535309"/>
          </a:xfrm>
          <a:prstGeom prst="rect">
            <a:avLst/>
          </a:prstGeom>
          <a:noFill/>
        </p:spPr>
        <p:txBody>
          <a:bodyPr wrap="square">
            <a:spAutoFit/>
          </a:bodyPr>
          <a:lstStyle/>
          <a:p>
            <a:pPr marL="0" lvl="1">
              <a:lnSpc>
                <a:spcPct val="115000"/>
              </a:lnSpc>
              <a:spcAft>
                <a:spcPts val="800"/>
              </a:spcAft>
              <a:buSzPts val="1000"/>
              <a:tabLst>
                <a:tab pos="914400" algn="l"/>
              </a:tabLst>
            </a:pPr>
            <a:r>
              <a:rPr lang="it-IT" sz="1600" b="1" kern="100" dirty="0">
                <a:effectLst/>
                <a:ea typeface="Aptos" panose="020B0004020202020204" pitchFamily="34" charset="0"/>
                <a:cs typeface="Times New Roman" panose="02020603050405020304" pitchFamily="18" charset="0"/>
              </a:rPr>
              <a:t>Soluzioni Offerte:</a:t>
            </a:r>
            <a:r>
              <a:rPr lang="it-IT" sz="1600" kern="100" dirty="0">
                <a:effectLst/>
                <a:ea typeface="Aptos" panose="020B0004020202020204" pitchFamily="34" charset="0"/>
                <a:cs typeface="Times New Roman" panose="02020603050405020304" pitchFamily="18" charset="0"/>
              </a:rPr>
              <a:t> </a:t>
            </a:r>
          </a:p>
          <a:p>
            <a:pPr marL="180975" lvl="1" indent="-180975">
              <a:lnSpc>
                <a:spcPct val="115000"/>
              </a:lnSpc>
              <a:spcAft>
                <a:spcPts val="800"/>
              </a:spcAft>
              <a:buSzPts val="1000"/>
              <a:buFont typeface="Arial" panose="020B0604020202020204" pitchFamily="34" charset="0"/>
              <a:buChar char="•"/>
              <a:tabLst>
                <a:tab pos="914400" algn="l"/>
              </a:tabLst>
            </a:pPr>
            <a:r>
              <a:rPr lang="it-IT" sz="1600" dirty="0">
                <a:effectLst/>
                <a:latin typeface="+mj-lt"/>
                <a:ea typeface="Aptos" panose="020B0004020202020204" pitchFamily="34" charset="0"/>
                <a:cs typeface="Times New Roman" panose="02020603050405020304" pitchFamily="18" charset="0"/>
              </a:rPr>
              <a:t>La Jeep Avenger 4xe offre </a:t>
            </a:r>
            <a:r>
              <a:rPr lang="it-IT" sz="1600" b="1" dirty="0">
                <a:effectLst/>
                <a:latin typeface="+mj-lt"/>
                <a:ea typeface="Aptos" panose="020B0004020202020204" pitchFamily="34" charset="0"/>
                <a:cs typeface="Times New Roman" panose="02020603050405020304" pitchFamily="18" charset="0"/>
              </a:rPr>
              <a:t>capacità off-road </a:t>
            </a:r>
            <a:r>
              <a:rPr lang="it-IT" sz="1600" dirty="0">
                <a:effectLst/>
                <a:latin typeface="+mj-lt"/>
                <a:ea typeface="Aptos" panose="020B0004020202020204" pitchFamily="34" charset="0"/>
                <a:cs typeface="Times New Roman" panose="02020603050405020304" pitchFamily="18" charset="0"/>
              </a:rPr>
              <a:t>superiori grazie agli angoli di attacco ottimizzati, alla maggiore altezza da terra e alla trazione integrale avanzata. </a:t>
            </a:r>
          </a:p>
          <a:p>
            <a:pPr marL="180975" lvl="1" indent="-180975">
              <a:lnSpc>
                <a:spcPct val="115000"/>
              </a:lnSpc>
              <a:spcAft>
                <a:spcPts val="800"/>
              </a:spcAft>
              <a:buSzPts val="1000"/>
              <a:buFont typeface="Arial" panose="020B0604020202020204" pitchFamily="34" charset="0"/>
              <a:buChar char="•"/>
              <a:tabLst>
                <a:tab pos="914400" algn="l"/>
              </a:tabLst>
            </a:pPr>
            <a:r>
              <a:rPr lang="it-IT" sz="1600" dirty="0">
                <a:effectLst/>
                <a:latin typeface="+mj-lt"/>
                <a:ea typeface="Aptos" panose="020B0004020202020204" pitchFamily="34" charset="0"/>
                <a:cs typeface="Times New Roman" panose="02020603050405020304" pitchFamily="18" charset="0"/>
              </a:rPr>
              <a:t>I </a:t>
            </a:r>
            <a:r>
              <a:rPr lang="it-IT" sz="1600" b="1" dirty="0">
                <a:effectLst/>
                <a:latin typeface="+mj-lt"/>
                <a:ea typeface="Aptos" panose="020B0004020202020204" pitchFamily="34" charset="0"/>
                <a:cs typeface="Times New Roman" panose="02020603050405020304" pitchFamily="18" charset="0"/>
              </a:rPr>
              <a:t>sedili lavabili </a:t>
            </a:r>
            <a:r>
              <a:rPr lang="it-IT" sz="1600" dirty="0">
                <a:effectLst/>
                <a:latin typeface="+mj-lt"/>
                <a:ea typeface="Aptos" panose="020B0004020202020204" pitchFamily="34" charset="0"/>
                <a:cs typeface="Times New Roman" panose="02020603050405020304" pitchFamily="18" charset="0"/>
              </a:rPr>
              <a:t>e durevoli e il sistema di carico extra sono ideali per trasportare attrezzature sportive.</a:t>
            </a:r>
            <a:endParaRPr lang="it-IT" sz="1600" kern="100" dirty="0">
              <a:effectLst/>
              <a:latin typeface="+mj-lt"/>
              <a:ea typeface="Aptos" panose="020B0004020202020204" pitchFamily="34" charset="0"/>
              <a:cs typeface="Times New Roman" panose="02020603050405020304" pitchFamily="18" charset="0"/>
            </a:endParaRPr>
          </a:p>
        </p:txBody>
      </p:sp>
      <p:sp>
        <p:nvSpPr>
          <p:cNvPr id="45" name="CasellaDiTesto 44">
            <a:extLst>
              <a:ext uri="{FF2B5EF4-FFF2-40B4-BE49-F238E27FC236}">
                <a16:creationId xmlns:a16="http://schemas.microsoft.com/office/drawing/2014/main" id="{611FE84B-1160-DA26-71AE-26B3371F1DAE}"/>
              </a:ext>
            </a:extLst>
          </p:cNvPr>
          <p:cNvSpPr txBox="1"/>
          <p:nvPr/>
        </p:nvSpPr>
        <p:spPr>
          <a:xfrm>
            <a:off x="1365350" y="4706835"/>
            <a:ext cx="4743588" cy="914353"/>
          </a:xfrm>
          <a:prstGeom prst="rect">
            <a:avLst/>
          </a:prstGeom>
          <a:noFill/>
        </p:spPr>
        <p:txBody>
          <a:bodyPr wrap="square">
            <a:spAutoFit/>
          </a:bodyPr>
          <a:lstStyle/>
          <a:p>
            <a:pPr marL="0" lvl="1">
              <a:lnSpc>
                <a:spcPct val="115000"/>
              </a:lnSpc>
              <a:spcAft>
                <a:spcPts val="800"/>
              </a:spcAft>
              <a:buSzPts val="1000"/>
              <a:tabLst>
                <a:tab pos="914400" algn="l"/>
              </a:tabLst>
            </a:pPr>
            <a:r>
              <a:rPr lang="it-IT" sz="1600" b="1" kern="100" dirty="0">
                <a:solidFill>
                  <a:srgbClr val="FFC000"/>
                </a:solidFill>
                <a:effectLst/>
                <a:ea typeface="Aptos" panose="020B0004020202020204" pitchFamily="34" charset="0"/>
                <a:cs typeface="Times New Roman" panose="02020603050405020304" pitchFamily="18" charset="0"/>
              </a:rPr>
              <a:t>Perfetta per chi cerca un veicolo robusto e versatile, capace di affrontare qualsiasi terreno e di supportare uno stile di vita attivo.</a:t>
            </a:r>
          </a:p>
        </p:txBody>
      </p:sp>
      <p:sp>
        <p:nvSpPr>
          <p:cNvPr id="46" name="Rettangolo 45">
            <a:extLst>
              <a:ext uri="{FF2B5EF4-FFF2-40B4-BE49-F238E27FC236}">
                <a16:creationId xmlns:a16="http://schemas.microsoft.com/office/drawing/2014/main" id="{9571DD92-1424-E2FE-1655-1A39614562C7}"/>
              </a:ext>
            </a:extLst>
          </p:cNvPr>
          <p:cNvSpPr/>
          <p:nvPr/>
        </p:nvSpPr>
        <p:spPr>
          <a:xfrm>
            <a:off x="6395900" y="2092132"/>
            <a:ext cx="4338637" cy="357187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rgbClr val="262626"/>
                </a:solidFill>
              </a:rPr>
              <a:t>IMG</a:t>
            </a:r>
          </a:p>
        </p:txBody>
      </p:sp>
    </p:spTree>
    <p:custDataLst>
      <p:tags r:id="rId1"/>
    </p:custDataLst>
    <p:extLst>
      <p:ext uri="{BB962C8B-B14F-4D97-AF65-F5344CB8AC3E}">
        <p14:creationId xmlns:p14="http://schemas.microsoft.com/office/powerpoint/2010/main" val="1759818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035DF-7482-197B-1C87-2039BE86C257}"/>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6C6441C4-5EA6-7E56-11D1-2A3CCB5DC202}"/>
              </a:ext>
            </a:extLst>
          </p:cNvPr>
          <p:cNvSpPr/>
          <p:nvPr/>
        </p:nvSpPr>
        <p:spPr>
          <a:xfrm>
            <a:off x="0" y="0"/>
            <a:ext cx="12192000" cy="6858000"/>
          </a:xfrm>
          <a:prstGeom prst="rect">
            <a:avLst/>
          </a:prstGeom>
          <a:solidFill>
            <a:schemeClr val="tx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uppo 4">
            <a:extLst>
              <a:ext uri="{FF2B5EF4-FFF2-40B4-BE49-F238E27FC236}">
                <a16:creationId xmlns:a16="http://schemas.microsoft.com/office/drawing/2014/main" id="{D6C73D03-0FC1-CAEE-8878-EFEB1CE79DF6}"/>
              </a:ext>
            </a:extLst>
          </p:cNvPr>
          <p:cNvGrpSpPr/>
          <p:nvPr/>
        </p:nvGrpSpPr>
        <p:grpSpPr>
          <a:xfrm>
            <a:off x="922823" y="785813"/>
            <a:ext cx="10346354" cy="5286375"/>
            <a:chOff x="922823" y="1009705"/>
            <a:chExt cx="10346354" cy="5286375"/>
          </a:xfrm>
        </p:grpSpPr>
        <p:sp>
          <p:nvSpPr>
            <p:cNvPr id="6" name="Rettangolo 5">
              <a:extLst>
                <a:ext uri="{FF2B5EF4-FFF2-40B4-BE49-F238E27FC236}">
                  <a16:creationId xmlns:a16="http://schemas.microsoft.com/office/drawing/2014/main" id="{EDB18A27-2A67-44DC-011A-4AF0B4E61E21}"/>
                </a:ext>
              </a:extLst>
            </p:cNvPr>
            <p:cNvSpPr/>
            <p:nvPr/>
          </p:nvSpPr>
          <p:spPr>
            <a:xfrm>
              <a:off x="922823" y="1009705"/>
              <a:ext cx="10346354" cy="5286375"/>
            </a:xfrm>
            <a:prstGeom prst="rect">
              <a:avLst/>
            </a:prstGeom>
            <a:solidFill>
              <a:schemeClr val="bg1"/>
            </a:solidFill>
            <a:ln w="12700">
              <a:solidFill>
                <a:schemeClr val="tx2">
                  <a:lumMod val="75000"/>
                </a:schemeClr>
              </a:solidFill>
            </a:ln>
            <a:effectLst>
              <a:outerShdw blurRad="368300" dist="393700" dir="5400000" sx="93000" sy="93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6">
              <a:extLst>
                <a:ext uri="{FF2B5EF4-FFF2-40B4-BE49-F238E27FC236}">
                  <a16:creationId xmlns:a16="http://schemas.microsoft.com/office/drawing/2014/main" id="{AFCD5E92-F24D-1089-8CCD-03581B653EE2}"/>
                </a:ext>
              </a:extLst>
            </p:cNvPr>
            <p:cNvSpPr txBox="1">
              <a:spLocks/>
            </p:cNvSpPr>
            <p:nvPr/>
          </p:nvSpPr>
          <p:spPr>
            <a:xfrm>
              <a:off x="3000375" y="1224495"/>
              <a:ext cx="6048375" cy="1003057"/>
            </a:xfrm>
            <a:prstGeom prst="rect">
              <a:avLst/>
            </a:prstGeom>
          </p:spPr>
          <p:txBody>
            <a:bodyPr wrap="square" lIns="72000" tIns="36000" rIns="72000" bIns="360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tabLst>
                  <a:tab pos="457200" algn="l"/>
                </a:tabLst>
              </a:pPr>
              <a:r>
                <a:rPr lang="it-IT" sz="3200" b="1" kern="100" dirty="0">
                  <a:solidFill>
                    <a:srgbClr val="FFC000"/>
                  </a:solidFill>
                  <a:effectLst/>
                  <a:latin typeface="+mj-lt"/>
                  <a:ea typeface="Aptos" panose="020B0004020202020204" pitchFamily="34" charset="0"/>
                  <a:cs typeface="Times New Roman" panose="02020603050405020304" pitchFamily="18" charset="0"/>
                </a:rPr>
                <a:t>Famiglie:</a:t>
              </a:r>
              <a:br>
                <a:rPr lang="it-IT" sz="3200" b="1" kern="100" dirty="0">
                  <a:solidFill>
                    <a:srgbClr val="FFC000"/>
                  </a:solidFill>
                  <a:effectLst/>
                  <a:latin typeface="+mj-lt"/>
                  <a:ea typeface="Aptos" panose="020B0004020202020204" pitchFamily="34" charset="0"/>
                  <a:cs typeface="Times New Roman" panose="02020603050405020304" pitchFamily="18" charset="0"/>
                </a:rPr>
              </a:br>
              <a:r>
                <a:rPr lang="it-IT" sz="1800" b="0" i="0" dirty="0">
                  <a:solidFill>
                    <a:srgbClr val="111111"/>
                  </a:solidFill>
                  <a:effectLst/>
                  <a:latin typeface="+mn-lt"/>
                </a:rPr>
                <a:t>Sicurezza e Comfort, ovunque andiate</a:t>
              </a:r>
              <a:endParaRPr kumimoji="0" lang="fr-FR" i="0" u="none" strike="noStrike" kern="1200" cap="none" normalizeH="0" baseline="0" noProof="0" dirty="0">
                <a:ln>
                  <a:noFill/>
                </a:ln>
                <a:effectLst/>
                <a:uLnTx/>
                <a:uFillTx/>
                <a:latin typeface="+mn-lt"/>
                <a:ea typeface="+mj-ea"/>
                <a:cs typeface="+mj-cs"/>
                <a:sym typeface="Arial"/>
              </a:endParaRPr>
            </a:p>
          </p:txBody>
        </p:sp>
        <p:sp>
          <p:nvSpPr>
            <p:cNvPr id="16" name="Segno di moltiplicazione 15">
              <a:extLst>
                <a:ext uri="{FF2B5EF4-FFF2-40B4-BE49-F238E27FC236}">
                  <a16:creationId xmlns:a16="http://schemas.microsoft.com/office/drawing/2014/main" id="{B528B391-3A76-2F4C-4FC5-6C41C24107E4}"/>
                </a:ext>
              </a:extLst>
            </p:cNvPr>
            <p:cNvSpPr/>
            <p:nvPr/>
          </p:nvSpPr>
          <p:spPr>
            <a:xfrm>
              <a:off x="10734537" y="1052129"/>
              <a:ext cx="478082" cy="478082"/>
            </a:xfrm>
            <a:prstGeom prst="mathMultiply">
              <a:avLst>
                <a:gd name="adj1" fmla="val 339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itle 6">
              <a:extLst>
                <a:ext uri="{FF2B5EF4-FFF2-40B4-BE49-F238E27FC236}">
                  <a16:creationId xmlns:a16="http://schemas.microsoft.com/office/drawing/2014/main" id="{88091AD7-8022-2126-BE6A-22042F5A99AF}"/>
                </a:ext>
              </a:extLst>
            </p:cNvPr>
            <p:cNvSpPr txBox="1">
              <a:spLocks/>
            </p:cNvSpPr>
            <p:nvPr/>
          </p:nvSpPr>
          <p:spPr>
            <a:xfrm>
              <a:off x="6919872" y="4406474"/>
              <a:ext cx="823614" cy="751532"/>
            </a:xfrm>
            <a:prstGeom prst="rect">
              <a:avLst/>
            </a:prstGeom>
          </p:spPr>
          <p:txBody>
            <a:bodyPr lIns="72000" tIns="36000" rIns="72000" bIns="3600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90000"/>
                </a:lnSpc>
                <a:spcBef>
                  <a:spcPct val="0"/>
                </a:spcBef>
                <a:spcAft>
                  <a:spcPts val="0"/>
                </a:spcAft>
                <a:buClrTx/>
                <a:buSzTx/>
                <a:buFontTx/>
                <a:buNone/>
                <a:tabLst/>
                <a:defRPr/>
              </a:pPr>
              <a:r>
                <a:rPr kumimoji="0" lang="fr-FR" sz="2000" b="1" i="0" u="none" strike="noStrike" kern="1200" cap="none" normalizeH="0" baseline="0" noProof="0" dirty="0">
                  <a:ln>
                    <a:noFill/>
                  </a:ln>
                  <a:solidFill>
                    <a:schemeClr val="bg1"/>
                  </a:solidFill>
                  <a:effectLst/>
                  <a:uLnTx/>
                  <a:uFillTx/>
                  <a:latin typeface="Encode Sans" pitchFamily="2" charset="77"/>
                  <a:sym typeface="Arial"/>
                </a:rPr>
                <a:t>20°</a:t>
              </a:r>
            </a:p>
          </p:txBody>
        </p:sp>
      </p:grpSp>
      <p:sp>
        <p:nvSpPr>
          <p:cNvPr id="43" name="CasellaDiTesto 42">
            <a:extLst>
              <a:ext uri="{FF2B5EF4-FFF2-40B4-BE49-F238E27FC236}">
                <a16:creationId xmlns:a16="http://schemas.microsoft.com/office/drawing/2014/main" id="{0F4915B0-144C-09E4-2E21-2BD91AF5B98B}"/>
              </a:ext>
            </a:extLst>
          </p:cNvPr>
          <p:cNvSpPr txBox="1"/>
          <p:nvPr/>
        </p:nvSpPr>
        <p:spPr>
          <a:xfrm>
            <a:off x="1308100" y="2316174"/>
            <a:ext cx="4858089" cy="1866408"/>
          </a:xfrm>
          <a:prstGeom prst="rect">
            <a:avLst/>
          </a:prstGeom>
          <a:noFill/>
        </p:spPr>
        <p:txBody>
          <a:bodyPr wrap="square">
            <a:spAutoFit/>
          </a:bodyPr>
          <a:lstStyle/>
          <a:p>
            <a:pPr marL="0" lvl="1">
              <a:lnSpc>
                <a:spcPct val="115000"/>
              </a:lnSpc>
              <a:spcAft>
                <a:spcPts val="800"/>
              </a:spcAft>
              <a:buSzPts val="1000"/>
              <a:tabLst>
                <a:tab pos="914400" algn="l"/>
              </a:tabLst>
            </a:pPr>
            <a:r>
              <a:rPr lang="it-IT" sz="1600" b="1" kern="100" dirty="0">
                <a:effectLst/>
                <a:ea typeface="Aptos" panose="020B0004020202020204" pitchFamily="34" charset="0"/>
                <a:cs typeface="Times New Roman" panose="02020603050405020304" pitchFamily="18" charset="0"/>
              </a:rPr>
              <a:t>Soluzioni Offerte:</a:t>
            </a:r>
            <a:r>
              <a:rPr lang="it-IT" sz="1600" kern="100" dirty="0">
                <a:effectLst/>
                <a:ea typeface="Aptos" panose="020B0004020202020204" pitchFamily="34" charset="0"/>
                <a:cs typeface="Times New Roman" panose="02020603050405020304" pitchFamily="18" charset="0"/>
              </a:rPr>
              <a:t> </a:t>
            </a:r>
          </a:p>
          <a:p>
            <a:pPr marL="180975" lvl="1" indent="-180975">
              <a:lnSpc>
                <a:spcPct val="115000"/>
              </a:lnSpc>
              <a:spcAft>
                <a:spcPts val="800"/>
              </a:spcAft>
              <a:buSzPts val="1000"/>
              <a:buFont typeface="Arial" panose="020B0604020202020204" pitchFamily="34" charset="0"/>
              <a:buChar char="•"/>
              <a:tabLst>
                <a:tab pos="914400" algn="l"/>
              </a:tabLst>
            </a:pPr>
            <a:r>
              <a:rPr lang="it-IT" sz="1600" dirty="0">
                <a:latin typeface="+mj-lt"/>
                <a:ea typeface="Aptos" panose="020B0004020202020204" pitchFamily="34" charset="0"/>
                <a:cs typeface="Times New Roman" panose="02020603050405020304" pitchFamily="18" charset="0"/>
              </a:rPr>
              <a:t>G</a:t>
            </a:r>
            <a:r>
              <a:rPr lang="it-IT" sz="1600" dirty="0">
                <a:effectLst/>
                <a:latin typeface="+mj-lt"/>
                <a:ea typeface="Aptos" panose="020B0004020202020204" pitchFamily="34" charset="0"/>
                <a:cs typeface="Times New Roman" panose="02020603050405020304" pitchFamily="18" charset="0"/>
              </a:rPr>
              <a:t>li </a:t>
            </a:r>
            <a:r>
              <a:rPr lang="it-IT" sz="1600" b="1" dirty="0">
                <a:effectLst/>
                <a:latin typeface="+mj-lt"/>
                <a:ea typeface="Aptos" panose="020B0004020202020204" pitchFamily="34" charset="0"/>
                <a:cs typeface="Times New Roman" panose="02020603050405020304" pitchFamily="18" charset="0"/>
              </a:rPr>
              <a:t>interni spaziosi</a:t>
            </a:r>
            <a:r>
              <a:rPr lang="it-IT" sz="1600" dirty="0">
                <a:effectLst/>
                <a:latin typeface="+mj-lt"/>
                <a:ea typeface="Aptos" panose="020B0004020202020204" pitchFamily="34" charset="0"/>
                <a:cs typeface="Times New Roman" panose="02020603050405020304" pitchFamily="18" charset="0"/>
              </a:rPr>
              <a:t>, i </a:t>
            </a:r>
            <a:r>
              <a:rPr lang="it-IT" sz="1600" b="1" dirty="0">
                <a:effectLst/>
                <a:latin typeface="+mj-lt"/>
                <a:ea typeface="Aptos" panose="020B0004020202020204" pitchFamily="34" charset="0"/>
                <a:cs typeface="Times New Roman" panose="02020603050405020304" pitchFamily="18" charset="0"/>
              </a:rPr>
              <a:t>sedili confortevoli </a:t>
            </a:r>
            <a:r>
              <a:rPr lang="it-IT" sz="1600" dirty="0">
                <a:effectLst/>
                <a:latin typeface="+mj-lt"/>
                <a:ea typeface="Aptos" panose="020B0004020202020204" pitchFamily="34" charset="0"/>
                <a:cs typeface="Times New Roman" panose="02020603050405020304" pitchFamily="18" charset="0"/>
              </a:rPr>
              <a:t>e i </a:t>
            </a:r>
            <a:r>
              <a:rPr lang="it-IT" sz="1600" b="1" dirty="0">
                <a:effectLst/>
                <a:latin typeface="+mj-lt"/>
                <a:ea typeface="Aptos" panose="020B0004020202020204" pitchFamily="34" charset="0"/>
                <a:cs typeface="Times New Roman" panose="02020603050405020304" pitchFamily="18" charset="0"/>
              </a:rPr>
              <a:t>sistemi di sicurezza avanzati </a:t>
            </a:r>
            <a:r>
              <a:rPr lang="it-IT" sz="1600" dirty="0">
                <a:effectLst/>
                <a:latin typeface="+mj-lt"/>
                <a:ea typeface="Aptos" panose="020B0004020202020204" pitchFamily="34" charset="0"/>
                <a:cs typeface="Times New Roman" panose="02020603050405020304" pitchFamily="18" charset="0"/>
              </a:rPr>
              <a:t>come il cruise control adattivo e il riconoscimento dei segnali stradali rendono la Jeep Avenger 4xe perfetta per le famiglie.</a:t>
            </a:r>
            <a:endParaRPr lang="it-IT" sz="1600" kern="100" dirty="0">
              <a:effectLst/>
              <a:latin typeface="+mj-lt"/>
              <a:ea typeface="Aptos" panose="020B0004020202020204" pitchFamily="34" charset="0"/>
              <a:cs typeface="Times New Roman" panose="02020603050405020304" pitchFamily="18" charset="0"/>
            </a:endParaRPr>
          </a:p>
        </p:txBody>
      </p:sp>
      <p:sp>
        <p:nvSpPr>
          <p:cNvPr id="45" name="CasellaDiTesto 44">
            <a:extLst>
              <a:ext uri="{FF2B5EF4-FFF2-40B4-BE49-F238E27FC236}">
                <a16:creationId xmlns:a16="http://schemas.microsoft.com/office/drawing/2014/main" id="{E94A5F0B-932A-953B-A0D2-B855E646F9C4}"/>
              </a:ext>
            </a:extLst>
          </p:cNvPr>
          <p:cNvSpPr txBox="1"/>
          <p:nvPr/>
        </p:nvSpPr>
        <p:spPr>
          <a:xfrm>
            <a:off x="1365350" y="4249635"/>
            <a:ext cx="4743588" cy="914353"/>
          </a:xfrm>
          <a:prstGeom prst="rect">
            <a:avLst/>
          </a:prstGeom>
          <a:noFill/>
        </p:spPr>
        <p:txBody>
          <a:bodyPr wrap="square">
            <a:spAutoFit/>
          </a:bodyPr>
          <a:lstStyle/>
          <a:p>
            <a:pPr marL="0" lvl="1">
              <a:lnSpc>
                <a:spcPct val="115000"/>
              </a:lnSpc>
              <a:spcAft>
                <a:spcPts val="800"/>
              </a:spcAft>
              <a:buSzPts val="1000"/>
              <a:tabLst>
                <a:tab pos="914400" algn="l"/>
              </a:tabLst>
            </a:pPr>
            <a:r>
              <a:rPr lang="it-IT" sz="1600" b="1" kern="100" dirty="0">
                <a:solidFill>
                  <a:srgbClr val="FFC000"/>
                </a:solidFill>
                <a:effectLst/>
                <a:ea typeface="Aptos" panose="020B0004020202020204" pitchFamily="34" charset="0"/>
                <a:cs typeface="Times New Roman" panose="02020603050405020304" pitchFamily="18" charset="0"/>
              </a:rPr>
              <a:t>Un veicolo che offre sicurezza e comfort per tutta la famiglia, con ampio spazio per passeggeri e bagagli.</a:t>
            </a:r>
          </a:p>
        </p:txBody>
      </p:sp>
      <p:sp>
        <p:nvSpPr>
          <p:cNvPr id="46" name="Rettangolo 45">
            <a:extLst>
              <a:ext uri="{FF2B5EF4-FFF2-40B4-BE49-F238E27FC236}">
                <a16:creationId xmlns:a16="http://schemas.microsoft.com/office/drawing/2014/main" id="{08AD0639-1A10-8089-AB70-F0449F383A16}"/>
              </a:ext>
            </a:extLst>
          </p:cNvPr>
          <p:cNvSpPr/>
          <p:nvPr/>
        </p:nvSpPr>
        <p:spPr>
          <a:xfrm>
            <a:off x="6395900" y="2092132"/>
            <a:ext cx="4338637" cy="357187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rgbClr val="262626"/>
                </a:solidFill>
              </a:rPr>
              <a:t>IMG</a:t>
            </a:r>
          </a:p>
        </p:txBody>
      </p:sp>
    </p:spTree>
    <p:custDataLst>
      <p:tags r:id="rId1"/>
    </p:custDataLst>
    <p:extLst>
      <p:ext uri="{BB962C8B-B14F-4D97-AF65-F5344CB8AC3E}">
        <p14:creationId xmlns:p14="http://schemas.microsoft.com/office/powerpoint/2010/main" val="2532331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E44C8-D2C1-48E8-9697-A6DE4A200329}"/>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id="{D164E23B-79C0-0712-B3BA-130AE5E23E9D}"/>
              </a:ext>
            </a:extLst>
          </p:cNvPr>
          <p:cNvSpPr/>
          <p:nvPr/>
        </p:nvSpPr>
        <p:spPr>
          <a:xfrm>
            <a:off x="0" y="0"/>
            <a:ext cx="12192000" cy="6858000"/>
          </a:xfrm>
          <a:prstGeom prst="rect">
            <a:avLst/>
          </a:prstGeom>
          <a:solidFill>
            <a:schemeClr val="tx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uppo 4">
            <a:extLst>
              <a:ext uri="{FF2B5EF4-FFF2-40B4-BE49-F238E27FC236}">
                <a16:creationId xmlns:a16="http://schemas.microsoft.com/office/drawing/2014/main" id="{A704323B-EA85-EB15-4526-FFA4B039B507}"/>
              </a:ext>
            </a:extLst>
          </p:cNvPr>
          <p:cNvGrpSpPr/>
          <p:nvPr/>
        </p:nvGrpSpPr>
        <p:grpSpPr>
          <a:xfrm>
            <a:off x="922823" y="785813"/>
            <a:ext cx="10346354" cy="5286375"/>
            <a:chOff x="922823" y="1009705"/>
            <a:chExt cx="10346354" cy="5286375"/>
          </a:xfrm>
        </p:grpSpPr>
        <p:sp>
          <p:nvSpPr>
            <p:cNvPr id="6" name="Rettangolo 5">
              <a:extLst>
                <a:ext uri="{FF2B5EF4-FFF2-40B4-BE49-F238E27FC236}">
                  <a16:creationId xmlns:a16="http://schemas.microsoft.com/office/drawing/2014/main" id="{B9161514-4C1C-1C49-F5B9-F0445D11ADA6}"/>
                </a:ext>
              </a:extLst>
            </p:cNvPr>
            <p:cNvSpPr/>
            <p:nvPr/>
          </p:nvSpPr>
          <p:spPr>
            <a:xfrm>
              <a:off x="922823" y="1009705"/>
              <a:ext cx="10346354" cy="5286375"/>
            </a:xfrm>
            <a:prstGeom prst="rect">
              <a:avLst/>
            </a:prstGeom>
            <a:solidFill>
              <a:schemeClr val="bg1"/>
            </a:solidFill>
            <a:ln w="12700">
              <a:solidFill>
                <a:schemeClr val="tx2">
                  <a:lumMod val="75000"/>
                </a:schemeClr>
              </a:solidFill>
            </a:ln>
            <a:effectLst>
              <a:outerShdw blurRad="368300" dist="393700" dir="5400000" sx="93000" sy="93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6">
              <a:extLst>
                <a:ext uri="{FF2B5EF4-FFF2-40B4-BE49-F238E27FC236}">
                  <a16:creationId xmlns:a16="http://schemas.microsoft.com/office/drawing/2014/main" id="{A3F0F4CA-2BE8-5D4A-932A-7E048A50E891}"/>
                </a:ext>
              </a:extLst>
            </p:cNvPr>
            <p:cNvSpPr txBox="1">
              <a:spLocks/>
            </p:cNvSpPr>
            <p:nvPr/>
          </p:nvSpPr>
          <p:spPr>
            <a:xfrm>
              <a:off x="3000375" y="1224495"/>
              <a:ext cx="6048375" cy="1003057"/>
            </a:xfrm>
            <a:prstGeom prst="rect">
              <a:avLst/>
            </a:prstGeom>
          </p:spPr>
          <p:txBody>
            <a:bodyPr wrap="square" lIns="72000" tIns="36000" rIns="72000" bIns="360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tabLst>
                  <a:tab pos="457200" algn="l"/>
                </a:tabLst>
              </a:pPr>
              <a:r>
                <a:rPr lang="it-IT" sz="3200" b="1" kern="100" dirty="0">
                  <a:solidFill>
                    <a:srgbClr val="FFC000"/>
                  </a:solidFill>
                  <a:effectLst/>
                  <a:latin typeface="+mj-lt"/>
                  <a:ea typeface="Aptos" panose="020B0004020202020204" pitchFamily="34" charset="0"/>
                  <a:cs typeface="Times New Roman" panose="02020603050405020304" pitchFamily="18" charset="0"/>
                </a:rPr>
                <a:t>Clienti Ambientalisti:</a:t>
              </a:r>
            </a:p>
            <a:p>
              <a:pPr lvl="0" algn="ctr">
                <a:tabLst>
                  <a:tab pos="457200" algn="l"/>
                </a:tabLst>
              </a:pPr>
              <a:r>
                <a:rPr lang="it-IT" sz="1800" b="0" i="0" dirty="0">
                  <a:solidFill>
                    <a:srgbClr val="111111"/>
                  </a:solidFill>
                  <a:effectLst/>
                  <a:latin typeface="+mn-lt"/>
                </a:rPr>
                <a:t>Proteggi l’Ambiente, Guida con Stile</a:t>
              </a:r>
              <a:endParaRPr kumimoji="0" lang="fr-FR" i="0" u="none" strike="noStrike" kern="1200" cap="none" normalizeH="0" baseline="0" noProof="0" dirty="0">
                <a:ln>
                  <a:noFill/>
                </a:ln>
                <a:effectLst/>
                <a:uLnTx/>
                <a:uFillTx/>
                <a:latin typeface="+mn-lt"/>
                <a:ea typeface="+mj-ea"/>
                <a:cs typeface="+mj-cs"/>
                <a:sym typeface="Arial"/>
              </a:endParaRPr>
            </a:p>
          </p:txBody>
        </p:sp>
        <p:sp>
          <p:nvSpPr>
            <p:cNvPr id="16" name="Segno di moltiplicazione 15">
              <a:extLst>
                <a:ext uri="{FF2B5EF4-FFF2-40B4-BE49-F238E27FC236}">
                  <a16:creationId xmlns:a16="http://schemas.microsoft.com/office/drawing/2014/main" id="{3781C7D9-57AA-B661-46AC-19D37232AF10}"/>
                </a:ext>
              </a:extLst>
            </p:cNvPr>
            <p:cNvSpPr/>
            <p:nvPr/>
          </p:nvSpPr>
          <p:spPr>
            <a:xfrm>
              <a:off x="10734537" y="1052129"/>
              <a:ext cx="478082" cy="478082"/>
            </a:xfrm>
            <a:prstGeom prst="mathMultiply">
              <a:avLst>
                <a:gd name="adj1" fmla="val 339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itle 6">
              <a:extLst>
                <a:ext uri="{FF2B5EF4-FFF2-40B4-BE49-F238E27FC236}">
                  <a16:creationId xmlns:a16="http://schemas.microsoft.com/office/drawing/2014/main" id="{2A871C4C-4043-D69C-5D07-0423208EE395}"/>
                </a:ext>
              </a:extLst>
            </p:cNvPr>
            <p:cNvSpPr txBox="1">
              <a:spLocks/>
            </p:cNvSpPr>
            <p:nvPr/>
          </p:nvSpPr>
          <p:spPr>
            <a:xfrm>
              <a:off x="6919872" y="4406474"/>
              <a:ext cx="823614" cy="751532"/>
            </a:xfrm>
            <a:prstGeom prst="rect">
              <a:avLst/>
            </a:prstGeom>
          </p:spPr>
          <p:txBody>
            <a:bodyPr lIns="72000" tIns="36000" rIns="72000" bIns="3600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377" rtl="0" eaLnBrk="1" fontAlgn="auto" latinLnBrk="0" hangingPunct="1">
                <a:lnSpc>
                  <a:spcPct val="90000"/>
                </a:lnSpc>
                <a:spcBef>
                  <a:spcPct val="0"/>
                </a:spcBef>
                <a:spcAft>
                  <a:spcPts val="0"/>
                </a:spcAft>
                <a:buClrTx/>
                <a:buSzTx/>
                <a:buFontTx/>
                <a:buNone/>
                <a:tabLst/>
                <a:defRPr/>
              </a:pPr>
              <a:r>
                <a:rPr kumimoji="0" lang="fr-FR" sz="2000" b="1" i="0" u="none" strike="noStrike" kern="1200" cap="none" normalizeH="0" baseline="0" noProof="0" dirty="0">
                  <a:ln>
                    <a:noFill/>
                  </a:ln>
                  <a:solidFill>
                    <a:schemeClr val="bg1"/>
                  </a:solidFill>
                  <a:effectLst/>
                  <a:uLnTx/>
                  <a:uFillTx/>
                  <a:latin typeface="Encode Sans" pitchFamily="2" charset="77"/>
                  <a:sym typeface="Arial"/>
                </a:rPr>
                <a:t>20°</a:t>
              </a:r>
            </a:p>
          </p:txBody>
        </p:sp>
      </p:grpSp>
      <p:sp>
        <p:nvSpPr>
          <p:cNvPr id="43" name="CasellaDiTesto 42">
            <a:extLst>
              <a:ext uri="{FF2B5EF4-FFF2-40B4-BE49-F238E27FC236}">
                <a16:creationId xmlns:a16="http://schemas.microsoft.com/office/drawing/2014/main" id="{7DD798B2-8D0B-C0EB-36DE-14441246D251}"/>
              </a:ext>
            </a:extLst>
          </p:cNvPr>
          <p:cNvSpPr txBox="1"/>
          <p:nvPr/>
        </p:nvSpPr>
        <p:spPr>
          <a:xfrm>
            <a:off x="1308100" y="2003660"/>
            <a:ext cx="4858089" cy="2039917"/>
          </a:xfrm>
          <a:prstGeom prst="rect">
            <a:avLst/>
          </a:prstGeom>
          <a:noFill/>
        </p:spPr>
        <p:txBody>
          <a:bodyPr wrap="square">
            <a:spAutoFit/>
          </a:bodyPr>
          <a:lstStyle/>
          <a:p>
            <a:pPr marL="0" lvl="1">
              <a:lnSpc>
                <a:spcPct val="115000"/>
              </a:lnSpc>
              <a:spcAft>
                <a:spcPts val="800"/>
              </a:spcAft>
              <a:buSzPts val="1000"/>
              <a:tabLst>
                <a:tab pos="914400" algn="l"/>
              </a:tabLst>
            </a:pPr>
            <a:r>
              <a:rPr lang="it-IT" sz="1600" b="1" kern="100" dirty="0">
                <a:effectLst/>
                <a:ea typeface="Aptos" panose="020B0004020202020204" pitchFamily="34" charset="0"/>
                <a:cs typeface="Times New Roman" panose="02020603050405020304" pitchFamily="18" charset="0"/>
              </a:rPr>
              <a:t>Soluzioni Offerte:</a:t>
            </a:r>
            <a:r>
              <a:rPr lang="it-IT" sz="1600" kern="100" dirty="0">
                <a:effectLst/>
                <a:ea typeface="Aptos" panose="020B0004020202020204" pitchFamily="34" charset="0"/>
                <a:cs typeface="Times New Roman" panose="02020603050405020304" pitchFamily="18" charset="0"/>
              </a:rPr>
              <a:t> </a:t>
            </a:r>
          </a:p>
          <a:p>
            <a:pPr marL="180975" lvl="1" indent="-180975">
              <a:lnSpc>
                <a:spcPct val="115000"/>
              </a:lnSpc>
              <a:spcAft>
                <a:spcPts val="800"/>
              </a:spcAft>
              <a:buSzPts val="1000"/>
              <a:buFont typeface="Arial" panose="020B0604020202020204" pitchFamily="34" charset="0"/>
              <a:buChar char="•"/>
              <a:tabLst>
                <a:tab pos="914400" algn="l"/>
              </a:tabLst>
            </a:pPr>
            <a:r>
              <a:rPr lang="it-IT" dirty="0">
                <a:latin typeface="+mj-lt"/>
                <a:ea typeface="Aptos" panose="020B0004020202020204" pitchFamily="34" charset="0"/>
                <a:cs typeface="Times New Roman" panose="02020603050405020304" pitchFamily="18" charset="0"/>
              </a:rPr>
              <a:t>La </a:t>
            </a:r>
            <a:r>
              <a:rPr lang="it-IT" b="1" dirty="0">
                <a:latin typeface="+mj-lt"/>
                <a:ea typeface="Aptos" panose="020B0004020202020204" pitchFamily="34" charset="0"/>
                <a:cs typeface="Times New Roman" panose="02020603050405020304" pitchFamily="18" charset="0"/>
              </a:rPr>
              <a:t>motorizzazione ibrida </a:t>
            </a:r>
            <a:r>
              <a:rPr lang="it-IT" dirty="0">
                <a:solidFill>
                  <a:srgbClr val="C00000"/>
                </a:solidFill>
                <a:latin typeface="+mj-lt"/>
                <a:ea typeface="Aptos" panose="020B0004020202020204" pitchFamily="34" charset="0"/>
                <a:cs typeface="Times New Roman" panose="02020603050405020304" pitchFamily="18" charset="0"/>
              </a:rPr>
              <a:t>(inserire modello motore) </a:t>
            </a:r>
            <a:r>
              <a:rPr lang="it-IT" dirty="0">
                <a:latin typeface="+mj-lt"/>
                <a:ea typeface="Aptos" panose="020B0004020202020204" pitchFamily="34" charset="0"/>
                <a:cs typeface="Times New Roman" panose="02020603050405020304" pitchFamily="18" charset="0"/>
              </a:rPr>
              <a:t>del modello 4xe riduce le emissioni di CO</a:t>
            </a:r>
            <a:r>
              <a:rPr lang="it-IT" baseline="-25000" dirty="0">
                <a:latin typeface="+mj-lt"/>
                <a:ea typeface="Aptos" panose="020B0004020202020204" pitchFamily="34" charset="0"/>
                <a:cs typeface="Times New Roman" panose="02020603050405020304" pitchFamily="18" charset="0"/>
              </a:rPr>
              <a:t>2</a:t>
            </a:r>
            <a:r>
              <a:rPr lang="it-IT" dirty="0">
                <a:latin typeface="+mj-lt"/>
                <a:ea typeface="Aptos" panose="020B0004020202020204" pitchFamily="34" charset="0"/>
                <a:cs typeface="Times New Roman" panose="02020603050405020304" pitchFamily="18" charset="0"/>
              </a:rPr>
              <a:t> e migliora l’efficienza del carburante, rispondendo alle esigenze dei clienti attenti all’ambiente.</a:t>
            </a:r>
            <a:endParaRPr lang="it-IT" sz="1600" kern="100" dirty="0">
              <a:effectLst/>
              <a:latin typeface="+mj-lt"/>
              <a:ea typeface="Aptos" panose="020B0004020202020204" pitchFamily="34" charset="0"/>
              <a:cs typeface="Times New Roman" panose="02020603050405020304" pitchFamily="18" charset="0"/>
            </a:endParaRPr>
          </a:p>
        </p:txBody>
      </p:sp>
      <p:sp>
        <p:nvSpPr>
          <p:cNvPr id="45" name="CasellaDiTesto 44">
            <a:extLst>
              <a:ext uri="{FF2B5EF4-FFF2-40B4-BE49-F238E27FC236}">
                <a16:creationId xmlns:a16="http://schemas.microsoft.com/office/drawing/2014/main" id="{3C291357-E60E-AB4D-D206-D60712E1071F}"/>
              </a:ext>
            </a:extLst>
          </p:cNvPr>
          <p:cNvSpPr txBox="1"/>
          <p:nvPr/>
        </p:nvSpPr>
        <p:spPr>
          <a:xfrm>
            <a:off x="1365350" y="4249635"/>
            <a:ext cx="4743588" cy="914353"/>
          </a:xfrm>
          <a:prstGeom prst="rect">
            <a:avLst/>
          </a:prstGeom>
          <a:noFill/>
        </p:spPr>
        <p:txBody>
          <a:bodyPr wrap="square">
            <a:spAutoFit/>
          </a:bodyPr>
          <a:lstStyle/>
          <a:p>
            <a:pPr marL="0" lvl="1">
              <a:lnSpc>
                <a:spcPct val="115000"/>
              </a:lnSpc>
              <a:spcAft>
                <a:spcPts val="800"/>
              </a:spcAft>
              <a:buSzPts val="1000"/>
              <a:tabLst>
                <a:tab pos="914400" algn="l"/>
              </a:tabLst>
            </a:pPr>
            <a:r>
              <a:rPr lang="it-IT" sz="1600" b="1" kern="100" dirty="0">
                <a:solidFill>
                  <a:srgbClr val="FFC000"/>
                </a:solidFill>
                <a:effectLst/>
                <a:ea typeface="Aptos" panose="020B0004020202020204" pitchFamily="34" charset="0"/>
                <a:cs typeface="Times New Roman" panose="02020603050405020304" pitchFamily="18" charset="0"/>
              </a:rPr>
              <a:t>Ideale per chi desidera ridurre il proprio impatto ambientale senza compromettere le prestazioni e il comfort.</a:t>
            </a:r>
          </a:p>
        </p:txBody>
      </p:sp>
      <p:sp>
        <p:nvSpPr>
          <p:cNvPr id="46" name="Rettangolo 45">
            <a:extLst>
              <a:ext uri="{FF2B5EF4-FFF2-40B4-BE49-F238E27FC236}">
                <a16:creationId xmlns:a16="http://schemas.microsoft.com/office/drawing/2014/main" id="{502AEF6B-2D5E-2A4E-B840-5B03EC31DA78}"/>
              </a:ext>
            </a:extLst>
          </p:cNvPr>
          <p:cNvSpPr/>
          <p:nvPr/>
        </p:nvSpPr>
        <p:spPr>
          <a:xfrm>
            <a:off x="6395900" y="2092132"/>
            <a:ext cx="4338637" cy="357187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rgbClr val="262626"/>
                </a:solidFill>
              </a:rPr>
              <a:t>IMG</a:t>
            </a:r>
          </a:p>
        </p:txBody>
      </p:sp>
    </p:spTree>
    <p:custDataLst>
      <p:tags r:id="rId1"/>
    </p:custDataLst>
    <p:extLst>
      <p:ext uri="{BB962C8B-B14F-4D97-AF65-F5344CB8AC3E}">
        <p14:creationId xmlns:p14="http://schemas.microsoft.com/office/powerpoint/2010/main" val="5439594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1_OFFICE THEME" val="iTRJ0sco"/>
  <p:tag name="ARTICULATE_DESIGN_ID_PERSONALIZZA STRUTTURA" val="U1ateGuw"/>
  <p:tag name="ARTICULATE_DESIGN_ID_1_PERSONALIZZA STRUTTURA" val="IhkHQmXD"/>
  <p:tag name="ARTICULATE_SLIDE_THUMBNAIL_REFRESH" val="1"/>
  <p:tag name="ARTICULATE_DESIGN_ID_TEMA DI OFFICE" val="z3Qy2hQV"/>
  <p:tag name="ARTICULATE_DESIGN_ID_LIGHT PRESENTATION" val="z6c1f413"/>
  <p:tag name="ARTICULATE_PROJECT_CHECK" val="0"/>
  <p:tag name="ARTICULATE_DESIGN_ID_1_STELLANTIS - CHAPTER BLUE" val="S2OTSoxJ"/>
  <p:tag name="ARTICULATE_DESIGN_ID_3_OFFICE THEME" val="dIkSq75E"/>
  <p:tag name="ARTICULATE_DESIGN_ID_3_WHITE" val="EoiWCq6A"/>
  <p:tag name="TAG_BACKING_FORM_KEY" val="3147724-d:\koine 0\jeep avenger 4xe wbt\sviluppo\jeep avenger my25 2024_07_24.pptx"/>
  <p:tag name="ARTICULATE_PRESENTER_VERSION" val="8"/>
  <p:tag name="ARTICULATE_PROJECT_OPEN" val="0"/>
  <p:tag name="ARTICULATE_SLIDE_COUNT" val="3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Tema di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tellantis">
      <a:majorFont>
        <a:latin typeface="Encode Sans"/>
        <a:ea typeface=""/>
        <a:cs typeface=""/>
      </a:majorFont>
      <a:minorFont>
        <a:latin typeface="Encode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AB943AC203684599DF6BB292D4C1A7" ma:contentTypeVersion="11" ma:contentTypeDescription="Crée un document." ma:contentTypeScope="" ma:versionID="cfacf7c4b09c5da154281b6d2fd92e6f">
  <xsd:schema xmlns:xsd="http://www.w3.org/2001/XMLSchema" xmlns:xs="http://www.w3.org/2001/XMLSchema" xmlns:p="http://schemas.microsoft.com/office/2006/metadata/properties" xmlns:ns3="185588e2-483f-4b85-a446-ee042caf0e4d" xmlns:ns4="e360540c-a9b4-4472-aa99-110dbc70b55d" targetNamespace="http://schemas.microsoft.com/office/2006/metadata/properties" ma:root="true" ma:fieldsID="acfc8f6df3379b6f5a79f780ed3db6ab" ns3:_="" ns4:_="">
    <xsd:import namespace="185588e2-483f-4b85-a446-ee042caf0e4d"/>
    <xsd:import namespace="e360540c-a9b4-4472-aa99-110dbc70b55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5588e2-483f-4b85-a446-ee042caf0e4d"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SharingHintHash" ma:index="10" nillable="true" ma:displayName="Partage du hachage d’indicateur"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60540c-a9b4-4472-aa99-110dbc70b55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DE6DB60-BBAB-4EAC-86CB-F8A1D07E066C}">
  <ds:schemaRefs>
    <ds:schemaRef ds:uri="185588e2-483f-4b85-a446-ee042caf0e4d"/>
    <ds:schemaRef ds:uri="e360540c-a9b4-4472-aa99-110dbc70b55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C31B705C-6487-497B-87F9-34BB2E286AB8}">
  <ds:schemaRefs>
    <ds:schemaRef ds:uri="http://schemas.microsoft.com/sharepoint/v3/contenttype/forms"/>
  </ds:schemaRefs>
</ds:datastoreItem>
</file>

<file path=customXml/itemProps3.xml><?xml version="1.0" encoding="utf-8"?>
<ds:datastoreItem xmlns:ds="http://schemas.openxmlformats.org/officeDocument/2006/customXml" ds:itemID="{2D3040F3-9D85-44CC-91B3-28A4EF93FE55}">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e360540c-a9b4-4472-aa99-110dbc70b55d"/>
    <ds:schemaRef ds:uri="185588e2-483f-4b85-a446-ee042caf0e4d"/>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2434</TotalTime>
  <Words>3866</Words>
  <Application>Microsoft Office PowerPoint</Application>
  <PresentationFormat>Widescreen</PresentationFormat>
  <Paragraphs>391</Paragraphs>
  <Slides>33</Slides>
  <Notes>2</Notes>
  <HiddenSlides>0</HiddenSlides>
  <MMClips>0</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33</vt:i4>
      </vt:variant>
    </vt:vector>
  </HeadingPairs>
  <TitlesOfParts>
    <vt:vector size="45" baseType="lpstr">
      <vt:lpstr>-apple-system</vt:lpstr>
      <vt:lpstr>Aptos</vt:lpstr>
      <vt:lpstr>Arial</vt:lpstr>
      <vt:lpstr>Calibri</vt:lpstr>
      <vt:lpstr>Courier New</vt:lpstr>
      <vt:lpstr>DIN Pro</vt:lpstr>
      <vt:lpstr>Encode Sans</vt:lpstr>
      <vt:lpstr>Encode Sans ExtraBold</vt:lpstr>
      <vt:lpstr>Encode Sans Light</vt:lpstr>
      <vt:lpstr>Symbol</vt:lpstr>
      <vt:lpstr>Times New Roman</vt:lpstr>
      <vt:lpstr>1_Office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Raytheon Professional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Damien Eustache</dc:creator>
  <cp:lastModifiedBy>Patrizia Gariglio</cp:lastModifiedBy>
  <cp:revision>640</cp:revision>
  <cp:lastPrinted>2024-07-07T08:01:13Z</cp:lastPrinted>
  <dcterms:created xsi:type="dcterms:W3CDTF">2021-10-22T11:14:12Z</dcterms:created>
  <dcterms:modified xsi:type="dcterms:W3CDTF">2024-10-31T16:05:52Z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fd53d93-3f4c-4b90-b511-bd6bdbb4fba9_Enabled">
    <vt:lpwstr>true</vt:lpwstr>
  </property>
  <property fmtid="{D5CDD505-2E9C-101B-9397-08002B2CF9AE}" pid="3" name="MSIP_Label_2fd53d93-3f4c-4b90-b511-bd6bdbb4fba9_SetDate">
    <vt:lpwstr>2022-07-18T06:56:51Z</vt:lpwstr>
  </property>
  <property fmtid="{D5CDD505-2E9C-101B-9397-08002B2CF9AE}" pid="4" name="MSIP_Label_2fd53d93-3f4c-4b90-b511-bd6bdbb4fba9_Method">
    <vt:lpwstr>Standard</vt:lpwstr>
  </property>
  <property fmtid="{D5CDD505-2E9C-101B-9397-08002B2CF9AE}" pid="5" name="MSIP_Label_2fd53d93-3f4c-4b90-b511-bd6bdbb4fba9_Name">
    <vt:lpwstr>2fd53d93-3f4c-4b90-b511-bd6bdbb4fba9</vt:lpwstr>
  </property>
  <property fmtid="{D5CDD505-2E9C-101B-9397-08002B2CF9AE}" pid="6" name="MSIP_Label_2fd53d93-3f4c-4b90-b511-bd6bdbb4fba9_SiteId">
    <vt:lpwstr>d852d5cd-724c-4128-8812-ffa5db3f8507</vt:lpwstr>
  </property>
  <property fmtid="{D5CDD505-2E9C-101B-9397-08002B2CF9AE}" pid="7" name="MSIP_Label_2fd53d93-3f4c-4b90-b511-bd6bdbb4fba9_ActionId">
    <vt:lpwstr>78d5bbff-18d1-4053-80ff-75e4cdd410d5</vt:lpwstr>
  </property>
  <property fmtid="{D5CDD505-2E9C-101B-9397-08002B2CF9AE}" pid="8" name="MSIP_Label_2fd53d93-3f4c-4b90-b511-bd6bdbb4fba9_ContentBits">
    <vt:lpwstr>0</vt:lpwstr>
  </property>
  <property fmtid="{D5CDD505-2E9C-101B-9397-08002B2CF9AE}" pid="9" name="ContentTypeId">
    <vt:lpwstr>0x010100D1AB943AC203684599DF6BB292D4C1A7</vt:lpwstr>
  </property>
  <property fmtid="{D5CDD505-2E9C-101B-9397-08002B2CF9AE}" pid="10" name="ArticulatePath">
    <vt:lpwstr>Jeep Avenger 4xe Model Reveal_KOINE</vt:lpwstr>
  </property>
  <property fmtid="{D5CDD505-2E9C-101B-9397-08002B2CF9AE}" pid="11" name="ArticulateUseProject">
    <vt:lpwstr>1</vt:lpwstr>
  </property>
  <property fmtid="{D5CDD505-2E9C-101B-9397-08002B2CF9AE}" pid="12" name="ArticulateProjectVersion">
    <vt:lpwstr>8</vt:lpwstr>
  </property>
  <property fmtid="{D5CDD505-2E9C-101B-9397-08002B2CF9AE}" pid="13" name="ArticulateGUID">
    <vt:lpwstr>F02BC5CE-34A4-4F51-85F2-A920C79B75AE</vt:lpwstr>
  </property>
  <property fmtid="{D5CDD505-2E9C-101B-9397-08002B2CF9AE}" pid="14" name="ArticulateProjectFull">
    <vt:lpwstr>D:\koine23_Condivisa\_INTELLIGENZA ARTIFICIALE\old\Jeep Avenger MY25 2024  wbt_vale.ppta</vt:lpwstr>
  </property>
</Properties>
</file>