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custDataLst>
    <p:tags r:id="rId16"/>
  </p:custDataLst>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66" d="100"/>
          <a:sy n="66" d="100"/>
        </p:scale>
        <p:origin x="179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AF6575-7CBD-B9DF-3CE8-70634758539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C7B8363-94E3-56F2-655A-EBA934C2B2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D174576-23F6-F12C-C64B-0DA71C0F7E57}"/>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5" name="Segnaposto piè di pagina 4">
            <a:extLst>
              <a:ext uri="{FF2B5EF4-FFF2-40B4-BE49-F238E27FC236}">
                <a16:creationId xmlns:a16="http://schemas.microsoft.com/office/drawing/2014/main" id="{BE9F6AAD-6AF4-8084-6A3D-BCDD6B248CF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947BB7C-F38D-FCB2-6332-2F41700D6F4B}"/>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3543988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E8C875-26A7-23F9-1CD9-271CE515E7A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9B00F89-961F-EDAA-9263-7301FF5BFD8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799A7B1-DC45-2DD3-4DE9-95621C64CFBF}"/>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5" name="Segnaposto piè di pagina 4">
            <a:extLst>
              <a:ext uri="{FF2B5EF4-FFF2-40B4-BE49-F238E27FC236}">
                <a16:creationId xmlns:a16="http://schemas.microsoft.com/office/drawing/2014/main" id="{8CED06C9-C1CE-AC99-9E32-36B7BA4A5D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C53F383-55E1-52C3-DC38-D9DF3543E8CE}"/>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1856613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C30AA1C-2E05-884E-E64D-F03B666EA49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8A6CC9-FB1E-0578-1B78-C43708169CE9}"/>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FC72E3C-B4DF-F4BC-BDCD-67726E3A1A98}"/>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5" name="Segnaposto piè di pagina 4">
            <a:extLst>
              <a:ext uri="{FF2B5EF4-FFF2-40B4-BE49-F238E27FC236}">
                <a16:creationId xmlns:a16="http://schemas.microsoft.com/office/drawing/2014/main" id="{9F6E414E-487A-85A4-5248-22C6113A952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ABAC11E-DF7D-451A-9748-F3B53E4C1643}"/>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56301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7AF5D2-912C-61DA-6C95-26D3C071D4A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A4D619A-2F7D-A68D-E479-B7A4F68BDF71}"/>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38BF01F-9CB3-7981-CE67-C766F2065C54}"/>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5" name="Segnaposto piè di pagina 4">
            <a:extLst>
              <a:ext uri="{FF2B5EF4-FFF2-40B4-BE49-F238E27FC236}">
                <a16:creationId xmlns:a16="http://schemas.microsoft.com/office/drawing/2014/main" id="{16AF5230-5549-95D0-1BF8-F1DD4E4826A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3DD6A10-CF6C-371E-5DE5-FDEDF014F574}"/>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1703007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EC7082-7C52-3E6A-5D44-3A06C28778AC}"/>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F7854729-F9FB-E16C-5CA5-D54C74F2AC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D35933F-E3D4-9E16-D6D6-3606193D4552}"/>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5" name="Segnaposto piè di pagina 4">
            <a:extLst>
              <a:ext uri="{FF2B5EF4-FFF2-40B4-BE49-F238E27FC236}">
                <a16:creationId xmlns:a16="http://schemas.microsoft.com/office/drawing/2014/main" id="{82A2EDDB-DFB4-55E0-0377-C845E4697C9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E55A128-A1AF-9EE6-8D6D-00BDB2D99E92}"/>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2500846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8E3780-D132-E3D0-7EF6-3D1BE9E00FB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595C2DF-FCD8-1048-6DAE-FEE1CF84202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E6718CB-31A2-7BB3-D394-0107D68F03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82DAE43-37C0-0027-6A0F-B127E956C3F1}"/>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6" name="Segnaposto piè di pagina 5">
            <a:extLst>
              <a:ext uri="{FF2B5EF4-FFF2-40B4-BE49-F238E27FC236}">
                <a16:creationId xmlns:a16="http://schemas.microsoft.com/office/drawing/2014/main" id="{B5F09351-4675-53E1-4960-609BE8EC5CF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16B3ABD-5DD9-CE2A-59E2-6F8C8F0768DF}"/>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2629752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F35B2D-224F-696E-E19E-082A23F0D57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9965F7-ACDB-A98F-AB9D-AB6B88C0A0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81C7A823-E532-0DE2-78CF-EA5B69C7D0A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F22099F6-74DE-3FDD-B55E-BA94D71F3A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92514952-A871-43EE-417F-D8CD763499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68A2F1A-9BDA-357B-B82C-2578EC800FE5}"/>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8" name="Segnaposto piè di pagina 7">
            <a:extLst>
              <a:ext uri="{FF2B5EF4-FFF2-40B4-BE49-F238E27FC236}">
                <a16:creationId xmlns:a16="http://schemas.microsoft.com/office/drawing/2014/main" id="{C91F2709-4931-E3B5-0F2E-974EA54FD11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C5237625-3B24-3FD2-2DE3-C540AE48F3AC}"/>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1831254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EA1C96-9350-4A46-BB73-A5D52780B02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0AE0978-1651-6588-F0DA-D487C5673BEE}"/>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4" name="Segnaposto piè di pagina 3">
            <a:extLst>
              <a:ext uri="{FF2B5EF4-FFF2-40B4-BE49-F238E27FC236}">
                <a16:creationId xmlns:a16="http://schemas.microsoft.com/office/drawing/2014/main" id="{F2CFE9CF-CA10-D8BE-58ED-14C3829B29B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8159A7E-724B-FF3D-18C8-AEE36174BB01}"/>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286860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4683717-B5E9-D3FF-C146-557CCBEB0A8A}"/>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3" name="Segnaposto piè di pagina 2">
            <a:extLst>
              <a:ext uri="{FF2B5EF4-FFF2-40B4-BE49-F238E27FC236}">
                <a16:creationId xmlns:a16="http://schemas.microsoft.com/office/drawing/2014/main" id="{603D4861-9667-C241-C786-87B88534960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997E3C3-AA33-F023-C8C3-7482DBC3AADC}"/>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2276488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AEDB09-9379-0435-ACA8-34DB76D71CD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714C8BB-74F1-CC3E-F056-1F07055454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FEB7E33-D558-9AD0-BBA9-3E0A8DB23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B92747A-B4F6-617A-28B0-A9CE6593DBA5}"/>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6" name="Segnaposto piè di pagina 5">
            <a:extLst>
              <a:ext uri="{FF2B5EF4-FFF2-40B4-BE49-F238E27FC236}">
                <a16:creationId xmlns:a16="http://schemas.microsoft.com/office/drawing/2014/main" id="{C642C7FC-2509-C013-C7B1-AE50D14C913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5090B28-706A-243F-2820-BC609FF90711}"/>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4025915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163867-E8F2-9EC7-534F-68A5BC5698B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CD81960-9C18-557D-50BA-F9D22088B7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68A81BAC-5F50-0850-36A0-03964E4BB7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677C691-663D-A655-3A77-0E5E94CBD08E}"/>
              </a:ext>
            </a:extLst>
          </p:cNvPr>
          <p:cNvSpPr>
            <a:spLocks noGrp="1"/>
          </p:cNvSpPr>
          <p:nvPr>
            <p:ph type="dt" sz="half" idx="10"/>
          </p:nvPr>
        </p:nvSpPr>
        <p:spPr/>
        <p:txBody>
          <a:bodyPr/>
          <a:lstStyle/>
          <a:p>
            <a:fld id="{2D4CE663-063F-4EF6-9D78-95A3FAEA7097}" type="datetimeFigureOut">
              <a:rPr lang="it-IT" smtClean="0"/>
              <a:t>04/10/2024</a:t>
            </a:fld>
            <a:endParaRPr lang="it-IT"/>
          </a:p>
        </p:txBody>
      </p:sp>
      <p:sp>
        <p:nvSpPr>
          <p:cNvPr id="6" name="Segnaposto piè di pagina 5">
            <a:extLst>
              <a:ext uri="{FF2B5EF4-FFF2-40B4-BE49-F238E27FC236}">
                <a16:creationId xmlns:a16="http://schemas.microsoft.com/office/drawing/2014/main" id="{410E0A36-AAD4-99DD-EBB7-08C2B8D0795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53D6433-896F-6E95-5778-9811DEBDAC05}"/>
              </a:ext>
            </a:extLst>
          </p:cNvPr>
          <p:cNvSpPr>
            <a:spLocks noGrp="1"/>
          </p:cNvSpPr>
          <p:nvPr>
            <p:ph type="sldNum" sz="quarter" idx="12"/>
          </p:nvPr>
        </p:nvSpPr>
        <p:spPr/>
        <p:txBody>
          <a:bodyPr/>
          <a:lstStyle/>
          <a:p>
            <a:fld id="{39817A54-6CF8-432C-932B-5B3C39B9E8B9}" type="slidenum">
              <a:rPr lang="it-IT" smtClean="0"/>
              <a:t>‹N›</a:t>
            </a:fld>
            <a:endParaRPr lang="it-IT"/>
          </a:p>
        </p:txBody>
      </p:sp>
    </p:spTree>
    <p:extLst>
      <p:ext uri="{BB962C8B-B14F-4D97-AF65-F5344CB8AC3E}">
        <p14:creationId xmlns:p14="http://schemas.microsoft.com/office/powerpoint/2010/main" val="3411245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12879EE5-50EF-B80D-B66A-3DBC9F55E9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3C53DE1-E9EF-8572-7D41-D398AE8A26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D4BC377-A458-D0A3-E1FD-947D634DFB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4CE663-063F-4EF6-9D78-95A3FAEA7097}" type="datetimeFigureOut">
              <a:rPr lang="it-IT" smtClean="0"/>
              <a:t>04/10/2024</a:t>
            </a:fld>
            <a:endParaRPr lang="it-IT"/>
          </a:p>
        </p:txBody>
      </p:sp>
      <p:sp>
        <p:nvSpPr>
          <p:cNvPr id="5" name="Segnaposto piè di pagina 4">
            <a:extLst>
              <a:ext uri="{FF2B5EF4-FFF2-40B4-BE49-F238E27FC236}">
                <a16:creationId xmlns:a16="http://schemas.microsoft.com/office/drawing/2014/main" id="{14965558-05B2-9993-F7E6-C28CD0275C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10F03B32-4566-F7A8-ABC0-73168B233D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817A54-6CF8-432C-932B-5B3C39B9E8B9}" type="slidenum">
              <a:rPr lang="it-IT" smtClean="0"/>
              <a:t>‹N›</a:t>
            </a:fld>
            <a:endParaRPr lang="it-IT"/>
          </a:p>
        </p:txBody>
      </p:sp>
    </p:spTree>
    <p:extLst>
      <p:ext uri="{BB962C8B-B14F-4D97-AF65-F5344CB8AC3E}">
        <p14:creationId xmlns:p14="http://schemas.microsoft.com/office/powerpoint/2010/main" val="3331613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8D6230E4-59E3-E126-0C80-141EE7784600}"/>
              </a:ext>
            </a:extLst>
          </p:cNvPr>
          <p:cNvSpPr txBox="1"/>
          <p:nvPr/>
        </p:nvSpPr>
        <p:spPr>
          <a:xfrm>
            <a:off x="449943" y="420914"/>
            <a:ext cx="10827657" cy="6463308"/>
          </a:xfrm>
          <a:prstGeom prst="rect">
            <a:avLst/>
          </a:prstGeom>
          <a:noFill/>
        </p:spPr>
        <p:txBody>
          <a:bodyPr wrap="square" rtlCol="0">
            <a:spAutoFit/>
          </a:bodyPr>
          <a:lstStyle/>
          <a:p>
            <a:r>
              <a:rPr lang="it-IT" b="1" dirty="0"/>
              <a:t>Struttura Corso di Formazione (30 pagine)</a:t>
            </a:r>
          </a:p>
          <a:p>
            <a:pPr>
              <a:buFont typeface="+mj-lt"/>
              <a:buAutoNum type="arabicPeriod"/>
            </a:pPr>
            <a:r>
              <a:rPr lang="it-IT" b="1" dirty="0"/>
              <a:t>Introduzione alla Jeep Avenger MY25 e 4xe</a:t>
            </a:r>
            <a:endParaRPr lang="it-IT" dirty="0"/>
          </a:p>
          <a:p>
            <a:pPr marL="742950" lvl="1" indent="-285750">
              <a:buFont typeface="+mj-lt"/>
              <a:buAutoNum type="arabicPeriod"/>
            </a:pPr>
            <a:r>
              <a:rPr lang="it-IT" dirty="0"/>
              <a:t>Panoramica del corso</a:t>
            </a:r>
          </a:p>
          <a:p>
            <a:pPr marL="742950" lvl="1" indent="-285750">
              <a:buFont typeface="+mj-lt"/>
              <a:buAutoNum type="arabicPeriod"/>
            </a:pPr>
            <a:r>
              <a:rPr lang="it-IT" dirty="0"/>
              <a:t>Obiettivi formativi</a:t>
            </a:r>
          </a:p>
          <a:p>
            <a:pPr>
              <a:buFont typeface="+mj-lt"/>
              <a:buAutoNum type="arabicPeriod"/>
            </a:pPr>
            <a:r>
              <a:rPr lang="it-IT" b="1" dirty="0"/>
              <a:t>Jeep Avenger 4xe: Panoramica generale</a:t>
            </a:r>
            <a:endParaRPr lang="it-IT" dirty="0"/>
          </a:p>
          <a:p>
            <a:pPr marL="742950" lvl="1" indent="-285750">
              <a:buFont typeface="+mj-lt"/>
              <a:buAutoNum type="arabicPeriod"/>
            </a:pPr>
            <a:r>
              <a:rPr lang="it-IT" dirty="0"/>
              <a:t>Inquadramento generale del modello</a:t>
            </a:r>
          </a:p>
          <a:p>
            <a:pPr marL="742950" lvl="1" indent="-285750">
              <a:buFont typeface="+mj-lt"/>
              <a:buAutoNum type="arabicPeriod"/>
            </a:pPr>
            <a:r>
              <a:rPr lang="it-IT" dirty="0"/>
              <a:t>Caratteristiche distintive rispetto ai modelli precedenti</a:t>
            </a:r>
          </a:p>
          <a:p>
            <a:pPr>
              <a:buFont typeface="+mj-lt"/>
              <a:buAutoNum type="arabicPeriod"/>
            </a:pPr>
            <a:r>
              <a:rPr lang="it-IT" b="1" dirty="0"/>
              <a:t>Profilo del cliente Jeep Avenger 4xe</a:t>
            </a:r>
            <a:endParaRPr lang="it-IT" dirty="0"/>
          </a:p>
          <a:p>
            <a:pPr marL="742950" lvl="1" indent="-285750">
              <a:buFont typeface="+mj-lt"/>
              <a:buAutoNum type="arabicPeriod"/>
            </a:pPr>
            <a:r>
              <a:rPr lang="it-IT" dirty="0"/>
              <a:t>Cluster di clienti target (es. sportivi, clienti urbani)</a:t>
            </a:r>
          </a:p>
          <a:p>
            <a:pPr marL="742950" lvl="1" indent="-285750">
              <a:buFont typeface="+mj-lt"/>
              <a:buAutoNum type="arabicPeriod"/>
            </a:pPr>
            <a:r>
              <a:rPr lang="it-IT" dirty="0"/>
              <a:t>Esigenze dei clienti e soluzioni offerte</a:t>
            </a:r>
          </a:p>
          <a:p>
            <a:pPr>
              <a:buFont typeface="+mj-lt"/>
              <a:buAutoNum type="arabicPeriod"/>
            </a:pPr>
            <a:r>
              <a:rPr lang="it-IT" b="1" dirty="0"/>
              <a:t>Tecnologia ibrida della Jeep Avenger 4xe</a:t>
            </a:r>
            <a:endParaRPr lang="it-IT" dirty="0"/>
          </a:p>
          <a:p>
            <a:pPr marL="742950" lvl="1" indent="-285750">
              <a:buFont typeface="+mj-lt"/>
              <a:buAutoNum type="arabicPeriod"/>
            </a:pPr>
            <a:r>
              <a:rPr lang="it-IT" dirty="0"/>
              <a:t>Dettagli del sistema ibrido 48V</a:t>
            </a:r>
          </a:p>
          <a:p>
            <a:pPr marL="742950" lvl="1" indent="-285750">
              <a:buFont typeface="+mj-lt"/>
              <a:buAutoNum type="arabicPeriod"/>
            </a:pPr>
            <a:r>
              <a:rPr lang="it-IT" dirty="0"/>
              <a:t>Motore 1.2L turbo da 136 HP e motori elettrici da 21kW</a:t>
            </a:r>
          </a:p>
          <a:p>
            <a:pPr>
              <a:buFont typeface="+mj-lt"/>
              <a:buAutoNum type="arabicPeriod"/>
            </a:pPr>
            <a:r>
              <a:rPr lang="it-IT" b="1" dirty="0"/>
              <a:t>Tecnologie avanzate di trazione della 4xe</a:t>
            </a:r>
            <a:endParaRPr lang="it-IT" dirty="0"/>
          </a:p>
          <a:p>
            <a:pPr marL="742950" lvl="1" indent="-285750">
              <a:buFont typeface="+mj-lt"/>
              <a:buAutoNum type="arabicPeriod"/>
            </a:pPr>
            <a:r>
              <a:rPr lang="it-IT" dirty="0"/>
              <a:t>Sistema di trazione AWD</a:t>
            </a:r>
          </a:p>
          <a:p>
            <a:pPr marL="742950" lvl="1" indent="-285750">
              <a:buFont typeface="+mj-lt"/>
              <a:buAutoNum type="arabicPeriod"/>
            </a:pPr>
            <a:r>
              <a:rPr lang="it-IT" dirty="0"/>
              <a:t>Modalità di guida </a:t>
            </a:r>
            <a:r>
              <a:rPr lang="it-IT" dirty="0" err="1"/>
              <a:t>Selec-Terrain</a:t>
            </a:r>
            <a:endParaRPr lang="it-IT" dirty="0"/>
          </a:p>
          <a:p>
            <a:pPr>
              <a:buFont typeface="+mj-lt"/>
              <a:buAutoNum type="arabicPeriod"/>
            </a:pPr>
            <a:r>
              <a:rPr lang="it-IT" b="1" dirty="0"/>
              <a:t>Prestazioni off-road della 4xe</a:t>
            </a:r>
            <a:endParaRPr lang="it-IT" dirty="0"/>
          </a:p>
          <a:p>
            <a:pPr marL="742950" lvl="1" indent="-285750">
              <a:buFont typeface="+mj-lt"/>
              <a:buAutoNum type="arabicPeriod"/>
            </a:pPr>
            <a:r>
              <a:rPr lang="it-IT" dirty="0"/>
              <a:t>Angoli di attacco, ventrali e di uscita</a:t>
            </a:r>
          </a:p>
          <a:p>
            <a:pPr marL="742950" lvl="1" indent="-285750">
              <a:buFont typeface="+mj-lt"/>
              <a:buAutoNum type="arabicPeriod"/>
            </a:pPr>
            <a:r>
              <a:rPr lang="it-IT" dirty="0"/>
              <a:t>Capacità di guado e altezza da terra</a:t>
            </a:r>
          </a:p>
          <a:p>
            <a:pPr>
              <a:buFont typeface="+mj-lt"/>
              <a:buAutoNum type="arabicPeriod"/>
            </a:pPr>
            <a:r>
              <a:rPr lang="it-IT" b="1" dirty="0"/>
              <a:t>Modalità di guida della Jeep Avenger 4xe</a:t>
            </a:r>
            <a:endParaRPr lang="it-IT" dirty="0"/>
          </a:p>
          <a:p>
            <a:pPr marL="742950" lvl="1" indent="-285750">
              <a:buFont typeface="+mj-lt"/>
              <a:buAutoNum type="arabicPeriod"/>
            </a:pPr>
            <a:r>
              <a:rPr lang="it-IT" dirty="0"/>
              <a:t>Descrizione delle modalità Auto, Sport, Sabbia/Fango e Neve</a:t>
            </a:r>
          </a:p>
          <a:p>
            <a:pPr marL="742950" lvl="1" indent="-285750">
              <a:buFont typeface="+mj-lt"/>
              <a:buAutoNum type="arabicPeriod"/>
            </a:pPr>
            <a:r>
              <a:rPr lang="it-IT" dirty="0"/>
              <a:t>Differenze tra </a:t>
            </a:r>
            <a:r>
              <a:rPr lang="it-IT" dirty="0" err="1"/>
              <a:t>Selec-Terrain</a:t>
            </a:r>
            <a:r>
              <a:rPr lang="it-IT" dirty="0"/>
              <a:t> per 4xe e 4x2</a:t>
            </a:r>
          </a:p>
          <a:p>
            <a:endParaRPr lang="it-IT" dirty="0"/>
          </a:p>
        </p:txBody>
      </p:sp>
    </p:spTree>
    <p:custDataLst>
      <p:tags r:id="rId1"/>
    </p:custDataLst>
    <p:extLst>
      <p:ext uri="{BB962C8B-B14F-4D97-AF65-F5344CB8AC3E}">
        <p14:creationId xmlns:p14="http://schemas.microsoft.com/office/powerpoint/2010/main" val="1301137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E05186-D552-FBA4-8719-D173E5D499A4}"/>
              </a:ext>
            </a:extLst>
          </p:cNvPr>
          <p:cNvSpPr>
            <a:spLocks noGrp="1"/>
          </p:cNvSpPr>
          <p:nvPr>
            <p:ph type="title"/>
          </p:nvPr>
        </p:nvSpPr>
        <p:spPr>
          <a:xfrm>
            <a:off x="460828" y="333828"/>
            <a:ext cx="10515600" cy="694418"/>
          </a:xfrm>
        </p:spPr>
        <p:txBody>
          <a:bodyPr>
            <a:normAutofit fontScale="90000"/>
          </a:bodyPr>
          <a:lstStyle/>
          <a:p>
            <a:r>
              <a:rPr lang="it-IT" b="1" dirty="0"/>
              <a:t>Tecnologie Avanzate di Trazione della 4xe</a:t>
            </a:r>
          </a:p>
        </p:txBody>
      </p:sp>
      <p:sp>
        <p:nvSpPr>
          <p:cNvPr id="5" name="CasellaDiTesto 4">
            <a:extLst>
              <a:ext uri="{FF2B5EF4-FFF2-40B4-BE49-F238E27FC236}">
                <a16:creationId xmlns:a16="http://schemas.microsoft.com/office/drawing/2014/main" id="{183B467C-04DB-3B42-0E98-1E7895D39702}"/>
              </a:ext>
            </a:extLst>
          </p:cNvPr>
          <p:cNvSpPr txBox="1"/>
          <p:nvPr/>
        </p:nvSpPr>
        <p:spPr>
          <a:xfrm>
            <a:off x="460827" y="1161143"/>
            <a:ext cx="11455401" cy="10064294"/>
          </a:xfrm>
          <a:prstGeom prst="rect">
            <a:avLst/>
          </a:prstGeom>
          <a:noFill/>
        </p:spPr>
        <p:txBody>
          <a:bodyPr wrap="square">
            <a:spAutoFit/>
          </a:bodyPr>
          <a:lstStyle/>
          <a:p>
            <a:r>
              <a:rPr lang="it-IT" dirty="0"/>
              <a:t>Modalità di Guida </a:t>
            </a:r>
            <a:r>
              <a:rPr lang="it-IT" dirty="0" err="1"/>
              <a:t>Selec-Terrain</a:t>
            </a:r>
            <a:endParaRPr lang="it-IT" dirty="0"/>
          </a:p>
          <a:p>
            <a:r>
              <a:rPr lang="it-IT" dirty="0"/>
              <a:t>Il sistema  </a:t>
            </a:r>
            <a:r>
              <a:rPr lang="it-IT" dirty="0" err="1"/>
              <a:t>Selec-Terrain</a:t>
            </a:r>
            <a:r>
              <a:rPr lang="it-IT" dirty="0"/>
              <a:t>  della Jeep Avenger 4xe è un’innovazione che permette di adattare le prestazioni del veicolo alle diverse condizioni stradali e ai tipi di terreno che si incontrano. Il conducente può scegliere tra diverse modalità di guida, ciascuna progettata per ottimizzare la trazione e la maneggevolezza del veicolo in situazioni specifiche:</a:t>
            </a:r>
          </a:p>
          <a:p>
            <a:endParaRPr lang="it-IT" dirty="0"/>
          </a:p>
          <a:p>
            <a:r>
              <a:rPr lang="it-IT" dirty="0"/>
              <a:t>1. **Auto**: In questa modalità, il veicolo utilizza principalmente la trazione anteriore per ottimizzare l'efficienza del carburante, attivando la trazione integrale solo quando necessario. Questa configurazione è ideale per la guida quotidiana su superfici asfaltate e in condizioni normali.</a:t>
            </a:r>
          </a:p>
          <a:p>
            <a:r>
              <a:rPr lang="it-IT" dirty="0"/>
              <a:t>   </a:t>
            </a:r>
          </a:p>
          <a:p>
            <a:r>
              <a:rPr lang="it-IT" dirty="0"/>
              <a:t>2. **Sport**: La modalità Sport offre una guida più dinamica, aumentando la reattività del motore e del sistema di trazione. In questa modalità, l'AWD è attivo a velocità fino a 40 km/h, permettendo al veicolo di ottenere la massima trazione per prestazioni sportive, rendendola ideale per una guida su superfici stradali asciutte dove è richiesta maggiore velocità e precisione.</a:t>
            </a:r>
          </a:p>
          <a:p>
            <a:endParaRPr lang="it-IT" dirty="0"/>
          </a:p>
          <a:p>
            <a:r>
              <a:rPr lang="it-IT" dirty="0"/>
              <a:t>3. **Sabbia/Fango**: Questa modalità è pensata per terreni morbidi o scivolosi, come sabbia o fango. Il sistema AWD funziona in modo intelligente per garantire una trazione continua fino a 30 km/h, distribuendo la coppia in modo equilibrato tra le ruote anteriori e posteriori con un rapporto **50:50**. Questo consente al veicolo di mantenere la stabilità anche su terreni instabili.</a:t>
            </a:r>
          </a:p>
          <a:p>
            <a:endParaRPr lang="it-IT" dirty="0"/>
          </a:p>
          <a:p>
            <a:r>
              <a:rPr lang="it-IT" dirty="0"/>
              <a:t>4. **Neve**: Quando la Jeep Avenger si trova su superfici innevate o ghiacciate, la modalità Neve assicura una trazione costante, con una gestione simile a quella della modalità Sabbia/Fango, ma con una calibrazione specifica per ridurre lo slittamento delle ruote. Anche in questa modalità, il sistema AWD è attivo fino a 30 km/h, garantendo la massima sicurezza su superfici invernali.</a:t>
            </a:r>
          </a:p>
          <a:p>
            <a:endParaRPr lang="it-IT" dirty="0"/>
          </a:p>
          <a:p>
            <a:r>
              <a:rPr lang="it-IT" dirty="0"/>
              <a:t>Queste quattro modalità di guida permettono al conducente di affrontare qualsiasi tipo di percorso con la massima tranquillità, garantendo che la Jeep Avenger 4xe offra prestazioni ottimali e una trazione adeguata in ogni situazione.</a:t>
            </a:r>
          </a:p>
          <a:p>
            <a:endParaRPr lang="it-IT" dirty="0"/>
          </a:p>
          <a:p>
            <a:r>
              <a:rPr lang="it-IT" dirty="0"/>
              <a:t>Conclusione</a:t>
            </a:r>
          </a:p>
          <a:p>
            <a:r>
              <a:rPr lang="it-IT" dirty="0"/>
              <a:t>Il sistema di trazione AWD della Jeep Avenger 4xe, combinato con il sofisticato </a:t>
            </a:r>
            <a:r>
              <a:rPr lang="it-IT" dirty="0" err="1"/>
              <a:t>Selec-Terrain</a:t>
            </a:r>
            <a:r>
              <a:rPr lang="it-IT" dirty="0"/>
              <a:t>, rappresenta un’eccellenza tecnologica nel segmento dei B-SUV. Questa configurazione non solo offre una guida sicura e stabile in condizioni estreme, ma consente anche al conducente di ottimizzare le prestazioni del veicolo in base al terreno e allo stile di guida desiderato. Grazie a queste tecnologie avanzate, la Jeep Avenger 4xe si distingue per la sua capacità di offrire un’esperienza di guida versatile e affidabile.</a:t>
            </a:r>
          </a:p>
          <a:p>
            <a:endParaRPr lang="it-IT" dirty="0"/>
          </a:p>
        </p:txBody>
      </p:sp>
    </p:spTree>
    <p:extLst>
      <p:ext uri="{BB962C8B-B14F-4D97-AF65-F5344CB8AC3E}">
        <p14:creationId xmlns:p14="http://schemas.microsoft.com/office/powerpoint/2010/main" val="3376863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724814D5-92F9-E941-6F70-9FEA8B39043A}"/>
              </a:ext>
            </a:extLst>
          </p:cNvPr>
          <p:cNvSpPr txBox="1"/>
          <p:nvPr/>
        </p:nvSpPr>
        <p:spPr>
          <a:xfrm>
            <a:off x="493486" y="597414"/>
            <a:ext cx="12598399" cy="20867251"/>
          </a:xfrm>
          <a:prstGeom prst="rect">
            <a:avLst/>
          </a:prstGeom>
          <a:noFill/>
        </p:spPr>
        <p:txBody>
          <a:bodyPr wrap="square">
            <a:spAutoFit/>
          </a:bodyPr>
          <a:lstStyle/>
          <a:p>
            <a:r>
              <a:rPr lang="it-IT" dirty="0"/>
              <a:t>Ecco lo sviluppo del capitolo **Linea evolutiva della Jeep Avenger MY25**, che include una panoramica delle motorizzazioni disponibili (e-</a:t>
            </a:r>
            <a:r>
              <a:rPr lang="it-IT" dirty="0" err="1"/>
              <a:t>Hybrid</a:t>
            </a:r>
            <a:r>
              <a:rPr lang="it-IT" dirty="0"/>
              <a:t>, Benzina, BEV) e le differenze tra le versioni </a:t>
            </a:r>
            <a:r>
              <a:rPr lang="it-IT" dirty="0" err="1"/>
              <a:t>Longitude</a:t>
            </a:r>
            <a:r>
              <a:rPr lang="it-IT" dirty="0"/>
              <a:t>, </a:t>
            </a:r>
            <a:r>
              <a:rPr lang="it-IT" dirty="0" err="1"/>
              <a:t>Altitude</a:t>
            </a:r>
            <a:r>
              <a:rPr lang="it-IT" dirty="0"/>
              <a:t>, Summit e TNF:</a:t>
            </a:r>
          </a:p>
          <a:p>
            <a:endParaRPr lang="it-IT" dirty="0"/>
          </a:p>
          <a:p>
            <a:r>
              <a:rPr lang="it-IT" dirty="0"/>
              <a:t>---</a:t>
            </a:r>
          </a:p>
          <a:p>
            <a:endParaRPr lang="it-IT" dirty="0"/>
          </a:p>
          <a:p>
            <a:r>
              <a:rPr lang="it-IT" dirty="0"/>
              <a:t>### **Linea Evolutiva della Jeep Avenger MY25**</a:t>
            </a:r>
          </a:p>
          <a:p>
            <a:endParaRPr lang="it-IT" dirty="0"/>
          </a:p>
          <a:p>
            <a:r>
              <a:rPr lang="it-IT" dirty="0"/>
              <a:t>La Jeep Avenger MY25 rappresenta un’evoluzione naturale e logica rispetto ai modelli precedenti. Con l'introduzione di nuove motorizzazioni e un'offerta semplificata che rende più facile per i clienti scegliere il modello adatto alle loro esigenze, la gamma MY25 porta avanti la tradizione di eccellenza Jeep nel segmento dei B-SUV. Ogni versione della Jeep Avenger MY25 offre tecnologie innovative e prestazioni ottimizzate per diversi profili di clienti, mantenendo l'equilibrio tra efficienza e potenza.</a:t>
            </a:r>
          </a:p>
          <a:p>
            <a:endParaRPr lang="it-IT" dirty="0"/>
          </a:p>
          <a:p>
            <a:r>
              <a:rPr lang="it-IT" dirty="0"/>
              <a:t>### **Panoramica delle Motorizzazioni**</a:t>
            </a:r>
          </a:p>
          <a:p>
            <a:endParaRPr lang="it-IT" dirty="0"/>
          </a:p>
          <a:p>
            <a:r>
              <a:rPr lang="it-IT" dirty="0"/>
              <a:t>La gamma motorizzazioni della Jeep Avenger MY25 include tre opzioni principali che permettono ai clienti di scegliere il tipo di propulsione che meglio si adatta alle loro esigenze:</a:t>
            </a:r>
          </a:p>
          <a:p>
            <a:endParaRPr lang="it-IT" dirty="0"/>
          </a:p>
          <a:p>
            <a:r>
              <a:rPr lang="it-IT" dirty="0"/>
              <a:t>1. **E-</a:t>
            </a:r>
            <a:r>
              <a:rPr lang="it-IT" dirty="0" err="1"/>
              <a:t>Hybrid</a:t>
            </a:r>
            <a:r>
              <a:rPr lang="it-IT" dirty="0"/>
              <a:t>**</a:t>
            </a:r>
          </a:p>
          <a:p>
            <a:r>
              <a:rPr lang="it-IT" dirty="0"/>
              <a:t>   - La motorizzazione e-</a:t>
            </a:r>
            <a:r>
              <a:rPr lang="it-IT" dirty="0" err="1"/>
              <a:t>Hybrid</a:t>
            </a:r>
            <a:r>
              <a:rPr lang="it-IT" dirty="0"/>
              <a:t> combina un motore a benzina con un sistema ibrido leggero a 48V, che permette di migliorare l'efficienza del carburante e ridurre le emissioni, senza sacrificare le prestazioni. Questo sistema ibrido non solo garantisce una guida fluida, ma offre anche un supporto elettrico in determinate condizioni, come durante le accelerazioni o a basse velocità. È ideale per chi cerca una soluzione ibrida efficiente con costi operativi ridotti.</a:t>
            </a:r>
          </a:p>
          <a:p>
            <a:endParaRPr lang="it-IT" dirty="0"/>
          </a:p>
          <a:p>
            <a:r>
              <a:rPr lang="it-IT" dirty="0"/>
              <a:t>2. **Benzina**</a:t>
            </a:r>
          </a:p>
          <a:p>
            <a:r>
              <a:rPr lang="it-IT" dirty="0"/>
              <a:t>   - Per i clienti che preferiscono una motorizzazione più tradizionale, la Jeep Avenger MY25 offre anche un motore a benzina. Questo motore è ottimizzato per offrire buone prestazioni, affidabilità e un consumo di carburante bilanciato, mantenendo il veicolo versatile sia in città che in ambienti off-road.</a:t>
            </a:r>
          </a:p>
          <a:p>
            <a:endParaRPr lang="it-IT" dirty="0"/>
          </a:p>
          <a:p>
            <a:r>
              <a:rPr lang="it-IT" dirty="0"/>
              <a:t>3. **BEV (Veicolo Elettrico a Batteria)**</a:t>
            </a:r>
          </a:p>
          <a:p>
            <a:r>
              <a:rPr lang="it-IT" dirty="0"/>
              <a:t>   - La versione completamente elettrica della Jeep Avenger rappresenta l’impegno del marchio verso un futuro più sostenibile. La Jeep Avenger BEV offre un’esperienza di guida senza emissioni, con un’autonomia che soddisfa le esigenze quotidiane di spostamento. Questo modello è ideale per i clienti che desiderano un veicolo ecologico senza rinunciare alla leggendaria capacità off-road Jeep【16†source】.</a:t>
            </a:r>
          </a:p>
          <a:p>
            <a:endParaRPr lang="it-IT" dirty="0"/>
          </a:p>
          <a:p>
            <a:r>
              <a:rPr lang="it-IT" dirty="0"/>
              <a:t>### **Differenze tra le Versioni: </a:t>
            </a:r>
            <a:r>
              <a:rPr lang="it-IT" dirty="0" err="1"/>
              <a:t>Longitude</a:t>
            </a:r>
            <a:r>
              <a:rPr lang="it-IT" dirty="0"/>
              <a:t>, </a:t>
            </a:r>
            <a:r>
              <a:rPr lang="it-IT" dirty="0" err="1"/>
              <a:t>Altitude</a:t>
            </a:r>
            <a:r>
              <a:rPr lang="it-IT" dirty="0"/>
              <a:t>, Summit e TNF**</a:t>
            </a:r>
          </a:p>
          <a:p>
            <a:endParaRPr lang="it-IT" dirty="0"/>
          </a:p>
          <a:p>
            <a:r>
              <a:rPr lang="it-IT" dirty="0"/>
              <a:t>La Jeep Avenger MY25 è disponibile in diverse versioni, ognuna con specifiche caratteristiche e dotazioni che la rendono adatta a diversi tipi di clienti:</a:t>
            </a:r>
          </a:p>
          <a:p>
            <a:endParaRPr lang="it-IT" dirty="0"/>
          </a:p>
          <a:p>
            <a:r>
              <a:rPr lang="it-IT" dirty="0"/>
              <a:t>1. **</a:t>
            </a:r>
            <a:r>
              <a:rPr lang="it-IT" dirty="0" err="1"/>
              <a:t>Longitude</a:t>
            </a:r>
            <a:r>
              <a:rPr lang="it-IT" dirty="0"/>
              <a:t>**</a:t>
            </a:r>
          </a:p>
          <a:p>
            <a:r>
              <a:rPr lang="it-IT" dirty="0"/>
              <a:t>   - **</a:t>
            </a:r>
            <a:r>
              <a:rPr lang="it-IT" dirty="0" err="1"/>
              <a:t>Longitude</a:t>
            </a:r>
            <a:r>
              <a:rPr lang="it-IT" dirty="0"/>
              <a:t>** è la versione d'ingresso della Jeep Avenger MY25, pensata per chi cerca un SUV compatto e pratico con un buon rapporto qualità-prezzo. Offre caratteristiche standard come cerchi in lega da 16 pollici, fari a LED e un sistema di infotainment con schermo da 10,25 pollici. Questa versione è ideale per chi desidera entrare nel mondo Jeep senza rinunciare a tecnologie moderne e design robusto.</a:t>
            </a:r>
          </a:p>
          <a:p>
            <a:endParaRPr lang="it-IT" dirty="0"/>
          </a:p>
          <a:p>
            <a:r>
              <a:rPr lang="it-IT" dirty="0"/>
              <a:t>2. **</a:t>
            </a:r>
            <a:r>
              <a:rPr lang="it-IT" dirty="0" err="1"/>
              <a:t>Altitude</a:t>
            </a:r>
            <a:r>
              <a:rPr lang="it-IT" dirty="0"/>
              <a:t>**</a:t>
            </a:r>
          </a:p>
          <a:p>
            <a:r>
              <a:rPr lang="it-IT" dirty="0"/>
              <a:t>   - La versione **</a:t>
            </a:r>
            <a:r>
              <a:rPr lang="it-IT" dirty="0" err="1"/>
              <a:t>Altitude</a:t>
            </a:r>
            <a:r>
              <a:rPr lang="it-IT" dirty="0"/>
              <a:t>** aggiunge un tocco di lusso alla praticità della </a:t>
            </a:r>
            <a:r>
              <a:rPr lang="it-IT" dirty="0" err="1"/>
              <a:t>Longitude</a:t>
            </a:r>
            <a:r>
              <a:rPr lang="it-IT" dirty="0"/>
              <a:t>. Con cerchi in lega da 17 pollici, sedili premium in tessuto e vinile, e dettagli in argento all'interno, l'</a:t>
            </a:r>
            <a:r>
              <a:rPr lang="it-IT" dirty="0" err="1"/>
              <a:t>Altitude</a:t>
            </a:r>
            <a:r>
              <a:rPr lang="it-IT" dirty="0"/>
              <a:t> offre un'esperienza di guida più raffinata e confortevole. Inoltre, include caratteristiche come il **climatizzatore automatico** e il sistema di assistenza alla guida avanzato, rendendola una scelta perfetta per chi cerca comfort e tecnologia avanzata【16†source】.</a:t>
            </a:r>
          </a:p>
          <a:p>
            <a:endParaRPr lang="it-IT" dirty="0"/>
          </a:p>
          <a:p>
            <a:r>
              <a:rPr lang="it-IT" dirty="0"/>
              <a:t>3. **Summit**</a:t>
            </a:r>
          </a:p>
          <a:p>
            <a:r>
              <a:rPr lang="it-IT" dirty="0"/>
              <a:t>   - Al top della gamma si trova la versione **Summit**, che include tutti gli optional disponibili nella versione </a:t>
            </a:r>
            <a:r>
              <a:rPr lang="it-IT" dirty="0" err="1"/>
              <a:t>Altitude</a:t>
            </a:r>
            <a:r>
              <a:rPr lang="it-IT" dirty="0"/>
              <a:t>, oltre a finiture di alta gamma e ulteriori dettagli di lusso. I cerchi in lega da 18 pollici, le finiture cromate e i fari Full LED riflettenti conferiscono al veicolo un aspetto distintivo. All'interno, troviamo sedili in pelle, un sistema di audio premium e un pacchetto completo di sistemi di assistenza alla guida di livello 2 (L2), offrendo al conducente un'esperienza sofisticata e tecnologicamente avanzata【16†source】.</a:t>
            </a:r>
          </a:p>
          <a:p>
            <a:endParaRPr lang="it-IT" dirty="0"/>
          </a:p>
          <a:p>
            <a:r>
              <a:rPr lang="it-IT" dirty="0"/>
              <a:t>4. **The North Face (TNF) </a:t>
            </a:r>
            <a:r>
              <a:rPr lang="it-IT" dirty="0" err="1"/>
              <a:t>Launch</a:t>
            </a:r>
            <a:r>
              <a:rPr lang="it-IT" dirty="0"/>
              <a:t> Edition**</a:t>
            </a:r>
          </a:p>
          <a:p>
            <a:r>
              <a:rPr lang="it-IT" dirty="0"/>
              <a:t>   - La versione **TNF** è stata progettata in collaborazione con il marchio The North Face, celebre per il suo impegno verso l’esplorazione e le attività outdoor. Questa edizione limitata, caratterizzata da elementi esclusivi di design, come i dettagli in **Summit Gold**, il logo TNF e un sistema di sedili innovativo, è pensata per gli amanti dell'avventura che desiderano distinguersi. Include anche equipaggiamenti esclusivi come **tappetini con rilievi delle Alpi** e un **kit di esplorazione TNF** composto da una tenda, una borraccia e una borsa da viaggio personalizzata【16†source】.</a:t>
            </a:r>
          </a:p>
          <a:p>
            <a:endParaRPr lang="it-IT" dirty="0"/>
          </a:p>
          <a:p>
            <a:r>
              <a:rPr lang="it-IT" dirty="0"/>
              <a:t>### **Conclusione**</a:t>
            </a:r>
          </a:p>
          <a:p>
            <a:endParaRPr lang="it-IT" dirty="0"/>
          </a:p>
          <a:p>
            <a:r>
              <a:rPr lang="it-IT" dirty="0"/>
              <a:t>La Jeep Avenger MY25 rappresenta un passo avanti significativo per il marchio Jeep, offrendo ai clienti una gamma di motorizzazioni e versioni adatte a ogni esigenza. Che si tratti della praticità della </a:t>
            </a:r>
            <a:r>
              <a:rPr lang="it-IT" dirty="0" err="1"/>
              <a:t>Longitude</a:t>
            </a:r>
            <a:r>
              <a:rPr lang="it-IT" dirty="0"/>
              <a:t>, del lusso dell'</a:t>
            </a:r>
            <a:r>
              <a:rPr lang="it-IT" dirty="0" err="1"/>
              <a:t>Altitude</a:t>
            </a:r>
            <a:r>
              <a:rPr lang="it-IT" dirty="0"/>
              <a:t>, della raffinatezza della Summit o dell'unicità dell'edizione The North Face, la gamma MY25 garantisce a ogni cliente la possibilità di trovare il modello perfetto per le proprie avventure, senza sacrificare l’efficienza o le prestazioni.</a:t>
            </a:r>
          </a:p>
          <a:p>
            <a:endParaRPr lang="it-IT" dirty="0"/>
          </a:p>
          <a:p>
            <a:r>
              <a:rPr lang="it-IT" dirty="0"/>
              <a:t>--- </a:t>
            </a:r>
          </a:p>
          <a:p>
            <a:endParaRPr lang="it-IT" dirty="0"/>
          </a:p>
          <a:p>
            <a:r>
              <a:rPr lang="it-IT" dirty="0"/>
              <a:t>Se hai bisogno di ulteriori aggiustamenti o approfondimenti, fammelo sapere!</a:t>
            </a:r>
          </a:p>
        </p:txBody>
      </p:sp>
    </p:spTree>
    <p:custDataLst>
      <p:tags r:id="rId1"/>
    </p:custDataLst>
    <p:extLst>
      <p:ext uri="{BB962C8B-B14F-4D97-AF65-F5344CB8AC3E}">
        <p14:creationId xmlns:p14="http://schemas.microsoft.com/office/powerpoint/2010/main" val="1255260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2D0C4DC-ECA4-2F29-78C7-C88A73638C01}"/>
              </a:ext>
            </a:extLst>
          </p:cNvPr>
          <p:cNvSpPr/>
          <p:nvPr/>
        </p:nvSpPr>
        <p:spPr>
          <a:xfrm>
            <a:off x="314960" y="142240"/>
            <a:ext cx="11694160" cy="609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Competitor domanda: il base la documento caricato quali potrebbero essere i competitor di questa vettura?</a:t>
            </a:r>
          </a:p>
        </p:txBody>
      </p:sp>
      <p:sp>
        <p:nvSpPr>
          <p:cNvPr id="3" name="CasellaDiTesto 2">
            <a:extLst>
              <a:ext uri="{FF2B5EF4-FFF2-40B4-BE49-F238E27FC236}">
                <a16:creationId xmlns:a16="http://schemas.microsoft.com/office/drawing/2014/main" id="{23DFDCD4-AF4B-BCFB-4868-9FD6ABBF0F08}"/>
              </a:ext>
            </a:extLst>
          </p:cNvPr>
          <p:cNvSpPr txBox="1"/>
          <p:nvPr/>
        </p:nvSpPr>
        <p:spPr>
          <a:xfrm>
            <a:off x="396240" y="1097280"/>
            <a:ext cx="11521440" cy="5047536"/>
          </a:xfrm>
          <a:prstGeom prst="rect">
            <a:avLst/>
          </a:prstGeom>
          <a:noFill/>
        </p:spPr>
        <p:txBody>
          <a:bodyPr wrap="square" rtlCol="0">
            <a:spAutoFit/>
          </a:bodyPr>
          <a:lstStyle/>
          <a:p>
            <a:r>
              <a:rPr lang="it-IT" sz="1400" dirty="0"/>
              <a:t>In base al documento che hai caricato, i potenziali competitor del modello **Avenger MY25** sembrano essere altri SUV compatti o crossover elettrici o ibridi plug-in (PHEV) nella categoria **B-SUV** o simili, che offrono caratteristiche di guida sia urbana che off-road. Le caratteristiche chiave includono la motorizzazione ibrida ed elettrica, la capacità off-road, e un focus su tecnologie avanzate, come il parcheggio automatico e l'assistente vocale. Alcuni dei principali competitor potrebbero includere:</a:t>
            </a:r>
          </a:p>
          <a:p>
            <a:endParaRPr lang="it-IT" sz="1400" dirty="0"/>
          </a:p>
          <a:p>
            <a:r>
              <a:rPr lang="it-IT" sz="1400" dirty="0"/>
              <a:t>1. **Peugeot e-2008** - Questo SUV elettrico della stessa categoria condivide simili dimensioni e potenza e punta su un design moderno e tecnologie di assistenza alla guida.</a:t>
            </a:r>
          </a:p>
          <a:p>
            <a:r>
              <a:rPr lang="it-IT" sz="1400" dirty="0"/>
              <a:t>   </a:t>
            </a:r>
          </a:p>
          <a:p>
            <a:r>
              <a:rPr lang="it-IT" sz="1400" dirty="0"/>
              <a:t>2. **Renault </a:t>
            </a:r>
            <a:r>
              <a:rPr lang="it-IT" sz="1400" dirty="0" err="1"/>
              <a:t>Captur</a:t>
            </a:r>
            <a:r>
              <a:rPr lang="it-IT" sz="1400" dirty="0"/>
              <a:t> E-Tech Plug-in** - Anch'esso un SUV compatto con versione ibrida plug-in, si rivolge a un pubblico simile con un mix di versatilità e sostenibilità.</a:t>
            </a:r>
          </a:p>
          <a:p>
            <a:endParaRPr lang="it-IT" sz="1400" dirty="0"/>
          </a:p>
          <a:p>
            <a:r>
              <a:rPr lang="it-IT" sz="1400" dirty="0"/>
              <a:t>3. **Hyundai Kona Electric/</a:t>
            </a:r>
            <a:r>
              <a:rPr lang="it-IT" sz="1400" dirty="0" err="1"/>
              <a:t>Hybrid</a:t>
            </a:r>
            <a:r>
              <a:rPr lang="it-IT" sz="1400" dirty="0"/>
              <a:t>** - Un altro concorrente rilevante, offre sia versioni completamente elettriche che ibride, con diverse opzioni di potenza e autonomia.</a:t>
            </a:r>
          </a:p>
          <a:p>
            <a:endParaRPr lang="it-IT" sz="1400" dirty="0"/>
          </a:p>
          <a:p>
            <a:r>
              <a:rPr lang="it-IT" sz="1400" dirty="0"/>
              <a:t>4. **</a:t>
            </a:r>
            <a:r>
              <a:rPr lang="it-IT" sz="1400" dirty="0" err="1"/>
              <a:t>Kia</a:t>
            </a:r>
            <a:r>
              <a:rPr lang="it-IT" sz="1400" dirty="0"/>
              <a:t> Niro EV/PHEV** - Modello nella stessa fascia di mercato, disponibile sia in versione ibrida plug-in che completamente elettrica.</a:t>
            </a:r>
          </a:p>
          <a:p>
            <a:endParaRPr lang="it-IT" sz="1400" dirty="0"/>
          </a:p>
          <a:p>
            <a:r>
              <a:rPr lang="it-IT" sz="1400" dirty="0"/>
              <a:t>5. **Ford Puma </a:t>
            </a:r>
            <a:r>
              <a:rPr lang="it-IT" sz="1400" dirty="0" err="1"/>
              <a:t>Hybrid</a:t>
            </a:r>
            <a:r>
              <a:rPr lang="it-IT" sz="1400" dirty="0"/>
              <a:t>** - Un ibrido leggero che compete nello stesso segmento di SUV compatti, con focus su efficienza e tecnologia.</a:t>
            </a:r>
          </a:p>
          <a:p>
            <a:endParaRPr lang="it-IT" sz="1400" dirty="0"/>
          </a:p>
          <a:p>
            <a:r>
              <a:rPr lang="it-IT" sz="1400" dirty="0"/>
              <a:t>6. **Volkswagen T-</a:t>
            </a:r>
            <a:r>
              <a:rPr lang="it-IT" sz="1400" dirty="0" err="1"/>
              <a:t>Roc</a:t>
            </a:r>
            <a:r>
              <a:rPr lang="it-IT" sz="1400" dirty="0"/>
              <a:t> e T-Cross** - Questi modelli offrono una varietà di motorizzazioni, inclusi motori ibridi, e puntano su uno stile urbano con caratteristiche off-road leggere.</a:t>
            </a:r>
          </a:p>
          <a:p>
            <a:endParaRPr lang="it-IT" sz="1400" dirty="0"/>
          </a:p>
          <a:p>
            <a:r>
              <a:rPr lang="it-IT" sz="1400" dirty="0"/>
              <a:t>Questi modelli condividono alcune caratteristiche fondamentali con l'Avenger MY25, come la combinazione di motori termici ed elettrici, tecnologie di assistenza alla guida e un focus sulle prestazioni off-road e sulla versatilità in condizioni di guida difficili【4†source】.</a:t>
            </a:r>
          </a:p>
        </p:txBody>
      </p:sp>
    </p:spTree>
    <p:custDataLst>
      <p:tags r:id="rId1"/>
    </p:custDataLst>
    <p:extLst>
      <p:ext uri="{BB962C8B-B14F-4D97-AF65-F5344CB8AC3E}">
        <p14:creationId xmlns:p14="http://schemas.microsoft.com/office/powerpoint/2010/main" val="3823570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2D0C4DC-ECA4-2F29-78C7-C88A73638C01}"/>
              </a:ext>
            </a:extLst>
          </p:cNvPr>
          <p:cNvSpPr/>
          <p:nvPr/>
        </p:nvSpPr>
        <p:spPr>
          <a:xfrm>
            <a:off x="314960" y="142240"/>
            <a:ext cx="11694160" cy="609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Competitor domanda: il base la documento caricato e alla domanda fatta in precedenza approfondisci le </a:t>
            </a:r>
            <a:r>
              <a:rPr lang="it-IT" dirty="0" err="1"/>
              <a:t>prederenze</a:t>
            </a:r>
            <a:r>
              <a:rPr lang="it-IT" dirty="0"/>
              <a:t> tra </a:t>
            </a:r>
            <a:r>
              <a:rPr lang="it-IT" dirty="0" err="1"/>
              <a:t>Avanger</a:t>
            </a:r>
            <a:r>
              <a:rPr lang="it-IT" dirty="0"/>
              <a:t> e </a:t>
            </a:r>
            <a:r>
              <a:rPr lang="it-IT" sz="1800" dirty="0"/>
              <a:t>Peugeot e-2008.</a:t>
            </a:r>
            <a:endParaRPr lang="it-IT" dirty="0"/>
          </a:p>
        </p:txBody>
      </p:sp>
      <p:sp>
        <p:nvSpPr>
          <p:cNvPr id="3" name="CasellaDiTesto 2">
            <a:extLst>
              <a:ext uri="{FF2B5EF4-FFF2-40B4-BE49-F238E27FC236}">
                <a16:creationId xmlns:a16="http://schemas.microsoft.com/office/drawing/2014/main" id="{23DFDCD4-AF4B-BCFB-4868-9FD6ABBF0F08}"/>
              </a:ext>
            </a:extLst>
          </p:cNvPr>
          <p:cNvSpPr txBox="1"/>
          <p:nvPr/>
        </p:nvSpPr>
        <p:spPr>
          <a:xfrm>
            <a:off x="198120" y="863600"/>
            <a:ext cx="11795760" cy="7848302"/>
          </a:xfrm>
          <a:prstGeom prst="rect">
            <a:avLst/>
          </a:prstGeom>
          <a:noFill/>
        </p:spPr>
        <p:txBody>
          <a:bodyPr wrap="square" rtlCol="0">
            <a:spAutoFit/>
          </a:bodyPr>
          <a:lstStyle/>
          <a:p>
            <a:r>
              <a:rPr lang="it-IT" sz="1400" dirty="0"/>
              <a:t>Per confrontare le preferenze tra **Avenger MY25** e **Peugeot e-2008**, possiamo esaminare diversi aspetti come motorizzazione, design, tecnologia, prestazioni e dotazioni. Basandomi sul documento che hai fornito e le caratteristiche comuni per entrambi i veicoli, ecco una panoramica:</a:t>
            </a:r>
          </a:p>
          <a:p>
            <a:endParaRPr lang="it-IT" sz="1400" b="1" dirty="0"/>
          </a:p>
          <a:p>
            <a:r>
              <a:rPr lang="it-IT" sz="1400" b="1" dirty="0"/>
              <a:t>Motorizzazione e Prestazioni:</a:t>
            </a:r>
          </a:p>
          <a:p>
            <a:pPr marL="285750" indent="-285750">
              <a:buFont typeface="Arial" panose="020B0604020202020204" pitchFamily="34" charset="0"/>
              <a:buChar char="•"/>
            </a:pPr>
            <a:r>
              <a:rPr lang="it-IT" sz="1400" dirty="0"/>
              <a:t>Avenger MY25: Offrirà diverse motorizzazioni, inclusi modelli ibridi plug-in e completamente elettrici (BEV). Il modello elettrico ha motori da 21 kW anteriori e posteriori, che garantiscono **AWD** sempre attivo, con una combinazione di motori termici ed elettrici che forniscono fino a 136 CV. </a:t>
            </a:r>
          </a:p>
          <a:p>
            <a:pPr marL="285750" indent="-285750">
              <a:buFont typeface="Arial" panose="020B0604020202020204" pitchFamily="34" charset="0"/>
              <a:buChar char="•"/>
            </a:pPr>
            <a:r>
              <a:rPr lang="it-IT" sz="1400" dirty="0"/>
              <a:t>Peugeot e-2008: Totalmente elettrico, con un motore da **100 kW (136 CV)** e una batteria da **50 kWh**, che offre un’autonomia fino a **320 km (WLTP). Non dispone di AWD ma è trazione anteriore (FWD).</a:t>
            </a:r>
          </a:p>
          <a:p>
            <a:r>
              <a:rPr lang="it-IT" sz="1400" b="1" dirty="0"/>
              <a:t>Design e Comfort:</a:t>
            </a:r>
          </a:p>
          <a:p>
            <a:pPr marL="285750" indent="-285750">
              <a:buFont typeface="Arial" panose="020B0604020202020204" pitchFamily="34" charset="0"/>
              <a:buChar char="•"/>
            </a:pPr>
            <a:r>
              <a:rPr lang="it-IT" sz="1400" dirty="0"/>
              <a:t>Avenger MY25: Si distingue per un look robusto con elementi ispirati all'off-road come le **protezioni antigraffio** e i dettagli specifici come i paraurti anti-graffio, cerchi in lega </a:t>
            </a:r>
            <a:r>
              <a:rPr lang="it-IT" sz="1400" dirty="0" err="1"/>
              <a:t>m+s</a:t>
            </a:r>
            <a:r>
              <a:rPr lang="it-IT" sz="1400" dirty="0"/>
              <a:t> e finiture uniche (es. dettagli The North Face). Offre anche **sedili lavabili** e materiali resistenti, con interni personalizzati.</a:t>
            </a:r>
          </a:p>
          <a:p>
            <a:pPr marL="285750" indent="-285750">
              <a:buFont typeface="Arial" panose="020B0604020202020204" pitchFamily="34" charset="0"/>
              <a:buChar char="•"/>
            </a:pPr>
            <a:r>
              <a:rPr lang="it-IT" sz="1400" dirty="0"/>
              <a:t>Peugeot e-2008: Offre un design più elegante e sportivo, con linee fluide e dettagli curati. Anche gli interni sono moderni, ma più orientati a un pubblico cittadino. I materiali sono di alta qualità, ma non sono necessariamente focalizzati sulla durevolezza off-road come quelli dell'Avenger.</a:t>
            </a:r>
          </a:p>
          <a:p>
            <a:r>
              <a:rPr lang="it-IT" sz="1400" b="1" dirty="0"/>
              <a:t>Tecnologia e Sicurezza:</a:t>
            </a:r>
          </a:p>
          <a:p>
            <a:pPr marL="285750" indent="-285750">
              <a:buFont typeface="Arial" panose="020B0604020202020204" pitchFamily="34" charset="0"/>
              <a:buChar char="•"/>
            </a:pPr>
            <a:r>
              <a:rPr lang="it-IT" sz="1400" dirty="0"/>
              <a:t>Avenger MY25: Dispone di una vasta gamma di tecnologie avanzate, tra cui assistenti alla guida **L2**, un **parcheggio automatico**, sistemi di infotainment con schermo da **10,25”**, selezione della modalità di guida **</a:t>
            </a:r>
            <a:r>
              <a:rPr lang="it-IT" sz="1400" dirty="0" err="1"/>
              <a:t>Selec-Terrain</a:t>
            </a:r>
            <a:r>
              <a:rPr lang="it-IT" sz="1400" dirty="0"/>
              <a:t>**, e sistemi di sicurezza come il **controllo automatico della velocità adattivo** (ACC).</a:t>
            </a:r>
          </a:p>
          <a:p>
            <a:pPr marL="285750" indent="-285750">
              <a:buFont typeface="Arial" panose="020B0604020202020204" pitchFamily="34" charset="0"/>
              <a:buChar char="•"/>
            </a:pPr>
            <a:r>
              <a:rPr lang="it-IT" sz="1400" dirty="0"/>
              <a:t>Peugeot e-2008: Offre una serie di tecnologie come il **cruise control adattivo**, il sistema di navigazione su uno schermo centrale, e varie funzionalità di assistenza alla guida come il **Lane </a:t>
            </a:r>
            <a:r>
              <a:rPr lang="it-IT" sz="1400" dirty="0" err="1"/>
              <a:t>Keep</a:t>
            </a:r>
            <a:r>
              <a:rPr lang="it-IT" sz="1400" dirty="0"/>
              <a:t> Assist** e la frenata automatica di emergenza. Tuttavia, non ha caratteristiche off-road paragonabili a quelle dell’Avenger.</a:t>
            </a:r>
          </a:p>
          <a:p>
            <a:r>
              <a:rPr lang="it-IT" sz="1400" b="1" dirty="0"/>
              <a:t>Capacità Off-road</a:t>
            </a:r>
            <a:r>
              <a:rPr lang="it-IT" sz="1400" dirty="0"/>
              <a:t>:</a:t>
            </a:r>
          </a:p>
          <a:p>
            <a:pPr marL="285750" indent="-285750">
              <a:buFont typeface="Arial" panose="020B0604020202020204" pitchFamily="34" charset="0"/>
              <a:buChar char="•"/>
            </a:pPr>
            <a:r>
              <a:rPr lang="it-IT" sz="1400" dirty="0"/>
              <a:t>Avenger MY25: È chiaramente progettato con un'attenzione particolare per la guida fuoristrada, grazie al sistema **</a:t>
            </a:r>
            <a:r>
              <a:rPr lang="it-IT" sz="1400" dirty="0" err="1"/>
              <a:t>Selec-Terrain</a:t>
            </a:r>
            <a:r>
              <a:rPr lang="it-IT" sz="1400" dirty="0"/>
              <a:t>** e agli angoli d’attacco, dosso e uscita che garantiscono prestazioni superiori in terreni accidentati.</a:t>
            </a:r>
          </a:p>
          <a:p>
            <a:r>
              <a:rPr lang="it-IT" sz="1400" dirty="0"/>
              <a:t>Peugeot e-2008: Non è pensato per un uso off-road intenso, ma più per la città o ambienti misti.</a:t>
            </a:r>
          </a:p>
          <a:p>
            <a:r>
              <a:rPr lang="it-IT" sz="1400" b="1" dirty="0"/>
              <a:t>Prezzi e Allestimenti:</a:t>
            </a:r>
          </a:p>
          <a:p>
            <a:pPr marL="285750" indent="-285750">
              <a:buFont typeface="Arial" panose="020B0604020202020204" pitchFamily="34" charset="0"/>
              <a:buChar char="•"/>
            </a:pPr>
            <a:r>
              <a:rPr lang="it-IT" sz="1400" dirty="0"/>
              <a:t>Avenger MY25: Con una gamma di allestimenti come **</a:t>
            </a:r>
            <a:r>
              <a:rPr lang="it-IT" sz="1400" dirty="0" err="1"/>
              <a:t>Longitude</a:t>
            </a:r>
            <a:r>
              <a:rPr lang="it-IT" sz="1400" dirty="0"/>
              <a:t>, </a:t>
            </a:r>
            <a:r>
              <a:rPr lang="it-IT" sz="1400" dirty="0" err="1"/>
              <a:t>Altitude</a:t>
            </a:r>
            <a:r>
              <a:rPr lang="it-IT" sz="1400" dirty="0"/>
              <a:t>, Summit, e </a:t>
            </a:r>
            <a:r>
              <a:rPr lang="it-IT" sz="1400" dirty="0" err="1"/>
              <a:t>Upland</a:t>
            </a:r>
            <a:r>
              <a:rPr lang="it-IT" sz="1400" dirty="0"/>
              <a:t>**, è pensato per offrire diverse opzioni in base alle preferenze del cliente. Probabilmente il prezzo sarà competitivo rispetto alla tecnologia offerta e al marchio Jeep.</a:t>
            </a:r>
          </a:p>
          <a:p>
            <a:pPr marL="285750" indent="-285750">
              <a:buFont typeface="Arial" panose="020B0604020202020204" pitchFamily="34" charset="0"/>
              <a:buChar char="•"/>
            </a:pPr>
            <a:r>
              <a:rPr lang="it-IT" sz="1400" dirty="0"/>
              <a:t>Peugeot e-2008: Anche se ha una fascia di prezzo simile, tende a posizionarsi un po' più in alto nel segmento per via delle finiture eleganti e dell'autonomia elettrica, ma con meno enfasi sulle prestazioni off-road.</a:t>
            </a:r>
          </a:p>
          <a:p>
            <a:r>
              <a:rPr lang="it-IT" sz="1400" b="1" dirty="0"/>
              <a:t>Conclusioni:</a:t>
            </a:r>
          </a:p>
          <a:p>
            <a:pPr marL="285750" indent="-285750">
              <a:buFont typeface="Arial" panose="020B0604020202020204" pitchFamily="34" charset="0"/>
              <a:buChar char="•"/>
            </a:pPr>
            <a:r>
              <a:rPr lang="it-IT" sz="1400" dirty="0"/>
              <a:t>Avenger MY25 sarà probabilmente preferito da chi cerca un veicolo ibrido o elettrico con capacità off-road e tecnologie avanzate, particolarmente adatto a chi vuole un SUV robusto per terreni accidentati.</a:t>
            </a:r>
          </a:p>
          <a:p>
            <a:pPr marL="285750" indent="-285750">
              <a:buFont typeface="Arial" panose="020B0604020202020204" pitchFamily="34" charset="0"/>
              <a:buChar char="•"/>
            </a:pPr>
            <a:r>
              <a:rPr lang="it-IT" sz="1400" dirty="0"/>
              <a:t>Peugeot e-2008 è invece più adatto per chi cerca un SUV elettrico cittadino, elegante e con buone prestazioni in termini di autonomia e comfort, ma meno orientato all'off-road.</a:t>
            </a:r>
          </a:p>
        </p:txBody>
      </p:sp>
    </p:spTree>
    <p:custDataLst>
      <p:tags r:id="rId1"/>
    </p:custDataLst>
    <p:extLst>
      <p:ext uri="{BB962C8B-B14F-4D97-AF65-F5344CB8AC3E}">
        <p14:creationId xmlns:p14="http://schemas.microsoft.com/office/powerpoint/2010/main" val="3458786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2D0C4DC-ECA4-2F29-78C7-C88A73638C01}"/>
              </a:ext>
            </a:extLst>
          </p:cNvPr>
          <p:cNvSpPr/>
          <p:nvPr/>
        </p:nvSpPr>
        <p:spPr>
          <a:xfrm>
            <a:off x="314960" y="142240"/>
            <a:ext cx="11694160" cy="609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Competitor domanda: in base al documento caricato come definiresti gli spazi di Jeep </a:t>
            </a:r>
            <a:r>
              <a:rPr lang="it-IT" dirty="0" err="1"/>
              <a:t>avanger</a:t>
            </a:r>
            <a:r>
              <a:rPr lang="it-IT" dirty="0"/>
              <a:t>?</a:t>
            </a:r>
          </a:p>
        </p:txBody>
      </p:sp>
      <p:sp>
        <p:nvSpPr>
          <p:cNvPr id="3" name="CasellaDiTesto 2">
            <a:extLst>
              <a:ext uri="{FF2B5EF4-FFF2-40B4-BE49-F238E27FC236}">
                <a16:creationId xmlns:a16="http://schemas.microsoft.com/office/drawing/2014/main" id="{23DFDCD4-AF4B-BCFB-4868-9FD6ABBF0F08}"/>
              </a:ext>
            </a:extLst>
          </p:cNvPr>
          <p:cNvSpPr txBox="1"/>
          <p:nvPr/>
        </p:nvSpPr>
        <p:spPr>
          <a:xfrm>
            <a:off x="198120" y="863600"/>
            <a:ext cx="11795760" cy="6771084"/>
          </a:xfrm>
          <a:prstGeom prst="rect">
            <a:avLst/>
          </a:prstGeom>
          <a:noFill/>
        </p:spPr>
        <p:txBody>
          <a:bodyPr wrap="square" rtlCol="0">
            <a:spAutoFit/>
          </a:bodyPr>
          <a:lstStyle/>
          <a:p>
            <a:r>
              <a:rPr lang="it-IT" sz="1400" dirty="0"/>
              <a:t>In base alle informazioni contenute nel documento caricato, gli **spazi interni** e le caratteristiche di capienza della **Jeep Avenger MY25** sembrano essere stati progettati per offrire una combinazione di **funzionalità, comfort e resistenza**. Ecco una sintesi delle principali caratteristiche relative agli spazi:</a:t>
            </a:r>
          </a:p>
          <a:p>
            <a:endParaRPr lang="it-IT" sz="1400" dirty="0"/>
          </a:p>
          <a:p>
            <a:r>
              <a:rPr lang="it-IT" sz="1400" b="1" dirty="0"/>
              <a:t>Spazio Interno e Comfort:</a:t>
            </a:r>
          </a:p>
          <a:p>
            <a:pPr marL="285750" indent="-285750">
              <a:buFont typeface="Arial" panose="020B0604020202020204" pitchFamily="34" charset="0"/>
              <a:buChar char="•"/>
            </a:pPr>
            <a:r>
              <a:rPr lang="it-IT" sz="1400" dirty="0"/>
              <a:t>Sedili: L'Avenger MY25 offre sedili specifici in materiali **lavabili e resistenti**, adatti per un utilizzo intensivo. Le versioni più premium presentano sedili con finiture particolari (ad esempio, nel modello The North Face, ci sono dettagli in "Summit Gold" e un sistema di carico extra), dimostrando attenzione anche al comfort e all’estetica.</a:t>
            </a:r>
          </a:p>
          <a:p>
            <a:pPr marL="285750" indent="-285750">
              <a:buFont typeface="Arial" panose="020B0604020202020204" pitchFamily="34" charset="0"/>
              <a:buChar char="•"/>
            </a:pPr>
            <a:r>
              <a:rPr lang="it-IT" sz="1400" dirty="0"/>
              <a:t>Capacità di carico: La vettura sembra essere dotata di un **piano di carico regolabile in altezza**, che consente una maggiore flessibilità nello stoccaggio e nel trasporto di oggetti. Questa caratteristica è particolarmente utile per chi necessita di ottimizzare lo spazio in base alle proprie esigenze.</a:t>
            </a:r>
          </a:p>
          <a:p>
            <a:pPr marL="285750" indent="-285750">
              <a:buFont typeface="Arial" panose="020B0604020202020204" pitchFamily="34" charset="0"/>
              <a:buChar char="•"/>
            </a:pPr>
            <a:r>
              <a:rPr lang="it-IT" sz="1400" dirty="0"/>
              <a:t>Spazio posteriore: Anche se i dettagli precisi delle dimensioni non sono inclusi, l’utilizzo di **ganci posteriori** (come il "</a:t>
            </a:r>
            <a:r>
              <a:rPr lang="it-IT" sz="1400" dirty="0" err="1"/>
              <a:t>rear</a:t>
            </a:r>
            <a:r>
              <a:rPr lang="it-IT" sz="1400" dirty="0"/>
              <a:t> </a:t>
            </a:r>
            <a:r>
              <a:rPr lang="it-IT" sz="1400" dirty="0" err="1"/>
              <a:t>tow</a:t>
            </a:r>
            <a:r>
              <a:rPr lang="it-IT" sz="1400" dirty="0"/>
              <a:t> hook") e altre dotazioni specifiche per il modello 4xe suggerisce un'attenzione particolare alla funzionalità degli spazi posteriori, pensati sia per il trasporto di attrezzature che per una maggiore versatilità.</a:t>
            </a:r>
          </a:p>
          <a:p>
            <a:endParaRPr lang="it-IT" sz="1400" dirty="0"/>
          </a:p>
          <a:p>
            <a:r>
              <a:rPr lang="it-IT" sz="1400" b="1" dirty="0"/>
              <a:t>Spazi per il Confort:</a:t>
            </a:r>
          </a:p>
          <a:p>
            <a:pPr marL="285750" indent="-285750">
              <a:buFont typeface="Arial" panose="020B0604020202020204" pitchFamily="34" charset="0"/>
              <a:buChar char="•"/>
            </a:pPr>
            <a:r>
              <a:rPr lang="it-IT" sz="1400" dirty="0"/>
              <a:t>Interni modulari: Gli allestimenti suggeriscono la presenza di **accessori modulari Mopar** che possono aggiungere funzionalità allo spazio interno, come tappetini in gomma e compartimenti di stoccaggio supplementari, utili per organizzare meglio lo spazio.</a:t>
            </a:r>
          </a:p>
          <a:p>
            <a:pPr marL="285750" indent="-285750">
              <a:buFont typeface="Arial" panose="020B0604020202020204" pitchFamily="34" charset="0"/>
              <a:buChar char="•"/>
            </a:pPr>
            <a:r>
              <a:rPr lang="it-IT" sz="1400" dirty="0"/>
              <a:t>Tecnologia e accessibilità: L'abitacolo è ben organizzato con **dispositivi tecnologici** come schermi da **10.25”**, cluster digitali completi e tecnologie di connettività, ottimizzando l'uso degli spazi frontali senza comprometterne la praticità.</a:t>
            </a:r>
          </a:p>
          <a:p>
            <a:endParaRPr lang="it-IT" sz="1400" dirty="0"/>
          </a:p>
          <a:p>
            <a:r>
              <a:rPr lang="it-IT" sz="1400" b="1" dirty="0"/>
              <a:t>Spazio di carico e funzionalità aggiuntive</a:t>
            </a:r>
            <a:r>
              <a:rPr lang="it-IT" sz="1400" dirty="0"/>
              <a:t>:</a:t>
            </a:r>
          </a:p>
          <a:p>
            <a:r>
              <a:rPr lang="it-IT" sz="1400" dirty="0"/>
              <a:t>- La presenza di **binari sul tetto** e altre dotazioni come il **gancio di traino** indicano che l'Avenger è pensato per chi necessita di una maggiore capacità di trasporto, espandendo lo spazio disponibile per caricare attrezzature sul tetto o trainare piccoli rimorchi.</a:t>
            </a:r>
          </a:p>
          <a:p>
            <a:endParaRPr lang="it-IT" sz="1400" dirty="0"/>
          </a:p>
          <a:p>
            <a:r>
              <a:rPr lang="it-IT" sz="1400" b="1" dirty="0"/>
              <a:t>Conclusione:</a:t>
            </a:r>
          </a:p>
          <a:p>
            <a:r>
              <a:rPr lang="it-IT" sz="1400" dirty="0"/>
              <a:t>Gli spazi della **Jeep Avenger MY25** sono progettati per essere **versatili e pratici**, con un'attenzione sia alla **resistenza** (materiali lavabili e durevoli) che alla **comodità** (sedili regolabili e accessori premium). L'adattabilità degli interni, combinata con elementi modulari e tecnologie di bordo, fa di questo SUV un'opzione ideale per chi cerca un veicolo che possa affrontare sia sfide urbane che off-road senza compromettere il comfort.</a:t>
            </a:r>
          </a:p>
          <a:p>
            <a:endParaRPr lang="it-IT" sz="1400" dirty="0"/>
          </a:p>
        </p:txBody>
      </p:sp>
    </p:spTree>
    <p:custDataLst>
      <p:tags r:id="rId1"/>
    </p:custDataLst>
    <p:extLst>
      <p:ext uri="{BB962C8B-B14F-4D97-AF65-F5344CB8AC3E}">
        <p14:creationId xmlns:p14="http://schemas.microsoft.com/office/powerpoint/2010/main" val="1714097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8D6230E4-59E3-E126-0C80-141EE7784600}"/>
              </a:ext>
            </a:extLst>
          </p:cNvPr>
          <p:cNvSpPr txBox="1"/>
          <p:nvPr/>
        </p:nvSpPr>
        <p:spPr>
          <a:xfrm>
            <a:off x="449943" y="420914"/>
            <a:ext cx="10827657" cy="6740307"/>
          </a:xfrm>
          <a:prstGeom prst="rect">
            <a:avLst/>
          </a:prstGeom>
          <a:noFill/>
        </p:spPr>
        <p:txBody>
          <a:bodyPr wrap="square" rtlCol="0">
            <a:spAutoFit/>
          </a:bodyPr>
          <a:lstStyle/>
          <a:p>
            <a:pPr marL="342900" indent="-342900">
              <a:buFont typeface="+mj-lt"/>
              <a:buAutoNum type="arabicPeriod" startAt="8"/>
            </a:pPr>
            <a:r>
              <a:rPr lang="it-IT" b="1" dirty="0"/>
              <a:t>Tecnologia Power Looping</a:t>
            </a:r>
            <a:endParaRPr lang="it-IT" dirty="0"/>
          </a:p>
          <a:p>
            <a:pPr marL="742950" lvl="1" indent="-285750">
              <a:buFont typeface="+mj-lt"/>
              <a:buAutoNum type="arabicPeriod"/>
            </a:pPr>
            <a:r>
              <a:rPr lang="it-IT" dirty="0"/>
              <a:t>Come funziona la distribuzione della coppia 50:50</a:t>
            </a:r>
          </a:p>
          <a:p>
            <a:pPr marL="742950" lvl="1" indent="-285750">
              <a:buFont typeface="+mj-lt"/>
              <a:buAutoNum type="arabicPeriod"/>
            </a:pPr>
            <a:r>
              <a:rPr lang="it-IT" dirty="0"/>
              <a:t>Integrazione tra motore termico e motori elettrici</a:t>
            </a:r>
          </a:p>
          <a:p>
            <a:pPr>
              <a:buFont typeface="+mj-lt"/>
              <a:buAutoNum type="arabicPeriod" startAt="8"/>
            </a:pPr>
            <a:r>
              <a:rPr lang="it-IT" b="1" dirty="0"/>
              <a:t>Sospensioni posteriori Multilink</a:t>
            </a:r>
            <a:endParaRPr lang="it-IT" dirty="0"/>
          </a:p>
          <a:p>
            <a:pPr marL="742950" lvl="1" indent="-285750">
              <a:buFont typeface="+mj-lt"/>
              <a:buAutoNum type="arabicPeriod"/>
            </a:pPr>
            <a:r>
              <a:rPr lang="it-IT" dirty="0"/>
              <a:t>Vantaggi delle sospensioni Multilink sul comfort e l'articolazione del veicolo</a:t>
            </a:r>
          </a:p>
          <a:p>
            <a:pPr>
              <a:buFont typeface="+mj-lt"/>
              <a:buAutoNum type="arabicPeriod" startAt="8"/>
            </a:pPr>
            <a:r>
              <a:rPr lang="it-IT" b="1" dirty="0"/>
              <a:t>Design esterno dedicato alla funzione</a:t>
            </a:r>
            <a:endParaRPr lang="it-IT" dirty="0"/>
          </a:p>
          <a:p>
            <a:pPr marL="742950" lvl="1" indent="-285750">
              <a:buFont typeface="+mj-lt"/>
              <a:buAutoNum type="arabicPeriod"/>
            </a:pPr>
            <a:r>
              <a:rPr lang="it-IT" dirty="0"/>
              <a:t>Dettagli dei paraurti e dei fendinebbia ridisegnati</a:t>
            </a:r>
          </a:p>
          <a:p>
            <a:pPr marL="742950" lvl="1" indent="-285750">
              <a:buFont typeface="+mj-lt"/>
              <a:buAutoNum type="arabicPeriod"/>
            </a:pPr>
            <a:r>
              <a:rPr lang="it-IT" dirty="0"/>
              <a:t>Aggiornamenti sul design del tetto e del gancio di traino posteriore</a:t>
            </a:r>
          </a:p>
          <a:p>
            <a:pPr>
              <a:buFont typeface="+mj-lt"/>
              <a:buAutoNum type="arabicPeriod" startAt="8"/>
            </a:pPr>
            <a:r>
              <a:rPr lang="it-IT" b="1" dirty="0"/>
              <a:t>Componenti specifici degli esterni della 4xe</a:t>
            </a:r>
            <a:endParaRPr lang="it-IT" dirty="0"/>
          </a:p>
          <a:p>
            <a:pPr marL="742950" lvl="1" indent="-285750">
              <a:buFont typeface="+mj-lt"/>
              <a:buAutoNum type="arabicPeriod"/>
            </a:pPr>
            <a:r>
              <a:rPr lang="it-IT" dirty="0"/>
              <a:t>Materiali antigraffio e design dei paraurti</a:t>
            </a:r>
          </a:p>
          <a:p>
            <a:pPr marL="742950" lvl="1" indent="-285750">
              <a:buFont typeface="+mj-lt"/>
              <a:buAutoNum type="arabicPeriod"/>
            </a:pPr>
            <a:r>
              <a:rPr lang="it-IT" dirty="0"/>
              <a:t>Ruote in lega nera da 17’’ e pneumatici M+S</a:t>
            </a:r>
          </a:p>
          <a:p>
            <a:pPr>
              <a:buFont typeface="+mj-lt"/>
              <a:buAutoNum type="arabicPeriod" startAt="8"/>
            </a:pPr>
            <a:r>
              <a:rPr lang="it-IT" b="1" dirty="0"/>
              <a:t>Design interno della Jeep Avenger 4xe</a:t>
            </a:r>
            <a:endParaRPr lang="it-IT" dirty="0"/>
          </a:p>
          <a:p>
            <a:pPr marL="742950" lvl="1" indent="-285750">
              <a:buFont typeface="+mj-lt"/>
              <a:buAutoNum type="arabicPeriod"/>
            </a:pPr>
            <a:r>
              <a:rPr lang="it-IT" dirty="0"/>
              <a:t>Sedili realizzati in materiali innovativi lavabili e resistenti</a:t>
            </a:r>
          </a:p>
          <a:p>
            <a:pPr marL="742950" lvl="1" indent="-285750">
              <a:buFont typeface="+mj-lt"/>
              <a:buAutoNum type="arabicPeriod"/>
            </a:pPr>
            <a:r>
              <a:rPr lang="it-IT" dirty="0"/>
              <a:t>Dettagli dell'interno come tappetini e copertura del </a:t>
            </a:r>
            <a:r>
              <a:rPr lang="it-IT" dirty="0" err="1"/>
              <a:t>pad</a:t>
            </a:r>
            <a:r>
              <a:rPr lang="it-IT" dirty="0"/>
              <a:t> con il logo TNF</a:t>
            </a:r>
          </a:p>
          <a:p>
            <a:pPr>
              <a:buFont typeface="+mj-lt"/>
              <a:buAutoNum type="arabicPeriod" startAt="8"/>
            </a:pPr>
            <a:r>
              <a:rPr lang="it-IT" b="1" dirty="0"/>
              <a:t>La Jeep Avenger 4xe: Edizione The North Face</a:t>
            </a:r>
            <a:endParaRPr lang="it-IT" dirty="0"/>
          </a:p>
          <a:p>
            <a:pPr marL="742950" lvl="1" indent="-285750">
              <a:buFont typeface="+mj-lt"/>
              <a:buAutoNum type="arabicPeriod"/>
            </a:pPr>
            <a:r>
              <a:rPr lang="it-IT" dirty="0"/>
              <a:t>Collaborazione tra Jeep e The North Face</a:t>
            </a:r>
          </a:p>
          <a:p>
            <a:pPr marL="742950" lvl="1" indent="-285750">
              <a:buFont typeface="+mj-lt"/>
              <a:buAutoNum type="arabicPeriod"/>
            </a:pPr>
            <a:r>
              <a:rPr lang="it-IT" dirty="0"/>
              <a:t>Dettagli estetici unici e equipaggiamento esclusivo dell'edizione</a:t>
            </a:r>
          </a:p>
          <a:p>
            <a:pPr>
              <a:buFont typeface="+mj-lt"/>
              <a:buAutoNum type="arabicPeriod" startAt="8"/>
            </a:pPr>
            <a:r>
              <a:rPr lang="it-IT" b="1" dirty="0"/>
              <a:t>Prestazioni della Jeep Avenger 4xe rispetto ai competitor</a:t>
            </a:r>
            <a:endParaRPr lang="it-IT" dirty="0"/>
          </a:p>
          <a:p>
            <a:pPr marL="742950" lvl="1" indent="-285750">
              <a:buFont typeface="+mj-lt"/>
              <a:buAutoNum type="arabicPeriod"/>
            </a:pPr>
            <a:r>
              <a:rPr lang="it-IT" dirty="0"/>
              <a:t>Confronto con altri SUV B come Yaris Cross, Vitara e T-</a:t>
            </a:r>
            <a:r>
              <a:rPr lang="it-IT" dirty="0" err="1"/>
              <a:t>Roc</a:t>
            </a:r>
            <a:endParaRPr lang="it-IT" dirty="0"/>
          </a:p>
          <a:p>
            <a:pPr marL="742950" lvl="1" indent="-285750">
              <a:buFont typeface="+mj-lt"/>
              <a:buAutoNum type="arabicPeriod"/>
            </a:pPr>
            <a:r>
              <a:rPr lang="it-IT" dirty="0"/>
              <a:t>Vantaggi chiave in termini di coppia, angoli di attacco e altezza da terra</a:t>
            </a:r>
          </a:p>
          <a:p>
            <a:pPr>
              <a:buFont typeface="+mj-lt"/>
              <a:buAutoNum type="arabicPeriod" startAt="8"/>
            </a:pPr>
            <a:r>
              <a:rPr lang="it-IT" b="1" dirty="0"/>
              <a:t>Linea evolutiva della Jeep Avenger MY25</a:t>
            </a:r>
            <a:endParaRPr lang="it-IT" dirty="0"/>
          </a:p>
          <a:p>
            <a:pPr marL="742950" lvl="1" indent="-285750">
              <a:buFont typeface="+mj-lt"/>
              <a:buAutoNum type="arabicPeriod"/>
            </a:pPr>
            <a:r>
              <a:rPr lang="it-IT" dirty="0"/>
              <a:t>Panoramica delle motorizzazioni (e-</a:t>
            </a:r>
            <a:r>
              <a:rPr lang="it-IT" dirty="0" err="1"/>
              <a:t>Hybrid</a:t>
            </a:r>
            <a:r>
              <a:rPr lang="it-IT" dirty="0"/>
              <a:t>, Benzina, BEV)</a:t>
            </a:r>
          </a:p>
          <a:p>
            <a:pPr marL="742950" lvl="1" indent="-285750">
              <a:buFont typeface="+mj-lt"/>
              <a:buAutoNum type="arabicPeriod"/>
            </a:pPr>
            <a:r>
              <a:rPr lang="it-IT" dirty="0"/>
              <a:t>Differenze tra le versioni </a:t>
            </a:r>
            <a:r>
              <a:rPr lang="it-IT" dirty="0" err="1"/>
              <a:t>Longitude</a:t>
            </a:r>
            <a:r>
              <a:rPr lang="it-IT" dirty="0"/>
              <a:t>, </a:t>
            </a:r>
            <a:r>
              <a:rPr lang="it-IT" dirty="0" err="1"/>
              <a:t>Altitude</a:t>
            </a:r>
            <a:r>
              <a:rPr lang="it-IT" dirty="0"/>
              <a:t>, Summit e TNF</a:t>
            </a:r>
          </a:p>
          <a:p>
            <a:endParaRPr lang="it-IT" dirty="0"/>
          </a:p>
        </p:txBody>
      </p:sp>
    </p:spTree>
    <p:extLst>
      <p:ext uri="{BB962C8B-B14F-4D97-AF65-F5344CB8AC3E}">
        <p14:creationId xmlns:p14="http://schemas.microsoft.com/office/powerpoint/2010/main" val="2698058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8D6230E4-59E3-E126-0C80-141EE7784600}"/>
              </a:ext>
            </a:extLst>
          </p:cNvPr>
          <p:cNvSpPr txBox="1"/>
          <p:nvPr/>
        </p:nvSpPr>
        <p:spPr>
          <a:xfrm>
            <a:off x="449943" y="420914"/>
            <a:ext cx="10827657" cy="6186309"/>
          </a:xfrm>
          <a:prstGeom prst="rect">
            <a:avLst/>
          </a:prstGeom>
          <a:noFill/>
        </p:spPr>
        <p:txBody>
          <a:bodyPr wrap="square" rtlCol="0">
            <a:spAutoFit/>
          </a:bodyPr>
          <a:lstStyle/>
          <a:p>
            <a:pPr marL="342900" indent="-342900">
              <a:buFont typeface="+mj-lt"/>
              <a:buAutoNum type="arabicPeriod" startAt="16"/>
            </a:pPr>
            <a:r>
              <a:rPr lang="it-IT" b="1" dirty="0"/>
              <a:t>Strategia di riduzione della complessità</a:t>
            </a:r>
            <a:endParaRPr lang="it-IT" dirty="0"/>
          </a:p>
          <a:p>
            <a:pPr marL="742950" lvl="1" indent="-285750">
              <a:buFont typeface="+mj-lt"/>
              <a:buAutoNum type="arabicPeriod"/>
            </a:pPr>
            <a:r>
              <a:rPr lang="it-IT" dirty="0"/>
              <a:t>Eliminazione di contenuti non essenziali rispetto al MY24</a:t>
            </a:r>
          </a:p>
          <a:p>
            <a:pPr marL="742950" lvl="1" indent="-285750">
              <a:buFont typeface="+mj-lt"/>
              <a:buAutoNum type="arabicPeriod"/>
            </a:pPr>
            <a:r>
              <a:rPr lang="it-IT" dirty="0"/>
              <a:t>Riorganizzazione della gamma per maggiore semplicità</a:t>
            </a:r>
          </a:p>
          <a:p>
            <a:pPr>
              <a:buFont typeface="+mj-lt"/>
              <a:buAutoNum type="arabicPeriod" startAt="16"/>
            </a:pPr>
            <a:r>
              <a:rPr lang="it-IT" b="1" dirty="0"/>
              <a:t>Strategia di pacchetti optional</a:t>
            </a:r>
            <a:endParaRPr lang="it-IT" dirty="0"/>
          </a:p>
          <a:p>
            <a:pPr marL="742950" lvl="1" indent="-285750">
              <a:buFont typeface="+mj-lt"/>
              <a:buAutoNum type="arabicPeriod"/>
            </a:pPr>
            <a:r>
              <a:rPr lang="it-IT" dirty="0"/>
              <a:t>Pacchetti Winter Pack, Leather Pack e Infotainment &amp; </a:t>
            </a:r>
            <a:r>
              <a:rPr lang="it-IT" dirty="0" err="1"/>
              <a:t>Convenience</a:t>
            </a:r>
            <a:endParaRPr lang="it-IT" dirty="0"/>
          </a:p>
          <a:p>
            <a:pPr marL="742950" lvl="1" indent="-285750">
              <a:buFont typeface="+mj-lt"/>
              <a:buAutoNum type="arabicPeriod"/>
            </a:pPr>
            <a:r>
              <a:rPr lang="it-IT" dirty="0"/>
              <a:t>Possibilità di personalizzazione per i clienti</a:t>
            </a:r>
          </a:p>
          <a:p>
            <a:pPr>
              <a:buFont typeface="+mj-lt"/>
              <a:buAutoNum type="arabicPeriod" startAt="16"/>
            </a:pPr>
            <a:r>
              <a:rPr lang="it-IT" b="1" dirty="0"/>
              <a:t>Concorrenza: Jeep Avenger 4xe vs Competitor</a:t>
            </a:r>
            <a:endParaRPr lang="it-IT" dirty="0"/>
          </a:p>
          <a:p>
            <a:pPr marL="742950" lvl="1" indent="-285750">
              <a:buFont typeface="+mj-lt"/>
              <a:buAutoNum type="arabicPeriod"/>
            </a:pPr>
            <a:r>
              <a:rPr lang="it-IT" dirty="0"/>
              <a:t>Prestazioni e capacità di guida rispetto ai competitor</a:t>
            </a:r>
          </a:p>
          <a:p>
            <a:pPr marL="742950" lvl="1" indent="-285750">
              <a:buFont typeface="+mj-lt"/>
              <a:buAutoNum type="arabicPeriod"/>
            </a:pPr>
            <a:r>
              <a:rPr lang="it-IT" dirty="0"/>
              <a:t>Elementi chiave che rendono la 4xe leader nel segmento</a:t>
            </a:r>
          </a:p>
          <a:p>
            <a:pPr>
              <a:buFont typeface="+mj-lt"/>
              <a:buAutoNum type="arabicPeriod" startAt="16"/>
            </a:pPr>
            <a:r>
              <a:rPr lang="it-IT" b="1" dirty="0"/>
              <a:t>Palette colori e ruote disponibili</a:t>
            </a:r>
            <a:endParaRPr lang="it-IT" dirty="0"/>
          </a:p>
          <a:p>
            <a:pPr marL="742950" lvl="1" indent="-285750">
              <a:buFont typeface="+mj-lt"/>
              <a:buAutoNum type="arabicPeriod"/>
            </a:pPr>
            <a:r>
              <a:rPr lang="it-IT" dirty="0"/>
              <a:t>Scelta tra 4 colori solidi e 3 metallici</a:t>
            </a:r>
          </a:p>
          <a:p>
            <a:pPr marL="742950" lvl="1" indent="-285750">
              <a:buFont typeface="+mj-lt"/>
              <a:buAutoNum type="arabicPeriod"/>
            </a:pPr>
            <a:r>
              <a:rPr lang="it-IT" dirty="0"/>
              <a:t>Opzioni di ruote da 16’’, 17’’ e 18’’</a:t>
            </a:r>
          </a:p>
          <a:p>
            <a:pPr>
              <a:buFont typeface="+mj-lt"/>
              <a:buAutoNum type="arabicPeriod" startAt="16"/>
            </a:pPr>
            <a:r>
              <a:rPr lang="it-IT" b="1" dirty="0"/>
              <a:t>Servizi connessi Jeep: </a:t>
            </a:r>
            <a:r>
              <a:rPr lang="it-IT" b="1" dirty="0" err="1"/>
              <a:t>Connected</a:t>
            </a:r>
            <a:r>
              <a:rPr lang="it-IT" b="1" dirty="0"/>
              <a:t> Services</a:t>
            </a:r>
            <a:endParaRPr lang="it-IT" dirty="0"/>
          </a:p>
          <a:p>
            <a:pPr marL="742950" lvl="1" indent="-285750">
              <a:buFont typeface="+mj-lt"/>
              <a:buAutoNum type="arabicPeriod"/>
            </a:pPr>
            <a:r>
              <a:rPr lang="it-IT" dirty="0"/>
              <a:t>Panoramica dei servizi connessi (Connect ONE, Connect PLUS)</a:t>
            </a:r>
          </a:p>
          <a:p>
            <a:pPr marL="742950" lvl="1" indent="-285750">
              <a:buFont typeface="+mj-lt"/>
              <a:buAutoNum type="arabicPeriod"/>
            </a:pPr>
            <a:r>
              <a:rPr lang="it-IT" dirty="0"/>
              <a:t>Vantaggi in termini di risparmio di tempo e denaro</a:t>
            </a:r>
          </a:p>
          <a:p>
            <a:pPr>
              <a:buFont typeface="+mj-lt"/>
              <a:buAutoNum type="arabicPeriod" startAt="16"/>
            </a:pPr>
            <a:r>
              <a:rPr lang="it-IT" b="1" dirty="0"/>
              <a:t>Aggiornamenti Over-the-Air (OTA)</a:t>
            </a:r>
            <a:endParaRPr lang="it-IT" dirty="0"/>
          </a:p>
          <a:p>
            <a:pPr marL="742950" lvl="1" indent="-285750">
              <a:buFont typeface="+mj-lt"/>
              <a:buAutoNum type="arabicPeriod"/>
            </a:pPr>
            <a:r>
              <a:rPr lang="it-IT" dirty="0"/>
              <a:t>Descrizione del funzionamento degli aggiornamenti OTA</a:t>
            </a:r>
          </a:p>
          <a:p>
            <a:pPr marL="742950" lvl="1" indent="-285750">
              <a:buFont typeface="+mj-lt"/>
              <a:buAutoNum type="arabicPeriod"/>
            </a:pPr>
            <a:r>
              <a:rPr lang="it-IT" dirty="0"/>
              <a:t>Vantaggi degli aggiornamenti software senza fili</a:t>
            </a:r>
          </a:p>
          <a:p>
            <a:pPr>
              <a:buFont typeface="+mj-lt"/>
              <a:buAutoNum type="arabicPeriod" startAt="16"/>
            </a:pPr>
            <a:r>
              <a:rPr lang="it-IT" b="1" dirty="0"/>
              <a:t>Assistente vocale ChatGPT integrato</a:t>
            </a:r>
            <a:endParaRPr lang="it-IT" dirty="0"/>
          </a:p>
          <a:p>
            <a:pPr marL="742950" lvl="1" indent="-285750">
              <a:buFont typeface="+mj-lt"/>
              <a:buAutoNum type="arabicPeriod"/>
            </a:pPr>
            <a:r>
              <a:rPr lang="it-IT" dirty="0"/>
              <a:t>Come ChatGPT trasforma il riconoscimento vocale in assistente vocale</a:t>
            </a:r>
          </a:p>
          <a:p>
            <a:pPr marL="742950" lvl="1" indent="-285750">
              <a:buFont typeface="+mj-lt"/>
              <a:buAutoNum type="arabicPeriod"/>
            </a:pPr>
            <a:r>
              <a:rPr lang="it-IT" dirty="0"/>
              <a:t>Esempi di comandi vocali disponibili</a:t>
            </a:r>
          </a:p>
          <a:p>
            <a:endParaRPr lang="it-IT" dirty="0"/>
          </a:p>
        </p:txBody>
      </p:sp>
    </p:spTree>
    <p:extLst>
      <p:ext uri="{BB962C8B-B14F-4D97-AF65-F5344CB8AC3E}">
        <p14:creationId xmlns:p14="http://schemas.microsoft.com/office/powerpoint/2010/main" val="375420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8D6230E4-59E3-E126-0C80-141EE7784600}"/>
              </a:ext>
            </a:extLst>
          </p:cNvPr>
          <p:cNvSpPr txBox="1"/>
          <p:nvPr/>
        </p:nvSpPr>
        <p:spPr>
          <a:xfrm>
            <a:off x="464457" y="87085"/>
            <a:ext cx="10827657" cy="7017306"/>
          </a:xfrm>
          <a:prstGeom prst="rect">
            <a:avLst/>
          </a:prstGeom>
          <a:noFill/>
        </p:spPr>
        <p:txBody>
          <a:bodyPr wrap="square" rtlCol="0">
            <a:spAutoFit/>
          </a:bodyPr>
          <a:lstStyle/>
          <a:p>
            <a:pPr marL="342900" indent="-342900">
              <a:buFont typeface="+mj-lt"/>
              <a:buAutoNum type="arabicPeriod" startAt="23"/>
            </a:pPr>
            <a:r>
              <a:rPr lang="it-IT" b="1" dirty="0"/>
              <a:t>Attivazione e utilizzo di ChatGPT</a:t>
            </a:r>
            <a:endParaRPr lang="it-IT" dirty="0"/>
          </a:p>
          <a:p>
            <a:pPr marL="742950" lvl="1" indent="-285750">
              <a:buFont typeface="+mj-lt"/>
              <a:buAutoNum type="arabicPeriod"/>
            </a:pPr>
            <a:r>
              <a:rPr lang="it-IT" dirty="0"/>
              <a:t>Come attivare ChatGPT tramite OTA</a:t>
            </a:r>
          </a:p>
          <a:p>
            <a:pPr marL="742950" lvl="1" indent="-285750">
              <a:buFont typeface="+mj-lt"/>
              <a:buAutoNum type="arabicPeriod"/>
            </a:pPr>
            <a:r>
              <a:rPr lang="it-IT" dirty="0"/>
              <a:t>Utilizzo pratico per navigazione e richieste complesse</a:t>
            </a:r>
          </a:p>
          <a:p>
            <a:pPr>
              <a:buFont typeface="+mj-lt"/>
              <a:buAutoNum type="arabicPeriod" startAt="23"/>
            </a:pPr>
            <a:r>
              <a:rPr lang="it-IT" b="1" dirty="0"/>
              <a:t>Jeep Avenger MY25: Innovazione tecnologica</a:t>
            </a:r>
            <a:endParaRPr lang="it-IT" dirty="0"/>
          </a:p>
          <a:p>
            <a:pPr marL="742950" lvl="1" indent="-285750">
              <a:buFont typeface="+mj-lt"/>
              <a:buAutoNum type="arabicPeriod"/>
            </a:pPr>
            <a:r>
              <a:rPr lang="it-IT" dirty="0"/>
              <a:t>Approfondimento sulle tecnologie emergenti integrate nel MY25</a:t>
            </a:r>
          </a:p>
          <a:p>
            <a:pPr marL="742950" lvl="1" indent="-285750">
              <a:buFont typeface="+mj-lt"/>
              <a:buAutoNum type="arabicPeriod"/>
            </a:pPr>
            <a:r>
              <a:rPr lang="it-IT" dirty="0"/>
              <a:t>Valore aggiunto per i clienti grazie a queste innovazioni</a:t>
            </a:r>
          </a:p>
          <a:p>
            <a:pPr>
              <a:buFont typeface="+mj-lt"/>
              <a:buAutoNum type="arabicPeriod" startAt="23"/>
            </a:pPr>
            <a:r>
              <a:rPr lang="it-IT" b="1" dirty="0"/>
              <a:t>Jeep Avenger MY25: Riduzione dei costi</a:t>
            </a:r>
            <a:endParaRPr lang="it-IT" dirty="0"/>
          </a:p>
          <a:p>
            <a:pPr marL="742950" lvl="1" indent="-285750">
              <a:buFont typeface="+mj-lt"/>
              <a:buAutoNum type="arabicPeriod"/>
            </a:pPr>
            <a:r>
              <a:rPr lang="it-IT" dirty="0"/>
              <a:t>Azioni di ottimizzazione dei costi</a:t>
            </a:r>
          </a:p>
          <a:p>
            <a:pPr marL="742950" lvl="1" indent="-285750">
              <a:buFont typeface="+mj-lt"/>
              <a:buAutoNum type="arabicPeriod"/>
            </a:pPr>
            <a:r>
              <a:rPr lang="it-IT" dirty="0"/>
              <a:t>Rimozione di badge e semplificazione dei componenti</a:t>
            </a:r>
          </a:p>
          <a:p>
            <a:pPr>
              <a:buFont typeface="+mj-lt"/>
              <a:buAutoNum type="arabicPeriod" startAt="23"/>
            </a:pPr>
            <a:r>
              <a:rPr lang="it-IT" b="1" dirty="0"/>
              <a:t>Servizi opzionali disponibili per i clienti</a:t>
            </a:r>
            <a:endParaRPr lang="it-IT" dirty="0"/>
          </a:p>
          <a:p>
            <a:pPr marL="742950" lvl="1" indent="-285750">
              <a:buFont typeface="+mj-lt"/>
              <a:buAutoNum type="arabicPeriod"/>
            </a:pPr>
            <a:r>
              <a:rPr lang="it-IT" dirty="0"/>
              <a:t>Panoramica dei servizi a pagamento e della loro durata</a:t>
            </a:r>
          </a:p>
          <a:p>
            <a:pPr marL="742950" lvl="1" indent="-285750">
              <a:buFont typeface="+mj-lt"/>
              <a:buAutoNum type="arabicPeriod"/>
            </a:pPr>
            <a:r>
              <a:rPr lang="it-IT" dirty="0"/>
              <a:t>Come scegliere il pacchetto più adatto alle proprie esigenze</a:t>
            </a:r>
          </a:p>
          <a:p>
            <a:pPr>
              <a:buFont typeface="+mj-lt"/>
              <a:buAutoNum type="arabicPeriod" startAt="23"/>
            </a:pPr>
            <a:r>
              <a:rPr lang="it-IT" b="1" dirty="0"/>
              <a:t>Accessori Mopar per la Jeep Avenger MY25</a:t>
            </a:r>
            <a:endParaRPr lang="it-IT" dirty="0"/>
          </a:p>
          <a:p>
            <a:pPr marL="742950" lvl="1" indent="-285750">
              <a:buFont typeface="+mj-lt"/>
              <a:buAutoNum type="arabicPeriod"/>
            </a:pPr>
            <a:r>
              <a:rPr lang="it-IT" dirty="0"/>
              <a:t>Descrizione degli accessori come tappetini in gomma e coperture </a:t>
            </a:r>
            <a:r>
              <a:rPr lang="it-IT" dirty="0" err="1"/>
              <a:t>pad</a:t>
            </a:r>
            <a:endParaRPr lang="it-IT" dirty="0"/>
          </a:p>
          <a:p>
            <a:pPr marL="742950" lvl="1" indent="-285750">
              <a:buFont typeface="+mj-lt"/>
              <a:buAutoNum type="arabicPeriod"/>
            </a:pPr>
            <a:r>
              <a:rPr lang="it-IT" dirty="0"/>
              <a:t>Come Mopar arricchisce l'esperienza del cliente</a:t>
            </a:r>
          </a:p>
          <a:p>
            <a:pPr>
              <a:buFont typeface="+mj-lt"/>
              <a:buAutoNum type="arabicPeriod" startAt="23"/>
            </a:pPr>
            <a:r>
              <a:rPr lang="it-IT" b="1" dirty="0"/>
              <a:t>Jeep Avenger MY25: Test finale</a:t>
            </a:r>
            <a:endParaRPr lang="it-IT" dirty="0"/>
          </a:p>
          <a:p>
            <a:pPr marL="742950" lvl="1" indent="-285750">
              <a:buFont typeface="+mj-lt"/>
              <a:buAutoNum type="arabicPeriod"/>
            </a:pPr>
            <a:r>
              <a:rPr lang="it-IT" dirty="0"/>
              <a:t>Test di verifica delle conoscenze acquisite</a:t>
            </a:r>
          </a:p>
          <a:p>
            <a:pPr marL="742950" lvl="1" indent="-285750">
              <a:buFont typeface="+mj-lt"/>
              <a:buAutoNum type="arabicPeriod"/>
            </a:pPr>
            <a:r>
              <a:rPr lang="it-IT" dirty="0"/>
              <a:t>Regole del test e soglia di superamento</a:t>
            </a:r>
          </a:p>
          <a:p>
            <a:pPr>
              <a:buFont typeface="+mj-lt"/>
              <a:buAutoNum type="arabicPeriod" startAt="23"/>
            </a:pPr>
            <a:r>
              <a:rPr lang="it-IT" b="1" dirty="0"/>
              <a:t>Domande di esempio del test finale</a:t>
            </a:r>
            <a:endParaRPr lang="it-IT" dirty="0"/>
          </a:p>
          <a:p>
            <a:pPr marL="742950" lvl="1" indent="-285750">
              <a:buFont typeface="+mj-lt"/>
              <a:buAutoNum type="arabicPeriod"/>
            </a:pPr>
            <a:r>
              <a:rPr lang="it-IT" dirty="0"/>
              <a:t>Esempi di domande a scelta multipla sul corso</a:t>
            </a:r>
          </a:p>
          <a:p>
            <a:pPr marL="742950" lvl="1" indent="-285750">
              <a:buFont typeface="+mj-lt"/>
              <a:buAutoNum type="arabicPeriod"/>
            </a:pPr>
            <a:r>
              <a:rPr lang="it-IT" dirty="0"/>
              <a:t>Indicazioni per prepararsi al meglio al test</a:t>
            </a:r>
          </a:p>
          <a:p>
            <a:pPr>
              <a:buFont typeface="+mj-lt"/>
              <a:buAutoNum type="arabicPeriod" startAt="23"/>
            </a:pPr>
            <a:r>
              <a:rPr lang="it-IT" b="1" dirty="0"/>
              <a:t>Conclusioni e riepilogo</a:t>
            </a:r>
            <a:endParaRPr lang="it-IT" dirty="0"/>
          </a:p>
          <a:p>
            <a:pPr marL="742950" lvl="1" indent="-285750">
              <a:buFont typeface="+mj-lt"/>
              <a:buAutoNum type="arabicPeriod"/>
            </a:pPr>
            <a:r>
              <a:rPr lang="it-IT" dirty="0"/>
              <a:t>Sintesi dei punti chiave del corso</a:t>
            </a:r>
          </a:p>
          <a:p>
            <a:pPr marL="742950" lvl="1" indent="-285750">
              <a:buFont typeface="+mj-lt"/>
              <a:buAutoNum type="arabicPeriod"/>
            </a:pPr>
            <a:r>
              <a:rPr lang="it-IT" dirty="0"/>
              <a:t>Prospettive future per Jeep Avenger e prossimi sviluppi</a:t>
            </a:r>
          </a:p>
          <a:p>
            <a:endParaRPr lang="it-IT" dirty="0"/>
          </a:p>
        </p:txBody>
      </p:sp>
    </p:spTree>
    <p:extLst>
      <p:ext uri="{BB962C8B-B14F-4D97-AF65-F5344CB8AC3E}">
        <p14:creationId xmlns:p14="http://schemas.microsoft.com/office/powerpoint/2010/main" val="707733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0DBD84A4-889B-3602-19C3-1312CBFF654F}"/>
              </a:ext>
            </a:extLst>
          </p:cNvPr>
          <p:cNvSpPr txBox="1"/>
          <p:nvPr/>
        </p:nvSpPr>
        <p:spPr>
          <a:xfrm>
            <a:off x="377372" y="479240"/>
            <a:ext cx="11814628" cy="5755422"/>
          </a:xfrm>
          <a:prstGeom prst="rect">
            <a:avLst/>
          </a:prstGeom>
          <a:noFill/>
        </p:spPr>
        <p:txBody>
          <a:bodyPr wrap="square">
            <a:spAutoFit/>
          </a:bodyPr>
          <a:lstStyle/>
          <a:p>
            <a:r>
              <a:rPr lang="it-IT" sz="1600" b="1" dirty="0"/>
              <a:t>Introduzione al Corso di Formazione: Jeep Avenger MY25 e 4xe</a:t>
            </a:r>
          </a:p>
          <a:p>
            <a:endParaRPr lang="it-IT" sz="1600" dirty="0"/>
          </a:p>
          <a:p>
            <a:r>
              <a:rPr lang="it-IT" sz="1600" dirty="0"/>
              <a:t>Benvenuti al corso di formazione dedicato alla  nuova Jeep Avenger MY25 e 4xe, un veicolo che rappresenta l'ultima innovazione della gamma Jeep, combinando estetica compatta e versatilità con l'inconfondibile performance del sistema *</a:t>
            </a:r>
            <a:r>
              <a:rPr lang="it-IT" sz="1600" dirty="0" err="1"/>
              <a:t>All</a:t>
            </a:r>
            <a:r>
              <a:rPr lang="it-IT" sz="1600" dirty="0"/>
              <a:t>-Wheel-Drive Jeep.</a:t>
            </a:r>
          </a:p>
          <a:p>
            <a:endParaRPr lang="it-IT" sz="1600" dirty="0"/>
          </a:p>
          <a:p>
            <a:r>
              <a:rPr lang="it-IT" sz="1600" dirty="0"/>
              <a:t>In questo corso, approfondiremo le principali caratteristiche e tecnologie che rendono la Jeep Avenger 4xe un modello leader nel segmento dei B-SUV. Esploreremo in dettaglio gli elementi distintivi del design, l’innovazione tecnologica, le prestazioni off-road, e come la Jeep risponde alle esigenze in evoluzione dei clienti moderni. Grazie a questo corso, acquisirete una visione completa delle soluzioni offerte dalla Jeep Avenger MY25, con un focus su:</a:t>
            </a:r>
          </a:p>
          <a:p>
            <a:endParaRPr lang="it-IT" sz="1600" dirty="0"/>
          </a:p>
          <a:p>
            <a:r>
              <a:rPr lang="it-IT" sz="1600" b="1" dirty="0"/>
              <a:t>Tecnologia Ibrida 48V e trazione integrale: </a:t>
            </a:r>
            <a:r>
              <a:rPr lang="it-IT" sz="1600" dirty="0"/>
              <a:t>Scoprirete come il motore turbo da 1.2L e i motori elettrici integrati forniscono una trazione avanzata e prestazioni eccezionali, riducendo allo stesso tempo consumi ed emissioni.</a:t>
            </a:r>
          </a:p>
          <a:p>
            <a:r>
              <a:rPr lang="it-IT" sz="1600" b="1" dirty="0"/>
              <a:t>Design Dedicato alla Funzione: </a:t>
            </a:r>
            <a:r>
              <a:rPr lang="it-IT" sz="1600" dirty="0"/>
              <a:t>Analizzeremo i dettagli funzionali del design, dai paraurti antigraffio, ai fendinebbia ridisegnati, fino alle innovazioni come le barre sul tetto e il gancio di traino posteriore.</a:t>
            </a:r>
          </a:p>
          <a:p>
            <a:r>
              <a:rPr lang="it-IT" sz="1600" b="1" dirty="0"/>
              <a:t>Prestazioni Off-Road: </a:t>
            </a:r>
            <a:r>
              <a:rPr lang="it-IT" sz="1600" dirty="0"/>
              <a:t>Approfondiremo le capacità off-road della Jeep Avenger 4xe, inclusi gli angoli di attacco e di uscita, la gestione della trazione su vari terreni e l'uso delle tecnologie come il sistema </a:t>
            </a:r>
            <a:r>
              <a:rPr lang="it-IT" sz="1600" dirty="0" err="1"/>
              <a:t>Selec-Terrain</a:t>
            </a:r>
            <a:r>
              <a:rPr lang="it-IT" sz="1600" dirty="0"/>
              <a:t>.</a:t>
            </a:r>
          </a:p>
          <a:p>
            <a:endParaRPr lang="it-IT" sz="1600" dirty="0"/>
          </a:p>
          <a:p>
            <a:r>
              <a:rPr lang="it-IT" sz="1600" dirty="0"/>
              <a:t>L’obiettivo di questo corso è fornire a tutti i partecipanti le conoscenze necessarie per comprendere appieno le potenzialità della Jeep Avenger MY25 e 4xe, dalle specifiche tecniche ai vantaggi commerciali, con un focus sulla soddisfazione delle esigenze dei clienti in continua evoluzione.</a:t>
            </a:r>
          </a:p>
          <a:p>
            <a:endParaRPr lang="it-IT" sz="1600" dirty="0"/>
          </a:p>
          <a:p>
            <a:r>
              <a:rPr lang="it-IT" sz="1600" dirty="0"/>
              <a:t>Al termine del corso, sarete in grado di presentare con competenza le principali caratteristiche della Jeep Avenger MY25, supportare i clienti nella loro scelta e affrontare eventuali domande sui miglioramenti tecnici e sul design del veicolo.</a:t>
            </a:r>
          </a:p>
        </p:txBody>
      </p:sp>
    </p:spTree>
    <p:extLst>
      <p:ext uri="{BB962C8B-B14F-4D97-AF65-F5344CB8AC3E}">
        <p14:creationId xmlns:p14="http://schemas.microsoft.com/office/powerpoint/2010/main" val="4145159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0DBD84A4-889B-3602-19C3-1312CBFF654F}"/>
              </a:ext>
            </a:extLst>
          </p:cNvPr>
          <p:cNvSpPr txBox="1"/>
          <p:nvPr/>
        </p:nvSpPr>
        <p:spPr>
          <a:xfrm>
            <a:off x="377372" y="479240"/>
            <a:ext cx="11814628" cy="5755422"/>
          </a:xfrm>
          <a:prstGeom prst="rect">
            <a:avLst/>
          </a:prstGeom>
          <a:noFill/>
        </p:spPr>
        <p:txBody>
          <a:bodyPr wrap="square">
            <a:spAutoFit/>
          </a:bodyPr>
          <a:lstStyle/>
          <a:p>
            <a:r>
              <a:rPr lang="it-IT" sz="1600" b="1" dirty="0"/>
              <a:t>Profilo del Cliente Jeep Avenger 4xe</a:t>
            </a:r>
          </a:p>
          <a:p>
            <a:endParaRPr lang="it-IT" sz="1600" dirty="0"/>
          </a:p>
          <a:p>
            <a:r>
              <a:rPr lang="it-IT" sz="1600" dirty="0"/>
              <a:t>La  Jeep Avenger 4xe si rivolge a una clientela eterogenea e diversificata, che spazia da appassionati di avventura a utenti urbani in cerca di veicoli versatili e performanti. Grazie alle sue capacità off-road, alla tecnologia avanzata e al design compatto, la Jeep Avenger 4xe attrae diversi cluster di clienti con esigenze specifiche e variegate. Vediamo più nel dettaglio chi sono questi clienti e cosa li spinge a scegliere la Jeep Avenger 4xe.</a:t>
            </a:r>
          </a:p>
          <a:p>
            <a:endParaRPr lang="it-IT" sz="1600" dirty="0"/>
          </a:p>
          <a:p>
            <a:r>
              <a:rPr lang="it-IT" sz="1600" b="1" dirty="0"/>
              <a:t>Cluster di Clienti Target</a:t>
            </a:r>
          </a:p>
          <a:p>
            <a:r>
              <a:rPr lang="it-IT" sz="1600" dirty="0"/>
              <a:t>La Jeep Avenger 4xe riesce a soddisfare una vasta gamma di clienti, suddivisi in sei cluster principali, ciascuno con esigenze e desideri specifici:</a:t>
            </a:r>
          </a:p>
          <a:p>
            <a:endParaRPr lang="it-IT" sz="1600" b="1" dirty="0"/>
          </a:p>
          <a:p>
            <a:r>
              <a:rPr lang="it-IT" sz="1600" b="1" dirty="0"/>
              <a:t>Amanti dello sport e delle attività outdoor</a:t>
            </a:r>
          </a:p>
          <a:p>
            <a:r>
              <a:rPr lang="it-IT" sz="1600" dirty="0"/>
              <a:t>Questi clienti sono appassionati di sport e attività all'aperto. Si dedicano a escursioni, campeggio, ciclismo e altre attività che richiedono un veicolo in grado di trasportare attrezzature sportive e di affrontare percorsi off-road. La Jeep Avenger 4xe, con il suo sistema di trazione integrale e il design versatile, è perfetta per affrontare terreni difficili e trasportare l'equipaggiamento necessario per l'avventura.</a:t>
            </a:r>
          </a:p>
          <a:p>
            <a:endParaRPr lang="it-IT" sz="1600" dirty="0"/>
          </a:p>
          <a:p>
            <a:r>
              <a:rPr lang="it-IT" sz="1600" b="1" dirty="0"/>
              <a:t>Ex proprietari di 4x4</a:t>
            </a:r>
          </a:p>
          <a:p>
            <a:r>
              <a:rPr lang="it-IT" sz="1600" dirty="0"/>
              <a:t>Questo gruppo è composto da clienti che hanno precedentemente posseduto un veicolo a trazione integrale e non sono disposti a rinunciare ai benefici di sicurezza e trazione extra offerti da un sistema AWD. La Jeep Avenger 4xe, con la sua tecnologia avanzata di trazione integrale, rappresenta una scelta naturale per questi conducenti, offrendo loro tutte le capacità che si aspettano da un veicolo Jeep.</a:t>
            </a:r>
          </a:p>
          <a:p>
            <a:endParaRPr lang="it-IT" sz="1600" dirty="0"/>
          </a:p>
        </p:txBody>
      </p:sp>
    </p:spTree>
    <p:extLst>
      <p:ext uri="{BB962C8B-B14F-4D97-AF65-F5344CB8AC3E}">
        <p14:creationId xmlns:p14="http://schemas.microsoft.com/office/powerpoint/2010/main" val="930156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0DBD84A4-889B-3602-19C3-1312CBFF654F}"/>
              </a:ext>
            </a:extLst>
          </p:cNvPr>
          <p:cNvSpPr txBox="1"/>
          <p:nvPr/>
        </p:nvSpPr>
        <p:spPr>
          <a:xfrm>
            <a:off x="377372" y="479240"/>
            <a:ext cx="11814628" cy="5755422"/>
          </a:xfrm>
          <a:prstGeom prst="rect">
            <a:avLst/>
          </a:prstGeom>
          <a:noFill/>
        </p:spPr>
        <p:txBody>
          <a:bodyPr wrap="square">
            <a:spAutoFit/>
          </a:bodyPr>
          <a:lstStyle/>
          <a:p>
            <a:r>
              <a:rPr lang="it-IT" sz="1600" b="1" dirty="0"/>
              <a:t>Entusiasti della vita all'aria aperta</a:t>
            </a:r>
          </a:p>
          <a:p>
            <a:r>
              <a:rPr lang="it-IT" sz="1600" dirty="0"/>
              <a:t>Questa categoria include coloro che amano trascorrere il tempo in spazi aperti e naturali. Per questi clienti, la Jeep Avenger 4xe rappresenta non solo un mezzo di trasporto, ma uno strumento che consente loro di esplorare luoghi remoti e di affrontare percorsi in fuoristrada. La sua compattezza e versatilità, uniti alle sue capacità off-road, sono perfetti per gli amanti della natura.</a:t>
            </a:r>
          </a:p>
          <a:p>
            <a:endParaRPr lang="it-IT" sz="1600" dirty="0"/>
          </a:p>
          <a:p>
            <a:r>
              <a:rPr lang="it-IT" sz="1600" b="1" dirty="0"/>
              <a:t>Clienti urbani con un gusto per l'avventura</a:t>
            </a:r>
          </a:p>
          <a:p>
            <a:r>
              <a:rPr lang="it-IT" sz="1600" dirty="0"/>
              <a:t>Questo gruppo è costituito da clienti che vivono in città ma cercano un veicolo che possa servire loro durante la settimana lavorativa e per le loro escursioni del weekend. La Jeep Avenger 4xe, grazie alle sue dimensioni compatte, si muove agilmente nel traffico cittadino, ma offre anche l'affidabilità e la robustezza necessarie per affrontare percorsi off-road durante le avventure del fine settimana.</a:t>
            </a:r>
          </a:p>
          <a:p>
            <a:endParaRPr lang="it-IT" sz="1600" dirty="0"/>
          </a:p>
          <a:p>
            <a:r>
              <a:rPr lang="it-IT" sz="1600" b="1" dirty="0"/>
              <a:t>Clienti che desiderano distinguersi</a:t>
            </a:r>
          </a:p>
          <a:p>
            <a:r>
              <a:rPr lang="it-IT" sz="1600" dirty="0"/>
              <a:t>Non tutti i clienti scelgono la Jeep Avenger per le sue capacità off-road. Alcuni la scelgono perché desiderano un veicolo che li faccia distinguere. Questi clienti non sono necessariamente interessati alla guida in fuoristrada, ma sono attratti dal design unico, dalle prestazioni e dall'immagine distintiva della Jeep Avenger. Per loro, possedere un veicolo come la 4xe è un modo per affermare la propria personalità e unicità.</a:t>
            </a:r>
          </a:p>
          <a:p>
            <a:endParaRPr lang="it-IT" sz="1600" dirty="0"/>
          </a:p>
          <a:p>
            <a:r>
              <a:rPr lang="it-IT" sz="1600" b="1" dirty="0"/>
              <a:t>Fleets e professionisti</a:t>
            </a:r>
          </a:p>
          <a:p>
            <a:r>
              <a:rPr lang="it-IT" sz="1600" dirty="0"/>
              <a:t>Un altro cluster di clienti è rappresentato da flotte aziendali e professionisti che necessitano di un veicolo capace di affrontare condizioni estreme. Questi utenti sono alla ricerca di un veicolo robusto, sicuro e in grado di operare in ambienti difficili, offrendo sia comfort che capacità off-road. La Jeep Avenger 4xe soddisfa pienamente queste aspettative grazie alla sua resistenza e versatilità, rappresentando una scelta eccellente per usi professionali.</a:t>
            </a:r>
          </a:p>
          <a:p>
            <a:endParaRPr lang="it-IT" sz="1600" dirty="0"/>
          </a:p>
        </p:txBody>
      </p:sp>
    </p:spTree>
    <p:extLst>
      <p:ext uri="{BB962C8B-B14F-4D97-AF65-F5344CB8AC3E}">
        <p14:creationId xmlns:p14="http://schemas.microsoft.com/office/powerpoint/2010/main" val="3498926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0DBD84A4-889B-3602-19C3-1312CBFF654F}"/>
              </a:ext>
            </a:extLst>
          </p:cNvPr>
          <p:cNvSpPr txBox="1"/>
          <p:nvPr/>
        </p:nvSpPr>
        <p:spPr>
          <a:xfrm>
            <a:off x="377372" y="479240"/>
            <a:ext cx="11553371" cy="5262979"/>
          </a:xfrm>
          <a:prstGeom prst="rect">
            <a:avLst/>
          </a:prstGeom>
          <a:noFill/>
        </p:spPr>
        <p:txBody>
          <a:bodyPr wrap="square">
            <a:spAutoFit/>
          </a:bodyPr>
          <a:lstStyle/>
          <a:p>
            <a:r>
              <a:rPr lang="it-IT" sz="1600" b="1" dirty="0"/>
              <a:t>Vantaggi offerti dalla Jeep Avenger 4xe ai diversi cluster</a:t>
            </a:r>
          </a:p>
          <a:p>
            <a:r>
              <a:rPr lang="it-IT" sz="1600" dirty="0"/>
              <a:t>Indipendentemente dal cluster di appartenenza, la Jeep Avenger 4xe offre una gamma di vantaggi che rispondono a specifiche esigenze di ciascun cliente. Tra i vantaggi principali figurano:</a:t>
            </a:r>
          </a:p>
          <a:p>
            <a:endParaRPr lang="it-IT" sz="1600" dirty="0"/>
          </a:p>
          <a:p>
            <a:r>
              <a:rPr lang="it-IT" sz="1600" dirty="0"/>
              <a:t>Trazione integrale intelligente: La Jeep Avenger 4xe offre un sistema di trazione integrale avanzato che garantisce la massima sicurezza su strada e prestazioni ottimali su qualsiasi tipo di terreno.</a:t>
            </a:r>
          </a:p>
          <a:p>
            <a:r>
              <a:rPr lang="it-IT" sz="1600" dirty="0"/>
              <a:t>  </a:t>
            </a:r>
          </a:p>
          <a:p>
            <a:r>
              <a:rPr lang="it-IT" sz="1600" dirty="0"/>
              <a:t>Efficienza e sostenibilità: Grazie al motore ibrido, i clienti possono godere di prestazioni elevate con consumi ridotti e minori emissioni, rendendo la Jeep Avenger 4xe una scelta responsabile dal punto di vista ambientale.</a:t>
            </a:r>
          </a:p>
          <a:p>
            <a:endParaRPr lang="it-IT" sz="1600" dirty="0"/>
          </a:p>
          <a:p>
            <a:r>
              <a:rPr lang="it-IT" sz="1600" dirty="0"/>
              <a:t>Design versatile e distintivo: La combinazione di compattezza, funzionalità e stile rende la Jeep Avenger 4xe attraente sia per chi cerca un veicolo pratico per la città, sia per chi desidera avventurarsi in natura.</a:t>
            </a:r>
          </a:p>
          <a:p>
            <a:endParaRPr lang="it-IT" sz="1600" dirty="0"/>
          </a:p>
          <a:p>
            <a:r>
              <a:rPr lang="it-IT" sz="1600" dirty="0"/>
              <a:t>Innovazione tecnologica: Con funzioni come il </a:t>
            </a:r>
            <a:r>
              <a:rPr lang="it-IT" sz="1600" dirty="0" err="1"/>
              <a:t>Selec-Terrain</a:t>
            </a:r>
            <a:r>
              <a:rPr lang="it-IT" sz="1600" dirty="0"/>
              <a:t>, che permette di adattare la guida alle condizioni del terreno, e i servizi connessi come ChatGPT, la Jeep Avenger 4xe si posiziona all’avanguardia delle tecnologie automotive.</a:t>
            </a:r>
          </a:p>
          <a:p>
            <a:endParaRPr lang="it-IT" sz="1600" dirty="0"/>
          </a:p>
          <a:p>
            <a:endParaRPr lang="it-IT" sz="1600" dirty="0"/>
          </a:p>
          <a:p>
            <a:r>
              <a:rPr lang="it-IT" sz="1600" dirty="0"/>
              <a:t>**Conclusione</a:t>
            </a:r>
          </a:p>
          <a:p>
            <a:r>
              <a:rPr lang="it-IT" sz="1600" dirty="0"/>
              <a:t>La Jeep Avenger 4xe è un veicolo pensato per soddisfare una vasta gamma di clienti, ciascuno con esigenze specifiche ma accomunati dal desiderio di possedere un veicolo versatile, robusto e tecnologicamente avanzato. Che si tratti di avventurieri, professionisti o semplici appassionati di un veicolo unico, la Jeep Avenger 4xe offre la soluzione perfetta per ogni profilo cliente</a:t>
            </a:r>
          </a:p>
        </p:txBody>
      </p:sp>
    </p:spTree>
    <p:extLst>
      <p:ext uri="{BB962C8B-B14F-4D97-AF65-F5344CB8AC3E}">
        <p14:creationId xmlns:p14="http://schemas.microsoft.com/office/powerpoint/2010/main" val="3033497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E05186-D552-FBA4-8719-D173E5D499A4}"/>
              </a:ext>
            </a:extLst>
          </p:cNvPr>
          <p:cNvSpPr>
            <a:spLocks noGrp="1"/>
          </p:cNvSpPr>
          <p:nvPr>
            <p:ph type="title"/>
          </p:nvPr>
        </p:nvSpPr>
        <p:spPr>
          <a:xfrm>
            <a:off x="460828" y="333828"/>
            <a:ext cx="10515600" cy="694418"/>
          </a:xfrm>
        </p:spPr>
        <p:txBody>
          <a:bodyPr>
            <a:normAutofit fontScale="90000"/>
          </a:bodyPr>
          <a:lstStyle/>
          <a:p>
            <a:r>
              <a:rPr lang="it-IT" b="1" dirty="0"/>
              <a:t>Tecnologie Avanzate di Trazione della 4xe</a:t>
            </a:r>
          </a:p>
        </p:txBody>
      </p:sp>
      <p:sp>
        <p:nvSpPr>
          <p:cNvPr id="5" name="CasellaDiTesto 4">
            <a:extLst>
              <a:ext uri="{FF2B5EF4-FFF2-40B4-BE49-F238E27FC236}">
                <a16:creationId xmlns:a16="http://schemas.microsoft.com/office/drawing/2014/main" id="{183B467C-04DB-3B42-0E98-1E7895D39702}"/>
              </a:ext>
            </a:extLst>
          </p:cNvPr>
          <p:cNvSpPr txBox="1"/>
          <p:nvPr/>
        </p:nvSpPr>
        <p:spPr>
          <a:xfrm>
            <a:off x="460827" y="1161143"/>
            <a:ext cx="11455401" cy="5355312"/>
          </a:xfrm>
          <a:prstGeom prst="rect">
            <a:avLst/>
          </a:prstGeom>
          <a:noFill/>
        </p:spPr>
        <p:txBody>
          <a:bodyPr wrap="square">
            <a:spAutoFit/>
          </a:bodyPr>
          <a:lstStyle/>
          <a:p>
            <a:endParaRPr lang="it-IT" dirty="0"/>
          </a:p>
          <a:p>
            <a:r>
              <a:rPr lang="it-IT" dirty="0"/>
              <a:t>La Jeep Avenger 4xe è equipaggiata con una serie di tecnologie avanzate per la trazione che garantiscono prestazioni eccezionali in una varietà di condizioni di guida. Grazie al sistema di trazione integrale (AWD) e al sofisticato sistema di gestione della modalità di guida  </a:t>
            </a:r>
            <a:r>
              <a:rPr lang="it-IT" dirty="0" err="1"/>
              <a:t>Selec-Terrain</a:t>
            </a:r>
            <a:r>
              <a:rPr lang="it-IT" dirty="0"/>
              <a:t>, la Jeep Avenger 4xe offre sicurezza e affidabilità su strada, adattandosi automaticamente alle diverse superfici per migliorare la trazione e ottimizzare le performance.</a:t>
            </a:r>
          </a:p>
          <a:p>
            <a:endParaRPr lang="it-IT" dirty="0"/>
          </a:p>
          <a:p>
            <a:r>
              <a:rPr lang="it-IT" dirty="0"/>
              <a:t>Sistema di Trazione AWD</a:t>
            </a:r>
          </a:p>
          <a:p>
            <a:r>
              <a:rPr lang="it-IT" dirty="0"/>
              <a:t>Il sistema </a:t>
            </a:r>
            <a:r>
              <a:rPr lang="it-IT" dirty="0" err="1"/>
              <a:t>All</a:t>
            </a:r>
            <a:r>
              <a:rPr lang="it-IT" dirty="0"/>
              <a:t>-Wheel Drive (AWD) della Jeep Avenger 4xe è stato progettato per fornire trazione integrale in qualsiasi condizione. Questo sistema garantisce che la potenza venga distribuita in modo ottimale tra le ruote anteriori e posteriori, migliorando la stabilità e il controllo del veicolo su strade scivolose, sterrate o accidentate.</a:t>
            </a:r>
          </a:p>
          <a:p>
            <a:endParaRPr lang="it-IT" dirty="0"/>
          </a:p>
          <a:p>
            <a:r>
              <a:rPr lang="it-IT" dirty="0"/>
              <a:t>Un aspetto fondamentale del sistema AWD della 4xe è la tecnologia **Power Looping**, che permette una distribuzione intelligente della coppia fino a **50:50** tra l'asse anteriore e quello posteriore, garantendo una trazione continua anche quando le condizioni del terreno cambiano. Questo sistema sfrutta l'energia generata dal motore termico e la trasmette ai motori elettrici, consentendo al veicolo di mantenere sempre una trazione 4x4 attiva, indipendentemente dal livello di carica della batteria.</a:t>
            </a:r>
          </a:p>
          <a:p>
            <a:endParaRPr lang="it-IT" dirty="0"/>
          </a:p>
          <a:p>
            <a:endParaRPr lang="it-IT" dirty="0"/>
          </a:p>
        </p:txBody>
      </p:sp>
    </p:spTree>
    <p:extLst>
      <p:ext uri="{BB962C8B-B14F-4D97-AF65-F5344CB8AC3E}">
        <p14:creationId xmlns:p14="http://schemas.microsoft.com/office/powerpoint/2010/main" val="27268314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4"/>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TotalTime>
  <Words>4741</Words>
  <Application>Microsoft Office PowerPoint</Application>
  <PresentationFormat>Widescreen</PresentationFormat>
  <Paragraphs>262</Paragraphs>
  <Slides>14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Aptos</vt:lpstr>
      <vt:lpstr>Aptos Display</vt:lpstr>
      <vt:lpstr>Arial</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Tecnologie Avanzate di Trazione della 4xe</vt:lpstr>
      <vt:lpstr>Tecnologie Avanzate di Trazione della 4xe</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Patrizia Gariglio</dc:creator>
  <cp:lastModifiedBy>Patrizia Gariglio</cp:lastModifiedBy>
  <cp:revision>3</cp:revision>
  <dcterms:created xsi:type="dcterms:W3CDTF">2024-10-04T10:08:04Z</dcterms:created>
  <dcterms:modified xsi:type="dcterms:W3CDTF">2024-10-04T12:24:18Z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B37B574F-3521-406C-A066-20279C1C6ABB</vt:lpwstr>
  </property>
  <property fmtid="{D5CDD505-2E9C-101B-9397-08002B2CF9AE}" pid="3" name="ArticulatePath">
    <vt:lpwstr>Presentazione standard1</vt:lpwstr>
  </property>
</Properties>
</file>