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147196841" r:id="rId2"/>
    <p:sldId id="2147473072" r:id="rId3"/>
    <p:sldId id="2147473075" r:id="rId4"/>
    <p:sldId id="2147473080" r:id="rId5"/>
    <p:sldId id="2147473076" r:id="rId6"/>
    <p:sldId id="2147473081" r:id="rId7"/>
  </p:sldIdLst>
  <p:sldSz cx="12192000" cy="6858000"/>
  <p:notesSz cx="6797675" cy="9872663"/>
  <p:custDataLst>
    <p:tags r:id="rId9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34" userDrawn="1">
          <p15:clr>
            <a:srgbClr val="A4A3A4"/>
          </p15:clr>
        </p15:guide>
        <p15:guide id="4" pos="7446" userDrawn="1">
          <p15:clr>
            <a:srgbClr val="A4A3A4"/>
          </p15:clr>
        </p15:guide>
        <p15:guide id="5" orient="horz" pos="1117" userDrawn="1">
          <p15:clr>
            <a:srgbClr val="A4A3A4"/>
          </p15:clr>
        </p15:guide>
        <p15:guide id="6" orient="horz" pos="3997" userDrawn="1">
          <p15:clr>
            <a:srgbClr val="A4A3A4"/>
          </p15:clr>
        </p15:guide>
        <p15:guide id="7" orient="horz" pos="14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FABAB"/>
    <a:srgbClr val="848484"/>
    <a:srgbClr val="747474"/>
    <a:srgbClr val="919293"/>
    <a:srgbClr val="939F89"/>
    <a:srgbClr val="768FA2"/>
    <a:srgbClr val="9AA591"/>
    <a:srgbClr val="757677"/>
    <a:srgbClr val="839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4660"/>
  </p:normalViewPr>
  <p:slideViewPr>
    <p:cSldViewPr snapToGrid="0">
      <p:cViewPr varScale="1">
        <p:scale>
          <a:sx n="90" d="100"/>
          <a:sy n="90" d="100"/>
        </p:scale>
        <p:origin x="330" y="96"/>
      </p:cViewPr>
      <p:guideLst>
        <p:guide orient="horz" pos="3748"/>
        <p:guide pos="3840"/>
        <p:guide pos="234"/>
        <p:guide pos="7446"/>
        <p:guide orient="horz" pos="1117"/>
        <p:guide orient="horz" pos="3997"/>
        <p:guide orient="horz" pos="143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6" d="100"/>
        <a:sy n="166" d="100"/>
      </p:scale>
      <p:origin x="0" y="-821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ontserrat" pitchFamily="2" charset="0"/>
              </a:defRPr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ontserrat" pitchFamily="2" charset="0"/>
              </a:defRPr>
            </a:lvl1pPr>
          </a:lstStyle>
          <a:p>
            <a:fld id="{C5B3BDB7-FCB8-44CA-A1BB-8F21B8FF3AE4}" type="datetimeFigureOut">
              <a:rPr lang="it-IT" smtClean="0"/>
              <a:pPr/>
              <a:t>05/07/2024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ontserrat" pitchFamily="2" charset="0"/>
              </a:defRPr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ontserrat" pitchFamily="2" charset="0"/>
              </a:defRPr>
            </a:lvl1pPr>
          </a:lstStyle>
          <a:p>
            <a:fld id="{2270498F-409E-46C8-A4D3-7BBE565AD1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609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ontserrat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ontserrat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ontserrat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ontserrat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ontserra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17A9785B-00D8-1F64-9B1E-5106720C54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839" y="590443"/>
            <a:ext cx="10223123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it-IT" sz="2800" b="0" i="0">
                <a:solidFill>
                  <a:schemeClr val="accent4"/>
                </a:solidFill>
                <a:highlight>
                  <a:srgbClr val="FFFFFF"/>
                </a:highlight>
                <a:latin typeface="Encode Sans ExtraBold" pitchFamily="2" charset="0"/>
                <a:ea typeface="Cormorant Garamond Medium" pitchFamily="2" charset="0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it-IT" dirty="0"/>
              <a:t> Fare clic per modificare lo stile del titolo dello schema </a:t>
            </a: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8D82A00E-77B7-BCD7-A76F-3987976C6840}"/>
              </a:ext>
            </a:extLst>
          </p:cNvPr>
          <p:cNvGrpSpPr/>
          <p:nvPr userDrawn="1"/>
        </p:nvGrpSpPr>
        <p:grpSpPr>
          <a:xfrm>
            <a:off x="5634038" y="6500813"/>
            <a:ext cx="123825" cy="246458"/>
            <a:chOff x="5634038" y="6500813"/>
            <a:chExt cx="123825" cy="246458"/>
          </a:xfrm>
        </p:grpSpPr>
        <p:cxnSp>
          <p:nvCxnSpPr>
            <p:cNvPr id="11" name="Connettore diritto 10">
              <a:extLst>
                <a:ext uri="{FF2B5EF4-FFF2-40B4-BE49-F238E27FC236}">
                  <a16:creationId xmlns:a16="http://schemas.microsoft.com/office/drawing/2014/main" id="{0EC8EFBE-B536-06DD-B89C-5E18A8EE73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4038" y="6500813"/>
              <a:ext cx="123825" cy="126206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>
              <a:extLst>
                <a:ext uri="{FF2B5EF4-FFF2-40B4-BE49-F238E27FC236}">
                  <a16:creationId xmlns:a16="http://schemas.microsoft.com/office/drawing/2014/main" id="{E28DDCFA-46C6-9E57-1E19-4D36F5629E1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34038" y="6621065"/>
              <a:ext cx="123825" cy="126206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0B388A49-9E4F-AA05-6B33-79F9966A441A}"/>
              </a:ext>
            </a:extLst>
          </p:cNvPr>
          <p:cNvGrpSpPr/>
          <p:nvPr userDrawn="1"/>
        </p:nvGrpSpPr>
        <p:grpSpPr>
          <a:xfrm flipH="1">
            <a:off x="6431757" y="6500813"/>
            <a:ext cx="123825" cy="246458"/>
            <a:chOff x="5634038" y="6500813"/>
            <a:chExt cx="123825" cy="246458"/>
          </a:xfrm>
        </p:grpSpPr>
        <p:cxnSp>
          <p:nvCxnSpPr>
            <p:cNvPr id="14" name="Connettore diritto 13">
              <a:extLst>
                <a:ext uri="{FF2B5EF4-FFF2-40B4-BE49-F238E27FC236}">
                  <a16:creationId xmlns:a16="http://schemas.microsoft.com/office/drawing/2014/main" id="{A585E65E-1CE9-359A-D404-EEFBAE8818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4038" y="6500813"/>
              <a:ext cx="123825" cy="126206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>
              <a:extLst>
                <a:ext uri="{FF2B5EF4-FFF2-40B4-BE49-F238E27FC236}">
                  <a16:creationId xmlns:a16="http://schemas.microsoft.com/office/drawing/2014/main" id="{50CFB9D7-82CF-D1CA-B5EF-AB3ECA8CEAC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34038" y="6621065"/>
              <a:ext cx="123825" cy="126206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B8E22F84-F290-BF00-1E3F-73D18FCE0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42731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2C1504-CC08-4DFE-98C9-6B0D7ABD0E1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98DB224-B3B8-927D-6C4B-9169A720C53C}"/>
              </a:ext>
            </a:extLst>
          </p:cNvPr>
          <p:cNvSpPr/>
          <p:nvPr userDrawn="1"/>
        </p:nvSpPr>
        <p:spPr>
          <a:xfrm>
            <a:off x="11077436" y="0"/>
            <a:ext cx="111456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D774556-18DE-A307-157D-B84B0F308D58}"/>
              </a:ext>
            </a:extLst>
          </p:cNvPr>
          <p:cNvSpPr txBox="1"/>
          <p:nvPr userDrawn="1"/>
        </p:nvSpPr>
        <p:spPr>
          <a:xfrm rot="16200000">
            <a:off x="10507752" y="3935828"/>
            <a:ext cx="221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cap="all" dirty="0">
                <a:cs typeface="Calibri" panose="020F0502020204030204" pitchFamily="34" charset="0"/>
              </a:rPr>
              <a:t>Avenger </a:t>
            </a:r>
            <a:r>
              <a:rPr lang="it-IT" i="0" dirty="0">
                <a:cs typeface="Calibri" panose="020F0502020204030204" pitchFamily="34" charset="0"/>
              </a:rPr>
              <a:t>4xe</a:t>
            </a:r>
            <a:endParaRPr lang="en-US" cap="all" dirty="0">
              <a:cs typeface="Calibri" panose="020F0502020204030204" pitchFamily="34" charset="0"/>
            </a:endParaRPr>
          </a:p>
        </p:txBody>
      </p:sp>
      <p:cxnSp>
        <p:nvCxnSpPr>
          <p:cNvPr id="20" name="Connettore 1 4">
            <a:extLst>
              <a:ext uri="{FF2B5EF4-FFF2-40B4-BE49-F238E27FC236}">
                <a16:creationId xmlns:a16="http://schemas.microsoft.com/office/drawing/2014/main" id="{F0667793-D044-45C0-FC69-74922E9EC0E8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1615979" y="5050243"/>
            <a:ext cx="0" cy="7432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Google Shape;1653;p282">
            <a:extLst>
              <a:ext uri="{FF2B5EF4-FFF2-40B4-BE49-F238E27FC236}">
                <a16:creationId xmlns:a16="http://schemas.microsoft.com/office/drawing/2014/main" id="{6F8C5D87-0F61-25C8-EA11-A42F598B62DF}"/>
              </a:ext>
            </a:extLst>
          </p:cNvPr>
          <p:cNvPicPr preferRelativeResize="0"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1138635" y="5908025"/>
            <a:ext cx="954688" cy="39778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512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51507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5">
            <a:extLst>
              <a:ext uri="{FF2B5EF4-FFF2-40B4-BE49-F238E27FC236}">
                <a16:creationId xmlns:a16="http://schemas.microsoft.com/office/drawing/2014/main" id="{707E8900-1F3C-A968-BD97-8E4FF5983B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42731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2C1504-CC08-4DFE-98C9-6B0D7ABD0E13}" type="slidenum">
              <a:rPr lang="it-IT" smtClean="0"/>
              <a:pPr/>
              <a:t>‹N›</a:t>
            </a:fld>
            <a:endParaRPr lang="it-IT"/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45422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venir LT Std 65 Medium" panose="020B0503020203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venir LT Std 35 Light" panose="020B0402020203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venir LT Std 35 Light" panose="020B0402020203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venir LT Std 35 Light" panose="020B0402020203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venir LT Std 35 Light" panose="020B0402020203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venir LT Std 35 Light" panose="020B04020202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629AAC7B-C211-E8E8-BD45-2DDACBF3C5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1" y="169341"/>
            <a:ext cx="1233207" cy="315569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573BC45-E57D-CBD4-7D4D-1343460AC66B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1820008" cy="0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FEF44A0E-C777-809C-3CA7-C8276ABE574A}"/>
              </a:ext>
            </a:extLst>
          </p:cNvPr>
          <p:cNvCxnSpPr>
            <a:cxnSpLocks/>
          </p:cNvCxnSpPr>
          <p:nvPr/>
        </p:nvCxnSpPr>
        <p:spPr>
          <a:xfrm>
            <a:off x="10445262" y="3429000"/>
            <a:ext cx="1746738" cy="0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9E854333-F3AD-0155-DE88-0DE2F1898AFA}"/>
              </a:ext>
            </a:extLst>
          </p:cNvPr>
          <p:cNvSpPr/>
          <p:nvPr/>
        </p:nvSpPr>
        <p:spPr>
          <a:xfrm>
            <a:off x="5122351" y="6230215"/>
            <a:ext cx="1975874" cy="285750"/>
          </a:xfrm>
          <a:prstGeom prst="roundRect">
            <a:avLst>
              <a:gd name="adj" fmla="val 50000"/>
            </a:avLst>
          </a:prstGeom>
          <a:solidFill>
            <a:schemeClr val="bg1">
              <a:alpha val="20000"/>
            </a:schemeClr>
          </a:solidFill>
          <a:ln w="6350">
            <a:solidFill>
              <a:schemeClr val="bg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spc="100"/>
              <a:t>START THE COURSE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475A1CE-F8A2-39FF-76D0-0172B03527B1}"/>
              </a:ext>
            </a:extLst>
          </p:cNvPr>
          <p:cNvSpPr txBox="1"/>
          <p:nvPr/>
        </p:nvSpPr>
        <p:spPr>
          <a:xfrm>
            <a:off x="2177830" y="2890391"/>
            <a:ext cx="7836349" cy="1569660"/>
          </a:xfrm>
          <a:prstGeom prst="rect">
            <a:avLst/>
          </a:prstGeom>
          <a:solidFill>
            <a:schemeClr val="bg1"/>
          </a:solidFill>
        </p:spPr>
        <p:txBody>
          <a:bodyPr wrap="none" lIns="360000" rIns="360000">
            <a:spAutoFit/>
          </a:bodyPr>
          <a:lstStyle/>
          <a:p>
            <a:pPr marL="0" lvl="1" algn="ctr" defTabSz="899978">
              <a:buClr>
                <a:srgbClr val="6784C1"/>
              </a:buClr>
              <a:buSzPct val="80000"/>
              <a:defRPr/>
            </a:pPr>
            <a:r>
              <a:rPr lang="en-US" sz="3200" kern="0" spc="100" dirty="0"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NEW JEEP AVENGER </a:t>
            </a:r>
            <a:r>
              <a:rPr lang="it-IT" sz="3200" i="0">
                <a:cs typeface="Calibri" panose="020F0502020204030204" pitchFamily="34" charset="0"/>
              </a:rPr>
              <a:t>4xe and MY25</a:t>
            </a:r>
          </a:p>
          <a:p>
            <a:pPr marL="0" lvl="1" algn="ctr" defTabSz="899978">
              <a:buClr>
                <a:srgbClr val="6784C1"/>
              </a:buClr>
              <a:buSzPct val="80000"/>
              <a:defRPr/>
            </a:pPr>
            <a:endParaRPr lang="en-US" sz="3200" kern="0" spc="100" dirty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  <a:p>
            <a:pPr marL="0" lvl="1" algn="ctr" defTabSz="899978">
              <a:buClr>
                <a:srgbClr val="6784C1"/>
              </a:buClr>
              <a:buSzPct val="80000"/>
              <a:defRPr/>
            </a:pPr>
            <a:r>
              <a:rPr lang="en-US" sz="3200" kern="0" spc="100" dirty="0"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WBT SYNOPSIS</a:t>
            </a:r>
          </a:p>
        </p:txBody>
      </p:sp>
      <p:pic>
        <p:nvPicPr>
          <p:cNvPr id="6" name="Immagine 5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3C5BB69F-BF6B-FC72-5360-4F0770C2CB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072" y="484910"/>
            <a:ext cx="1898431" cy="7910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572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E088F89E-FB97-86E1-A556-0DDD982C69C3}"/>
              </a:ext>
            </a:extLst>
          </p:cNvPr>
          <p:cNvSpPr/>
          <p:nvPr/>
        </p:nvSpPr>
        <p:spPr>
          <a:xfrm>
            <a:off x="11077436" y="0"/>
            <a:ext cx="111456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29AAC7B-C211-E8E8-BD45-2DDACBF3C5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1" y="169341"/>
            <a:ext cx="1233207" cy="315569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573BC45-E57D-CBD4-7D4D-1343460AC66B}"/>
              </a:ext>
            </a:extLst>
          </p:cNvPr>
          <p:cNvCxnSpPr>
            <a:cxnSpLocks/>
          </p:cNvCxnSpPr>
          <p:nvPr/>
        </p:nvCxnSpPr>
        <p:spPr>
          <a:xfrm>
            <a:off x="0" y="2812212"/>
            <a:ext cx="1820008" cy="0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Google Shape;182;p27">
            <a:extLst>
              <a:ext uri="{FF2B5EF4-FFF2-40B4-BE49-F238E27FC236}">
                <a16:creationId xmlns:a16="http://schemas.microsoft.com/office/drawing/2014/main" id="{1B65A884-9B37-190D-703A-72B3FF4B1C10}"/>
              </a:ext>
            </a:extLst>
          </p:cNvPr>
          <p:cNvSpPr txBox="1"/>
          <p:nvPr/>
        </p:nvSpPr>
        <p:spPr>
          <a:xfrm>
            <a:off x="282611" y="369494"/>
            <a:ext cx="2262575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r>
              <a:rPr lang="en-US" sz="2800" spc="0">
                <a:solidFill>
                  <a:schemeClr val="accent4"/>
                </a:solidFill>
                <a:latin typeface="Encode Sans ExtraBold" pitchFamily="2" charset="0"/>
                <a:sym typeface="Arial"/>
              </a:rPr>
              <a:t>AGENDA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6075CE5C-5295-DB83-8E0E-C733A6155A79}"/>
              </a:ext>
            </a:extLst>
          </p:cNvPr>
          <p:cNvSpPr/>
          <p:nvPr/>
        </p:nvSpPr>
        <p:spPr>
          <a:xfrm flipH="1">
            <a:off x="1309893" y="1126018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| introduction</a:t>
            </a:r>
            <a:endParaRPr lang="it-IT" sz="2000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48A4A37-6DDB-810C-43F7-A8146C881C85}"/>
              </a:ext>
            </a:extLst>
          </p:cNvPr>
          <p:cNvSpPr txBox="1"/>
          <p:nvPr/>
        </p:nvSpPr>
        <p:spPr>
          <a:xfrm rot="16200000">
            <a:off x="10507752" y="3935828"/>
            <a:ext cx="221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cap="all" dirty="0">
                <a:cs typeface="Calibri" panose="020F0502020204030204" pitchFamily="34" charset="0"/>
              </a:rPr>
              <a:t>Avenger </a:t>
            </a:r>
            <a:r>
              <a:rPr lang="it-IT" i="0" dirty="0">
                <a:cs typeface="Calibri" panose="020F0502020204030204" pitchFamily="34" charset="0"/>
              </a:rPr>
              <a:t>4xe</a:t>
            </a:r>
            <a:endParaRPr lang="en-US" cap="all" dirty="0">
              <a:cs typeface="Calibri" panose="020F0502020204030204" pitchFamily="34" charset="0"/>
            </a:endParaRPr>
          </a:p>
        </p:txBody>
      </p:sp>
      <p:cxnSp>
        <p:nvCxnSpPr>
          <p:cNvPr id="24" name="Connettore 1 4">
            <a:extLst>
              <a:ext uri="{FF2B5EF4-FFF2-40B4-BE49-F238E27FC236}">
                <a16:creationId xmlns:a16="http://schemas.microsoft.com/office/drawing/2014/main" id="{878E0235-E030-CB6F-C0B3-8A29E3BE2EA5}"/>
              </a:ext>
            </a:extLst>
          </p:cNvPr>
          <p:cNvCxnSpPr>
            <a:cxnSpLocks/>
          </p:cNvCxnSpPr>
          <p:nvPr/>
        </p:nvCxnSpPr>
        <p:spPr>
          <a:xfrm rot="5400000">
            <a:off x="11615979" y="5050243"/>
            <a:ext cx="0" cy="7432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oogle Shape;1653;p282">
            <a:extLst>
              <a:ext uri="{FF2B5EF4-FFF2-40B4-BE49-F238E27FC236}">
                <a16:creationId xmlns:a16="http://schemas.microsoft.com/office/drawing/2014/main" id="{46F83CC6-D14E-6FEA-1869-FE90B5C0E4A0}"/>
              </a:ext>
            </a:extLst>
          </p:cNvPr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1138635" y="5908025"/>
            <a:ext cx="954688" cy="397787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ttangolo 35">
            <a:extLst>
              <a:ext uri="{FF2B5EF4-FFF2-40B4-BE49-F238E27FC236}">
                <a16:creationId xmlns:a16="http://schemas.microsoft.com/office/drawing/2014/main" id="{AC9434D0-3851-3F38-12E7-E41B98A7F2C6}"/>
              </a:ext>
            </a:extLst>
          </p:cNvPr>
          <p:cNvSpPr/>
          <p:nvPr/>
        </p:nvSpPr>
        <p:spPr>
          <a:xfrm flipH="1">
            <a:off x="1309893" y="2131568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 | NEW JEEP AVENGER 4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improved TECHNOLOGY</a:t>
            </a: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CA884948-25D9-0F76-B9A9-68E6EBBE94F9}"/>
              </a:ext>
            </a:extLst>
          </p:cNvPr>
          <p:cNvSpPr/>
          <p:nvPr/>
        </p:nvSpPr>
        <p:spPr>
          <a:xfrm flipH="1">
            <a:off x="1309893" y="2732098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 | DESIGN &amp; NEW AESTHETIC SOLUTIONS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FEE593C6-71A9-4458-B65B-BD7EA2FE0651}"/>
              </a:ext>
            </a:extLst>
          </p:cNvPr>
          <p:cNvSpPr/>
          <p:nvPr/>
        </p:nvSpPr>
        <p:spPr>
          <a:xfrm flipH="1">
            <a:off x="1309893" y="4960830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 | TECHNOLOGY INNOVATION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DBE648F7-2F08-9025-EAA1-B89165D0F0E4}"/>
              </a:ext>
            </a:extLst>
          </p:cNvPr>
          <p:cNvSpPr/>
          <p:nvPr/>
        </p:nvSpPr>
        <p:spPr>
          <a:xfrm flipH="1">
            <a:off x="1309893" y="4391865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 | JEEP AVENGER MY25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68CE9BC6-EF2D-2274-780B-85C6477F8DAD}"/>
              </a:ext>
            </a:extLst>
          </p:cNvPr>
          <p:cNvSpPr/>
          <p:nvPr/>
        </p:nvSpPr>
        <p:spPr>
          <a:xfrm flipH="1">
            <a:off x="1309893" y="3832473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 | New JEEP AVENGER 4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Vs competitors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07F7F534-D2A8-D41D-6C26-8687D41398D3}"/>
              </a:ext>
            </a:extLst>
          </p:cNvPr>
          <p:cNvSpPr/>
          <p:nvPr/>
        </p:nvSpPr>
        <p:spPr>
          <a:xfrm flipH="1">
            <a:off x="1309893" y="3316972"/>
            <a:ext cx="7805103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 | the north face launch edition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210829A-FE14-0ED9-1F2F-3D594DE9747F}"/>
              </a:ext>
            </a:extLst>
          </p:cNvPr>
          <p:cNvSpPr/>
          <p:nvPr/>
        </p:nvSpPr>
        <p:spPr>
          <a:xfrm flipH="1">
            <a:off x="1309893" y="1633928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 | THE JEEP AVENGER 4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CUSTOMER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46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E088F89E-FB97-86E1-A556-0DDD982C69C3}"/>
              </a:ext>
            </a:extLst>
          </p:cNvPr>
          <p:cNvSpPr/>
          <p:nvPr/>
        </p:nvSpPr>
        <p:spPr>
          <a:xfrm>
            <a:off x="11077436" y="0"/>
            <a:ext cx="111456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29AAC7B-C211-E8E8-BD45-2DDACBF3C5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1" y="169341"/>
            <a:ext cx="1233207" cy="315569"/>
          </a:xfrm>
          <a:prstGeom prst="rect">
            <a:avLst/>
          </a:prstGeom>
        </p:spPr>
      </p:pic>
      <p:sp>
        <p:nvSpPr>
          <p:cNvPr id="25" name="Google Shape;182;p27">
            <a:extLst>
              <a:ext uri="{FF2B5EF4-FFF2-40B4-BE49-F238E27FC236}">
                <a16:creationId xmlns:a16="http://schemas.microsoft.com/office/drawing/2014/main" id="{1B65A884-9B37-190D-703A-72B3FF4B1C10}"/>
              </a:ext>
            </a:extLst>
          </p:cNvPr>
          <p:cNvSpPr txBox="1"/>
          <p:nvPr/>
        </p:nvSpPr>
        <p:spPr>
          <a:xfrm>
            <a:off x="282611" y="369494"/>
            <a:ext cx="808455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r>
              <a:rPr lang="en-US" sz="2800" cap="all" spc="0">
                <a:solidFill>
                  <a:schemeClr val="accent4"/>
                </a:solidFill>
                <a:latin typeface="Encode Sans ExtraBold" pitchFamily="2" charset="0"/>
                <a:sym typeface="Arial"/>
              </a:rPr>
              <a:t>New Jeep Avenger WBT synopsis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6075CE5C-5295-DB83-8E0E-C733A6155A79}"/>
              </a:ext>
            </a:extLst>
          </p:cNvPr>
          <p:cNvSpPr/>
          <p:nvPr/>
        </p:nvSpPr>
        <p:spPr>
          <a:xfrm flipH="1">
            <a:off x="1309893" y="1514795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| introduction</a:t>
            </a:r>
            <a:endParaRPr lang="it-IT" sz="2000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48A4A37-6DDB-810C-43F7-A8146C881C85}"/>
              </a:ext>
            </a:extLst>
          </p:cNvPr>
          <p:cNvSpPr txBox="1"/>
          <p:nvPr/>
        </p:nvSpPr>
        <p:spPr>
          <a:xfrm rot="16200000">
            <a:off x="10507752" y="3935828"/>
            <a:ext cx="221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cap="all" dirty="0">
                <a:cs typeface="Calibri" panose="020F0502020204030204" pitchFamily="34" charset="0"/>
              </a:rPr>
              <a:t>Avenger </a:t>
            </a:r>
            <a:r>
              <a:rPr lang="it-IT" i="0" dirty="0">
                <a:cs typeface="Calibri" panose="020F0502020204030204" pitchFamily="34" charset="0"/>
              </a:rPr>
              <a:t>4xe</a:t>
            </a:r>
            <a:endParaRPr lang="en-US" cap="all" dirty="0">
              <a:cs typeface="Calibri" panose="020F0502020204030204" pitchFamily="34" charset="0"/>
            </a:endParaRPr>
          </a:p>
        </p:txBody>
      </p:sp>
      <p:cxnSp>
        <p:nvCxnSpPr>
          <p:cNvPr id="24" name="Connettore 1 4">
            <a:extLst>
              <a:ext uri="{FF2B5EF4-FFF2-40B4-BE49-F238E27FC236}">
                <a16:creationId xmlns:a16="http://schemas.microsoft.com/office/drawing/2014/main" id="{878E0235-E030-CB6F-C0B3-8A29E3BE2EA5}"/>
              </a:ext>
            </a:extLst>
          </p:cNvPr>
          <p:cNvCxnSpPr>
            <a:cxnSpLocks/>
          </p:cNvCxnSpPr>
          <p:nvPr/>
        </p:nvCxnSpPr>
        <p:spPr>
          <a:xfrm rot="5400000">
            <a:off x="11615979" y="5050243"/>
            <a:ext cx="0" cy="7432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oogle Shape;1653;p282">
            <a:extLst>
              <a:ext uri="{FF2B5EF4-FFF2-40B4-BE49-F238E27FC236}">
                <a16:creationId xmlns:a16="http://schemas.microsoft.com/office/drawing/2014/main" id="{46F83CC6-D14E-6FEA-1869-FE90B5C0E4A0}"/>
              </a:ext>
            </a:extLst>
          </p:cNvPr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1138635" y="5908025"/>
            <a:ext cx="954688" cy="3977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82;p27">
            <a:extLst>
              <a:ext uri="{FF2B5EF4-FFF2-40B4-BE49-F238E27FC236}">
                <a16:creationId xmlns:a16="http://schemas.microsoft.com/office/drawing/2014/main" id="{6380F0FA-8AA7-B19F-F193-E46087A065E4}"/>
              </a:ext>
            </a:extLst>
          </p:cNvPr>
          <p:cNvSpPr txBox="1"/>
          <p:nvPr/>
        </p:nvSpPr>
        <p:spPr>
          <a:xfrm>
            <a:off x="1772156" y="2045042"/>
            <a:ext cx="6426172" cy="1777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cs typeface="Arial" panose="020B0604020202020204" pitchFamily="34" charset="0"/>
                <a:sym typeface="Arial"/>
              </a:rPr>
              <a:t>Welcome &amp; Introduction </a:t>
            </a: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(6 min – 5 pages)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Start page (1s)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Emotional video intro– If available (4xe)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Welcome and objectives 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Intro – New Jeep Avenger 4xe &amp; MY25</a:t>
            </a:r>
          </a:p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cs typeface="Arial" panose="020B0604020202020204" pitchFamily="34" charset="0"/>
                <a:sym typeface="Arial"/>
              </a:rPr>
              <a:t>Index  </a:t>
            </a: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(1 min – 1 page)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Home page Menu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1BFD1AB-13C9-B6C2-0859-659340BD1FEB}"/>
              </a:ext>
            </a:extLst>
          </p:cNvPr>
          <p:cNvSpPr/>
          <p:nvPr/>
        </p:nvSpPr>
        <p:spPr>
          <a:xfrm flipH="1">
            <a:off x="1309893" y="4206440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 | THE JEEP AVENGER 4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CUSTOMER </a:t>
            </a:r>
          </a:p>
        </p:txBody>
      </p:sp>
      <p:sp>
        <p:nvSpPr>
          <p:cNvPr id="5" name="Google Shape;182;p27">
            <a:extLst>
              <a:ext uri="{FF2B5EF4-FFF2-40B4-BE49-F238E27FC236}">
                <a16:creationId xmlns:a16="http://schemas.microsoft.com/office/drawing/2014/main" id="{E7892762-6620-009F-B261-04C802856CAF}"/>
              </a:ext>
            </a:extLst>
          </p:cNvPr>
          <p:cNvSpPr txBox="1"/>
          <p:nvPr/>
        </p:nvSpPr>
        <p:spPr>
          <a:xfrm>
            <a:off x="1772156" y="4806853"/>
            <a:ext cx="6426172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cs typeface="Arial" panose="020B0604020202020204" pitchFamily="34" charset="0"/>
                <a:sym typeface="Arial"/>
              </a:rPr>
              <a:t>Avenger 4xe Customer (3 min – 2 pages)</a:t>
            </a:r>
            <a:endParaRPr lang="en-US" sz="1400" spc="0" dirty="0">
              <a:latin typeface="+mn-lt"/>
              <a:cs typeface="Arial" panose="020B0604020202020204" pitchFamily="34" charset="0"/>
              <a:sym typeface="Arial"/>
            </a:endParaRP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Customer profile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Needs and expectations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61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E088F89E-FB97-86E1-A556-0DDD982C69C3}"/>
              </a:ext>
            </a:extLst>
          </p:cNvPr>
          <p:cNvSpPr/>
          <p:nvPr/>
        </p:nvSpPr>
        <p:spPr>
          <a:xfrm>
            <a:off x="11077436" y="0"/>
            <a:ext cx="111456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29AAC7B-C211-E8E8-BD45-2DDACBF3C5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1" y="169341"/>
            <a:ext cx="1233207" cy="315569"/>
          </a:xfrm>
          <a:prstGeom prst="rect">
            <a:avLst/>
          </a:prstGeom>
        </p:spPr>
      </p:pic>
      <p:sp>
        <p:nvSpPr>
          <p:cNvPr id="25" name="Google Shape;182;p27">
            <a:extLst>
              <a:ext uri="{FF2B5EF4-FFF2-40B4-BE49-F238E27FC236}">
                <a16:creationId xmlns:a16="http://schemas.microsoft.com/office/drawing/2014/main" id="{1B65A884-9B37-190D-703A-72B3FF4B1C10}"/>
              </a:ext>
            </a:extLst>
          </p:cNvPr>
          <p:cNvSpPr txBox="1"/>
          <p:nvPr/>
        </p:nvSpPr>
        <p:spPr>
          <a:xfrm>
            <a:off x="282611" y="369494"/>
            <a:ext cx="808455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r>
              <a:rPr lang="en-US" sz="2800" cap="all" spc="0">
                <a:solidFill>
                  <a:schemeClr val="accent4"/>
                </a:solidFill>
                <a:latin typeface="Encode Sans ExtraBold" pitchFamily="2" charset="0"/>
                <a:sym typeface="Arial"/>
              </a:rPr>
              <a:t>New Jeep Avenger WBT synopsis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48A4A37-6DDB-810C-43F7-A8146C881C85}"/>
              </a:ext>
            </a:extLst>
          </p:cNvPr>
          <p:cNvSpPr txBox="1"/>
          <p:nvPr/>
        </p:nvSpPr>
        <p:spPr>
          <a:xfrm rot="16200000">
            <a:off x="10507752" y="3935828"/>
            <a:ext cx="221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cap="all" dirty="0">
                <a:cs typeface="Calibri" panose="020F0502020204030204" pitchFamily="34" charset="0"/>
              </a:rPr>
              <a:t>Avenger </a:t>
            </a:r>
            <a:r>
              <a:rPr lang="it-IT" i="0" dirty="0">
                <a:cs typeface="Calibri" panose="020F0502020204030204" pitchFamily="34" charset="0"/>
              </a:rPr>
              <a:t>4xe</a:t>
            </a:r>
            <a:endParaRPr lang="en-US" cap="all" dirty="0">
              <a:cs typeface="Calibri" panose="020F0502020204030204" pitchFamily="34" charset="0"/>
            </a:endParaRPr>
          </a:p>
        </p:txBody>
      </p:sp>
      <p:cxnSp>
        <p:nvCxnSpPr>
          <p:cNvPr id="24" name="Connettore 1 4">
            <a:extLst>
              <a:ext uri="{FF2B5EF4-FFF2-40B4-BE49-F238E27FC236}">
                <a16:creationId xmlns:a16="http://schemas.microsoft.com/office/drawing/2014/main" id="{878E0235-E030-CB6F-C0B3-8A29E3BE2EA5}"/>
              </a:ext>
            </a:extLst>
          </p:cNvPr>
          <p:cNvCxnSpPr>
            <a:cxnSpLocks/>
          </p:cNvCxnSpPr>
          <p:nvPr/>
        </p:nvCxnSpPr>
        <p:spPr>
          <a:xfrm rot="5400000">
            <a:off x="11615979" y="5050243"/>
            <a:ext cx="0" cy="7432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oogle Shape;1653;p282">
            <a:extLst>
              <a:ext uri="{FF2B5EF4-FFF2-40B4-BE49-F238E27FC236}">
                <a16:creationId xmlns:a16="http://schemas.microsoft.com/office/drawing/2014/main" id="{46F83CC6-D14E-6FEA-1869-FE90B5C0E4A0}"/>
              </a:ext>
            </a:extLst>
          </p:cNvPr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1138635" y="5908025"/>
            <a:ext cx="954688" cy="397787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ttangolo 35">
            <a:extLst>
              <a:ext uri="{FF2B5EF4-FFF2-40B4-BE49-F238E27FC236}">
                <a16:creationId xmlns:a16="http://schemas.microsoft.com/office/drawing/2014/main" id="{AC9434D0-3851-3F38-12E7-E41B98A7F2C6}"/>
              </a:ext>
            </a:extLst>
          </p:cNvPr>
          <p:cNvSpPr/>
          <p:nvPr/>
        </p:nvSpPr>
        <p:spPr>
          <a:xfrm flipH="1">
            <a:off x="846597" y="1375259"/>
            <a:ext cx="957684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 | NEW JEEP AVENGER 4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IMPROVED TECHNOLOGY</a:t>
            </a:r>
          </a:p>
        </p:txBody>
      </p:sp>
      <p:sp>
        <p:nvSpPr>
          <p:cNvPr id="3" name="Google Shape;182;p27">
            <a:extLst>
              <a:ext uri="{FF2B5EF4-FFF2-40B4-BE49-F238E27FC236}">
                <a16:creationId xmlns:a16="http://schemas.microsoft.com/office/drawing/2014/main" id="{7D4E589A-9D8B-5F49-86F0-957BDE782213}"/>
              </a:ext>
            </a:extLst>
          </p:cNvPr>
          <p:cNvSpPr txBox="1"/>
          <p:nvPr/>
        </p:nvSpPr>
        <p:spPr>
          <a:xfrm>
            <a:off x="1308860" y="1905506"/>
            <a:ext cx="6364980" cy="1777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pPr>
              <a:spcAft>
                <a:spcPts val="300"/>
              </a:spcAft>
            </a:pPr>
            <a:r>
              <a:rPr lang="sv-SE" sz="1400" b="1" spc="0" dirty="0">
                <a:latin typeface="+mn-lt"/>
                <a:cs typeface="Arial" panose="020B0604020202020204" pitchFamily="34" charset="0"/>
                <a:sym typeface="Arial"/>
              </a:rPr>
              <a:t>A </a:t>
            </a:r>
            <a:r>
              <a:rPr lang="sv-SE" sz="1400" b="1" spc="0" dirty="0" err="1">
                <a:latin typeface="+mn-lt"/>
                <a:cs typeface="Arial" panose="020B0604020202020204" pitchFamily="34" charset="0"/>
                <a:sym typeface="Arial"/>
              </a:rPr>
              <a:t>very</a:t>
            </a:r>
            <a:r>
              <a:rPr lang="sv-SE" sz="1400" b="1" spc="0" dirty="0">
                <a:latin typeface="+mn-lt"/>
                <a:cs typeface="Arial" panose="020B0604020202020204" pitchFamily="34" charset="0"/>
                <a:sym typeface="Arial"/>
              </a:rPr>
              <a:t> innovative 4x4 solution </a:t>
            </a:r>
            <a:r>
              <a:rPr lang="sv-SE" sz="1400" spc="0" dirty="0">
                <a:latin typeface="+mn-lt"/>
                <a:cs typeface="Arial" panose="020B0604020202020204" pitchFamily="34" charset="0"/>
                <a:sym typeface="Arial"/>
              </a:rPr>
              <a:t>(8 min – 8 pages)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Detail overview of Avenger 4xe Capability: Features-Advantages-Benefit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Performances evaluation 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Power looping technology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cs typeface="Arial" panose="020B0604020202020204" pitchFamily="34" charset="0"/>
                <a:sym typeface="Arial"/>
              </a:rPr>
              <a:t>Technological details</a:t>
            </a:r>
          </a:p>
          <a:p>
            <a:pPr marL="177800">
              <a:spcAft>
                <a:spcPts val="300"/>
              </a:spcAft>
              <a:buSzPct val="100000"/>
            </a:pPr>
            <a:endParaRPr lang="en-US" sz="1400" spc="0" dirty="0">
              <a:latin typeface="+mn-lt"/>
              <a:cs typeface="Arial" panose="020B0604020202020204" pitchFamily="34" charset="0"/>
              <a:sym typeface="Arial"/>
            </a:endParaRP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endParaRPr lang="en-US" sz="1400" spc="0" dirty="0">
              <a:latin typeface="+mn-lt"/>
              <a:cs typeface="Arial" panose="020B0604020202020204" pitchFamily="34" charset="0"/>
              <a:sym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7284D4F-09DD-EA8D-70CA-334CE8506DDE}"/>
              </a:ext>
            </a:extLst>
          </p:cNvPr>
          <p:cNvSpPr/>
          <p:nvPr/>
        </p:nvSpPr>
        <p:spPr>
          <a:xfrm flipH="1">
            <a:off x="931941" y="3359082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 | DESIGN &amp; NEW AESTHETIC SOLUTIONS</a:t>
            </a:r>
          </a:p>
        </p:txBody>
      </p:sp>
      <p:sp>
        <p:nvSpPr>
          <p:cNvPr id="5" name="Google Shape;182;p27">
            <a:extLst>
              <a:ext uri="{FF2B5EF4-FFF2-40B4-BE49-F238E27FC236}">
                <a16:creationId xmlns:a16="http://schemas.microsoft.com/office/drawing/2014/main" id="{5E1690D2-48F5-7DBC-3CDE-A31C5E553DD9}"/>
              </a:ext>
            </a:extLst>
          </p:cNvPr>
          <p:cNvSpPr txBox="1"/>
          <p:nvPr/>
        </p:nvSpPr>
        <p:spPr>
          <a:xfrm>
            <a:off x="1346688" y="3905101"/>
            <a:ext cx="7815869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r>
              <a:rPr lang="en-US" sz="1400" b="1" spc="0" dirty="0">
                <a:latin typeface="+mn-lt"/>
                <a:sym typeface="Arial"/>
              </a:rPr>
              <a:t>Discovering New JEEP AVENGER </a:t>
            </a:r>
            <a:r>
              <a:rPr lang="en-US" sz="1400" b="1" spc="0" dirty="0">
                <a:latin typeface="+mn-lt"/>
              </a:rPr>
              <a:t>4xe</a:t>
            </a:r>
            <a:r>
              <a:rPr lang="en-US" sz="1400" b="1" spc="0" dirty="0">
                <a:latin typeface="+mn-lt"/>
                <a:sym typeface="Arial"/>
              </a:rPr>
              <a:t>– exterior design </a:t>
            </a:r>
            <a:r>
              <a:rPr lang="en-US" sz="1400" spc="0" dirty="0">
                <a:latin typeface="+mn-lt"/>
                <a:sym typeface="Arial"/>
              </a:rPr>
              <a:t>(6 min - 6 pages)</a:t>
            </a:r>
            <a:endParaRPr lang="en-US" sz="1400" b="1" spc="0" dirty="0">
              <a:latin typeface="+mn-lt"/>
              <a:sym typeface="Arial"/>
            </a:endParaRP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Refined design but also very practical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4xe specific exterior details</a:t>
            </a:r>
          </a:p>
          <a:p>
            <a:r>
              <a:rPr lang="en-US" sz="1400" b="1" spc="0" dirty="0">
                <a:latin typeface="+mn-lt"/>
                <a:sym typeface="Arial"/>
              </a:rPr>
              <a:t>Discovering New JEEP AVENGER </a:t>
            </a:r>
            <a:r>
              <a:rPr lang="en-US" sz="1400" b="1" spc="0" dirty="0">
                <a:latin typeface="+mn-lt"/>
              </a:rPr>
              <a:t>4xe</a:t>
            </a:r>
            <a:r>
              <a:rPr lang="en-US" sz="1400" b="1" spc="0" dirty="0">
                <a:latin typeface="+mn-lt"/>
                <a:sym typeface="Arial"/>
              </a:rPr>
              <a:t> – interior design </a:t>
            </a:r>
            <a:r>
              <a:rPr lang="en-US" sz="1400" spc="0" dirty="0">
                <a:latin typeface="+mn-lt"/>
                <a:sym typeface="Arial"/>
              </a:rPr>
              <a:t>(6 min – 6 pages)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Interior design</a:t>
            </a:r>
            <a:endParaRPr lang="en-US" sz="1400" spc="0" dirty="0">
              <a:highlight>
                <a:srgbClr val="FF0000"/>
              </a:highlight>
              <a:latin typeface="+mn-lt"/>
              <a:sym typeface="Arial"/>
            </a:endParaRP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Space &amp; Roominess – 4xe specific interior details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667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E088F89E-FB97-86E1-A556-0DDD982C69C3}"/>
              </a:ext>
            </a:extLst>
          </p:cNvPr>
          <p:cNvSpPr/>
          <p:nvPr/>
        </p:nvSpPr>
        <p:spPr>
          <a:xfrm>
            <a:off x="11077436" y="0"/>
            <a:ext cx="111456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29AAC7B-C211-E8E8-BD45-2DDACBF3C5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1" y="169341"/>
            <a:ext cx="1233207" cy="315569"/>
          </a:xfrm>
          <a:prstGeom prst="rect">
            <a:avLst/>
          </a:prstGeom>
        </p:spPr>
      </p:pic>
      <p:sp>
        <p:nvSpPr>
          <p:cNvPr id="25" name="Google Shape;182;p27">
            <a:extLst>
              <a:ext uri="{FF2B5EF4-FFF2-40B4-BE49-F238E27FC236}">
                <a16:creationId xmlns:a16="http://schemas.microsoft.com/office/drawing/2014/main" id="{1B65A884-9B37-190D-703A-72B3FF4B1C10}"/>
              </a:ext>
            </a:extLst>
          </p:cNvPr>
          <p:cNvSpPr txBox="1"/>
          <p:nvPr/>
        </p:nvSpPr>
        <p:spPr>
          <a:xfrm>
            <a:off x="282611" y="369494"/>
            <a:ext cx="808455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r>
              <a:rPr lang="en-US" sz="2800" cap="all" spc="0">
                <a:solidFill>
                  <a:schemeClr val="accent4"/>
                </a:solidFill>
                <a:latin typeface="Encode Sans ExtraBold" pitchFamily="2" charset="0"/>
                <a:sym typeface="Arial"/>
              </a:rPr>
              <a:t>New Jeep Avenger WBT synopsis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48A4A37-6DDB-810C-43F7-A8146C881C85}"/>
              </a:ext>
            </a:extLst>
          </p:cNvPr>
          <p:cNvSpPr txBox="1"/>
          <p:nvPr/>
        </p:nvSpPr>
        <p:spPr>
          <a:xfrm rot="16200000">
            <a:off x="10507752" y="3935828"/>
            <a:ext cx="221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cap="all" dirty="0">
                <a:cs typeface="Calibri" panose="020F0502020204030204" pitchFamily="34" charset="0"/>
              </a:rPr>
              <a:t>Avenger </a:t>
            </a:r>
            <a:r>
              <a:rPr lang="it-IT" i="0" dirty="0">
                <a:cs typeface="Calibri" panose="020F0502020204030204" pitchFamily="34" charset="0"/>
              </a:rPr>
              <a:t>4xe</a:t>
            </a:r>
            <a:endParaRPr lang="en-US" cap="all" dirty="0">
              <a:cs typeface="Calibri" panose="020F0502020204030204" pitchFamily="34" charset="0"/>
            </a:endParaRPr>
          </a:p>
        </p:txBody>
      </p:sp>
      <p:cxnSp>
        <p:nvCxnSpPr>
          <p:cNvPr id="24" name="Connettore 1 4">
            <a:extLst>
              <a:ext uri="{FF2B5EF4-FFF2-40B4-BE49-F238E27FC236}">
                <a16:creationId xmlns:a16="http://schemas.microsoft.com/office/drawing/2014/main" id="{878E0235-E030-CB6F-C0B3-8A29E3BE2EA5}"/>
              </a:ext>
            </a:extLst>
          </p:cNvPr>
          <p:cNvCxnSpPr>
            <a:cxnSpLocks/>
          </p:cNvCxnSpPr>
          <p:nvPr/>
        </p:nvCxnSpPr>
        <p:spPr>
          <a:xfrm rot="5400000">
            <a:off x="11615979" y="5050243"/>
            <a:ext cx="0" cy="7432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oogle Shape;1653;p282">
            <a:extLst>
              <a:ext uri="{FF2B5EF4-FFF2-40B4-BE49-F238E27FC236}">
                <a16:creationId xmlns:a16="http://schemas.microsoft.com/office/drawing/2014/main" id="{46F83CC6-D14E-6FEA-1869-FE90B5C0E4A0}"/>
              </a:ext>
            </a:extLst>
          </p:cNvPr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1138635" y="5908025"/>
            <a:ext cx="954688" cy="3977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50C182F2-5200-07E3-8F9E-E28ADE22019C}"/>
              </a:ext>
            </a:extLst>
          </p:cNvPr>
          <p:cNvSpPr/>
          <p:nvPr/>
        </p:nvSpPr>
        <p:spPr>
          <a:xfrm flipH="1">
            <a:off x="1219786" y="1264397"/>
            <a:ext cx="7805103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 | the north face launch edition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2532810-E926-21CB-ECDD-5F89AA75E4B9}"/>
              </a:ext>
            </a:extLst>
          </p:cNvPr>
          <p:cNvSpPr/>
          <p:nvPr/>
        </p:nvSpPr>
        <p:spPr>
          <a:xfrm flipH="1">
            <a:off x="1219786" y="3429000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 | New JEEP AVENGER 4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Vs competitors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86B5C8ED-F345-30E4-80BB-D6FACC13A08C}"/>
              </a:ext>
            </a:extLst>
          </p:cNvPr>
          <p:cNvSpPr/>
          <p:nvPr/>
        </p:nvSpPr>
        <p:spPr>
          <a:xfrm flipH="1">
            <a:off x="1697679" y="3953201"/>
            <a:ext cx="5962433" cy="777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sz="1400" b="1" kern="0" dirty="0">
                <a:solidFill>
                  <a:schemeClr val="tx1"/>
                </a:solidFill>
                <a:ea typeface="Segoe UI Emoji" panose="020B0502040204020203" pitchFamily="34" charset="0"/>
                <a:cs typeface="Arial"/>
              </a:rPr>
              <a:t>Jeep Avenger 4xe - Strengths &amp; Weaknesses </a:t>
            </a:r>
            <a:r>
              <a:rPr lang="en-US" sz="1400" kern="0" dirty="0">
                <a:solidFill>
                  <a:schemeClr val="tx1"/>
                </a:solidFill>
                <a:ea typeface="Segoe UI Emoji" panose="020B0502040204020203" pitchFamily="34" charset="0"/>
                <a:cs typeface="Arial"/>
              </a:rPr>
              <a:t>(6 min – 5 pages)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kern="0" dirty="0">
                <a:solidFill>
                  <a:schemeClr val="tx1"/>
                </a:solidFill>
                <a:ea typeface="Segoe UI Emoji" panose="020B0502040204020203" pitchFamily="34" charset="0"/>
                <a:cs typeface="Arial"/>
                <a:sym typeface="Arial"/>
              </a:rPr>
              <a:t>Simplicity over complexity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kern="0" dirty="0">
                <a:solidFill>
                  <a:schemeClr val="tx1"/>
                </a:solidFill>
                <a:ea typeface="Segoe UI Emoji" panose="020B0502040204020203" pitchFamily="34" charset="0"/>
                <a:cs typeface="Arial"/>
                <a:sym typeface="Arial"/>
              </a:rPr>
              <a:t>Diversity vs competitors – Benchmark analysis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8701EC59-327D-31EC-A09B-9B951BC63ABF}"/>
              </a:ext>
            </a:extLst>
          </p:cNvPr>
          <p:cNvSpPr/>
          <p:nvPr/>
        </p:nvSpPr>
        <p:spPr>
          <a:xfrm flipH="1">
            <a:off x="1697678" y="1820378"/>
            <a:ext cx="5962433" cy="1031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/>
                <a:ea typeface="+mn-ea"/>
                <a:cs typeface="+mn-cs"/>
                <a:sym typeface="Arial"/>
              </a:rPr>
              <a:t>Avenger 4xe The North Face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/>
                <a:ea typeface="+mn-ea"/>
                <a:cs typeface="+mn-cs"/>
                <a:sym typeface="Arial"/>
              </a:rPr>
              <a:t>(5 min – 4 pages)</a:t>
            </a:r>
          </a:p>
          <a:p>
            <a:pPr marL="3571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/>
                <a:ea typeface="+mn-ea"/>
                <a:cs typeface="+mn-cs"/>
                <a:sym typeface="Arial"/>
              </a:rPr>
              <a:t>4xe The North face Launch edition – the U</a:t>
            </a:r>
            <a:r>
              <a:rPr lang="en-US" sz="1400" dirty="0" err="1">
                <a:solidFill>
                  <a:prstClr val="black"/>
                </a:solidFill>
                <a:latin typeface="Encode Sans"/>
                <a:sym typeface="Arial"/>
              </a:rPr>
              <a:t>niqueness</a:t>
            </a:r>
            <a:endParaRPr lang="en-US" sz="1400" dirty="0">
              <a:solidFill>
                <a:prstClr val="black"/>
              </a:solidFill>
              <a:latin typeface="Encode Sans"/>
              <a:sym typeface="Arial"/>
            </a:endParaRPr>
          </a:p>
          <a:p>
            <a:pPr marL="3571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code Sans"/>
                <a:ea typeface="+mn-ea"/>
                <a:cs typeface="+mn-cs"/>
                <a:sym typeface="Arial"/>
              </a:rPr>
              <a:t>Exteriors details</a:t>
            </a:r>
          </a:p>
          <a:p>
            <a:pPr marL="3571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Encode Sans"/>
                <a:sym typeface="Arial"/>
              </a:rPr>
              <a:t>Interiors details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ncode Sans"/>
              <a:ea typeface="+mn-ea"/>
              <a:cs typeface="+mn-cs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44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E088F89E-FB97-86E1-A556-0DDD982C69C3}"/>
              </a:ext>
            </a:extLst>
          </p:cNvPr>
          <p:cNvSpPr/>
          <p:nvPr/>
        </p:nvSpPr>
        <p:spPr>
          <a:xfrm>
            <a:off x="11077436" y="0"/>
            <a:ext cx="111456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29AAC7B-C211-E8E8-BD45-2DDACBF3C5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611" y="169341"/>
            <a:ext cx="1233207" cy="315569"/>
          </a:xfrm>
          <a:prstGeom prst="rect">
            <a:avLst/>
          </a:prstGeom>
        </p:spPr>
      </p:pic>
      <p:sp>
        <p:nvSpPr>
          <p:cNvPr id="25" name="Google Shape;182;p27">
            <a:extLst>
              <a:ext uri="{FF2B5EF4-FFF2-40B4-BE49-F238E27FC236}">
                <a16:creationId xmlns:a16="http://schemas.microsoft.com/office/drawing/2014/main" id="{1B65A884-9B37-190D-703A-72B3FF4B1C10}"/>
              </a:ext>
            </a:extLst>
          </p:cNvPr>
          <p:cNvSpPr txBox="1"/>
          <p:nvPr/>
        </p:nvSpPr>
        <p:spPr>
          <a:xfrm>
            <a:off x="282611" y="369494"/>
            <a:ext cx="808455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r>
              <a:rPr lang="en-US" sz="2800" cap="all" spc="0">
                <a:solidFill>
                  <a:schemeClr val="accent4"/>
                </a:solidFill>
                <a:latin typeface="Encode Sans ExtraBold" pitchFamily="2" charset="0"/>
                <a:sym typeface="Arial"/>
              </a:rPr>
              <a:t>New Jeep Avenger WBT synopsis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48A4A37-6DDB-810C-43F7-A8146C881C85}"/>
              </a:ext>
            </a:extLst>
          </p:cNvPr>
          <p:cNvSpPr txBox="1"/>
          <p:nvPr/>
        </p:nvSpPr>
        <p:spPr>
          <a:xfrm rot="16200000">
            <a:off x="10507752" y="3935828"/>
            <a:ext cx="22164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cap="all" dirty="0">
                <a:cs typeface="Calibri" panose="020F0502020204030204" pitchFamily="34" charset="0"/>
              </a:rPr>
              <a:t>Avenger </a:t>
            </a:r>
            <a:r>
              <a:rPr lang="it-IT" i="0" dirty="0">
                <a:cs typeface="Calibri" panose="020F0502020204030204" pitchFamily="34" charset="0"/>
              </a:rPr>
              <a:t>4xe</a:t>
            </a:r>
            <a:endParaRPr lang="en-US" cap="all" dirty="0">
              <a:cs typeface="Calibri" panose="020F0502020204030204" pitchFamily="34" charset="0"/>
            </a:endParaRPr>
          </a:p>
        </p:txBody>
      </p:sp>
      <p:cxnSp>
        <p:nvCxnSpPr>
          <p:cNvPr id="24" name="Connettore 1 4">
            <a:extLst>
              <a:ext uri="{FF2B5EF4-FFF2-40B4-BE49-F238E27FC236}">
                <a16:creationId xmlns:a16="http://schemas.microsoft.com/office/drawing/2014/main" id="{878E0235-E030-CB6F-C0B3-8A29E3BE2EA5}"/>
              </a:ext>
            </a:extLst>
          </p:cNvPr>
          <p:cNvCxnSpPr>
            <a:cxnSpLocks/>
          </p:cNvCxnSpPr>
          <p:nvPr/>
        </p:nvCxnSpPr>
        <p:spPr>
          <a:xfrm rot="5400000">
            <a:off x="11615979" y="5050243"/>
            <a:ext cx="0" cy="7432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oogle Shape;1653;p282">
            <a:extLst>
              <a:ext uri="{FF2B5EF4-FFF2-40B4-BE49-F238E27FC236}">
                <a16:creationId xmlns:a16="http://schemas.microsoft.com/office/drawing/2014/main" id="{46F83CC6-D14E-6FEA-1869-FE90B5C0E4A0}"/>
              </a:ext>
            </a:extLst>
          </p:cNvPr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1138635" y="5908025"/>
            <a:ext cx="954688" cy="39778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BEFDC63C-C95D-DFC8-8BAB-E962E440287F}"/>
              </a:ext>
            </a:extLst>
          </p:cNvPr>
          <p:cNvSpPr/>
          <p:nvPr/>
        </p:nvSpPr>
        <p:spPr>
          <a:xfrm flipH="1">
            <a:off x="1250492" y="3776937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 | TECHNOLOGY INNOVATION</a:t>
            </a:r>
          </a:p>
        </p:txBody>
      </p:sp>
      <p:sp>
        <p:nvSpPr>
          <p:cNvPr id="7" name="Google Shape;182;p27">
            <a:extLst>
              <a:ext uri="{FF2B5EF4-FFF2-40B4-BE49-F238E27FC236}">
                <a16:creationId xmlns:a16="http://schemas.microsoft.com/office/drawing/2014/main" id="{75DFFAFB-8D64-3397-2FDD-B551EBFEEA5E}"/>
              </a:ext>
            </a:extLst>
          </p:cNvPr>
          <p:cNvSpPr txBox="1"/>
          <p:nvPr/>
        </p:nvSpPr>
        <p:spPr>
          <a:xfrm>
            <a:off x="1665239" y="4307629"/>
            <a:ext cx="6364980" cy="1485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sym typeface="Arial"/>
              </a:rPr>
              <a:t>Connected Service </a:t>
            </a:r>
            <a:r>
              <a:rPr lang="en-US" sz="1400" spc="0" dirty="0">
                <a:latin typeface="+mn-lt"/>
                <a:sym typeface="Arial"/>
              </a:rPr>
              <a:t>(6 min – 5 pages)</a:t>
            </a:r>
            <a:endParaRPr lang="en-US" sz="1400" b="1" spc="0" dirty="0">
              <a:latin typeface="+mn-lt"/>
              <a:sym typeface="Arial"/>
            </a:endParaRP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Connected Service overview + OTA (Over The Air) + MOTA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Connected Services evolution – Chat GPT Voice Assistant</a:t>
            </a:r>
          </a:p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sym typeface="Arial"/>
              </a:rPr>
              <a:t>Safety on board </a:t>
            </a:r>
            <a:r>
              <a:rPr lang="en-US" sz="1400" spc="0" dirty="0">
                <a:latin typeface="+mn-lt"/>
                <a:sym typeface="Arial"/>
              </a:rPr>
              <a:t>(5 min – 4 pages)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Last update technology – GSR (Global Safety Regulation) +ADAS Evolution (Automatic Parking)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C9235DD7-E938-B5A8-7153-F755BB25E798}"/>
              </a:ext>
            </a:extLst>
          </p:cNvPr>
          <p:cNvSpPr/>
          <p:nvPr/>
        </p:nvSpPr>
        <p:spPr>
          <a:xfrm flipH="1">
            <a:off x="1309893" y="1065349"/>
            <a:ext cx="8230616" cy="4001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2000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 | JEEP AVENGER MY25</a:t>
            </a:r>
          </a:p>
        </p:txBody>
      </p:sp>
      <p:sp>
        <p:nvSpPr>
          <p:cNvPr id="4" name="Google Shape;182;p27">
            <a:extLst>
              <a:ext uri="{FF2B5EF4-FFF2-40B4-BE49-F238E27FC236}">
                <a16:creationId xmlns:a16="http://schemas.microsoft.com/office/drawing/2014/main" id="{468B58C3-63A1-AD37-BD8F-226F7F1AEA5E}"/>
              </a:ext>
            </a:extLst>
          </p:cNvPr>
          <p:cNvSpPr txBox="1"/>
          <p:nvPr/>
        </p:nvSpPr>
        <p:spPr>
          <a:xfrm>
            <a:off x="1787786" y="1583983"/>
            <a:ext cx="588355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spAutoFit/>
          </a:bodyPr>
          <a:lstStyle>
            <a:defPPr>
              <a:defRPr lang="it-IT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5"/>
              <a:buFont typeface="Arial"/>
              <a:buNone/>
              <a:tabLst/>
              <a:defRPr kumimoji="0" sz="1455" b="0" i="0" u="none" strike="noStrike" kern="0" cap="none" spc="600" normalizeH="0" baseline="0">
                <a:ln>
                  <a:noFill/>
                </a:ln>
                <a:effectLst/>
                <a:uLnTx/>
                <a:uFillTx/>
                <a:latin typeface="Segoe UI Emoji" panose="020B0502040204020203" pitchFamily="34" charset="0"/>
                <a:ea typeface="Segoe UI Emoji" panose="020B0502040204020203" pitchFamily="34" charset="0"/>
                <a:cs typeface="Arial"/>
              </a:defRPr>
            </a:lvl1pPr>
          </a:lstStyle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sym typeface="Arial"/>
              </a:rPr>
              <a:t>Avenger Line Up 2025 </a:t>
            </a:r>
            <a:r>
              <a:rPr lang="en-US" sz="1400" spc="0" dirty="0">
                <a:latin typeface="+mn-lt"/>
                <a:sym typeface="Arial"/>
              </a:rPr>
              <a:t>(5 min – 4 pages)</a:t>
            </a: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Avenger Line-Up evolution</a:t>
            </a:r>
          </a:p>
          <a:p>
            <a:pPr>
              <a:spcAft>
                <a:spcPts val="300"/>
              </a:spcAft>
            </a:pPr>
            <a:r>
              <a:rPr lang="en-US" sz="1400" b="1" spc="0" dirty="0">
                <a:latin typeface="+mn-lt"/>
                <a:sym typeface="Arial"/>
              </a:rPr>
              <a:t>MY25 Line-Up 4xe  </a:t>
            </a:r>
            <a:r>
              <a:rPr lang="en-US" sz="1400" spc="0" dirty="0">
                <a:latin typeface="+mn-lt"/>
                <a:sym typeface="Arial"/>
              </a:rPr>
              <a:t>(5 min – 4 pages)</a:t>
            </a:r>
            <a:endParaRPr lang="en-US" sz="1400" b="1" spc="0" dirty="0">
              <a:latin typeface="+mn-lt"/>
              <a:sym typeface="Arial"/>
            </a:endParaRPr>
          </a:p>
          <a:p>
            <a:pPr marL="357188" indent="-179388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Different Trims Levels and related contents</a:t>
            </a:r>
            <a:endParaRPr lang="en-US" sz="1400" b="1" spc="0" dirty="0">
              <a:latin typeface="+mn-lt"/>
              <a:sym typeface="Arial"/>
            </a:endParaRPr>
          </a:p>
          <a:p>
            <a:pPr>
              <a:spcAft>
                <a:spcPts val="300"/>
              </a:spcAft>
              <a:buSzPct val="100000"/>
            </a:pPr>
            <a:r>
              <a:rPr lang="en-US" sz="1400" b="1" spc="0" dirty="0">
                <a:latin typeface="+mn-lt"/>
                <a:sym typeface="Arial"/>
              </a:rPr>
              <a:t>Additional equipment </a:t>
            </a:r>
            <a:r>
              <a:rPr lang="en-US" sz="1400" spc="0" dirty="0">
                <a:latin typeface="+mn-lt"/>
                <a:sym typeface="Arial"/>
              </a:rPr>
              <a:t>(5 min – 4 pages)</a:t>
            </a:r>
          </a:p>
          <a:p>
            <a:pPr marL="349250" indent="-171450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Pack Strategy</a:t>
            </a:r>
          </a:p>
          <a:p>
            <a:pPr marL="349250" indent="-171450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Stand alone option strategy</a:t>
            </a:r>
          </a:p>
          <a:p>
            <a:pPr marL="349250" indent="-171450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400" spc="0" dirty="0">
                <a:latin typeface="+mn-lt"/>
                <a:sym typeface="Arial"/>
              </a:rPr>
              <a:t>Trim level contents fine tuning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70F6B63-D06E-540C-34D5-223ADFE9C2AB}"/>
              </a:ext>
            </a:extLst>
          </p:cNvPr>
          <p:cNvSpPr txBox="1"/>
          <p:nvPr/>
        </p:nvSpPr>
        <p:spPr>
          <a:xfrm>
            <a:off x="913383" y="6226896"/>
            <a:ext cx="9023636" cy="52322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rIns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 spc="0" dirty="0">
                <a:sym typeface="Arial"/>
              </a:rPr>
              <a:t>Conclusion  with main takeover </a:t>
            </a:r>
            <a:r>
              <a:rPr lang="en-US" sz="1400" spc="0" dirty="0">
                <a:sym typeface="Arial"/>
              </a:rPr>
              <a:t>(3 min – </a:t>
            </a:r>
            <a:r>
              <a:rPr lang="en-US" sz="1400" dirty="0">
                <a:sym typeface="Arial"/>
              </a:rPr>
              <a:t>2 </a:t>
            </a:r>
            <a:r>
              <a:rPr lang="en-US" sz="1400" spc="0" dirty="0">
                <a:sym typeface="Arial"/>
              </a:rPr>
              <a:t>pages) </a:t>
            </a:r>
            <a:r>
              <a:rPr lang="en-US" sz="1400" b="1" spc="0" dirty="0">
                <a:sym typeface="Arial"/>
              </a:rPr>
              <a:t>+ Test Out </a:t>
            </a:r>
            <a:r>
              <a:rPr lang="en-US" sz="1400" spc="0" dirty="0">
                <a:sym typeface="Arial"/>
              </a:rPr>
              <a:t>(10 min- 14 pages)</a:t>
            </a:r>
            <a:r>
              <a:rPr lang="en-US" sz="1400" b="1" spc="0" dirty="0">
                <a:sym typeface="Arial"/>
              </a:rPr>
              <a:t> + </a:t>
            </a:r>
            <a:r>
              <a:rPr lang="en-US" sz="1400" b="1" spc="0">
                <a:sym typeface="Arial"/>
              </a:rPr>
              <a:t>Memento Download</a:t>
            </a:r>
            <a:br>
              <a:rPr lang="en-US" sz="1400" b="1" spc="0">
                <a:sym typeface="Arial"/>
              </a:rPr>
            </a:br>
            <a:r>
              <a:rPr lang="en-US" sz="1400" spc="0">
                <a:sym typeface="Arial"/>
              </a:rPr>
              <a:t>TOTAL </a:t>
            </a:r>
            <a:r>
              <a:rPr lang="en-US" sz="1400" spc="0" dirty="0">
                <a:sym typeface="Arial"/>
              </a:rPr>
              <a:t>WBT DURATION – 64 min (</a:t>
            </a:r>
            <a:r>
              <a:rPr lang="en-US" sz="1400" dirty="0">
                <a:sym typeface="Arial"/>
              </a:rPr>
              <a:t>67 </a:t>
            </a:r>
            <a:r>
              <a:rPr lang="en-US" sz="1400" spc="0" dirty="0">
                <a:sym typeface="Arial"/>
              </a:rPr>
              <a:t>min- if videos available) 58 slides + TEST OUT 10 min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058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LIGHT PRESENTATION" val="QZQSEAn6"/>
  <p:tag name="ARTICULATE_DESIGN_ID_1_TEMA DI OFFICE" val="ltxqgccd"/>
  <p:tag name="ARTICULATE_DESIGN_ID_2_TEMA DI OFFICE" val="0CTQwJei"/>
  <p:tag name="ARTICULATE_DESIGN_ID_3_TEMA DI OFFICE" val="kD59aK82"/>
  <p:tag name="ARTICULATE_DESIGN_ID_PERSONALIZZA STRUTTURA" val="FiBV5hub"/>
  <p:tag name="ARTICULATE_PROJECT_CHECK" val="0"/>
  <p:tag name="TAG_BACKING_FORM_KEY" val="1836760-d:\koine 0\lancia induction ev 2023\sviluppo 1 corso\wbt_lancia_ev1 vers 8 a gerry.pptx"/>
  <p:tag name="ARTICULATE_PRESENTER_VERSION" val="8"/>
  <p:tag name="ARTICULATE_SLIDE_COUNT" val="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LIGHT Presentation">
  <a:themeElements>
    <a:clrScheme name="LANCIA">
      <a:dk1>
        <a:sysClr val="windowText" lastClr="000000"/>
      </a:dk1>
      <a:lt1>
        <a:sysClr val="window" lastClr="FFFFFF"/>
      </a:lt1>
      <a:dk2>
        <a:srgbClr val="9C9D9E"/>
      </a:dk2>
      <a:lt2>
        <a:srgbClr val="E7E6E6"/>
      </a:lt2>
      <a:accent1>
        <a:srgbClr val="6B7861"/>
      </a:accent1>
      <a:accent2>
        <a:srgbClr val="DCBEA0"/>
      </a:accent2>
      <a:accent3>
        <a:srgbClr val="42536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tellantis">
      <a:majorFont>
        <a:latin typeface="Encode Sans"/>
        <a:ea typeface=""/>
        <a:cs typeface=""/>
      </a:majorFont>
      <a:minorFont>
        <a:latin typeface="Encod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3208</TotalTime>
  <Words>478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6" baseType="lpstr">
      <vt:lpstr>Arial</vt:lpstr>
      <vt:lpstr>Avenir LT Std 35 Light</vt:lpstr>
      <vt:lpstr>Avenir LT Std 65 Medium</vt:lpstr>
      <vt:lpstr>Calibri</vt:lpstr>
      <vt:lpstr>Courier New</vt:lpstr>
      <vt:lpstr>Encode Sans</vt:lpstr>
      <vt:lpstr>Encode Sans ExtraBold</vt:lpstr>
      <vt:lpstr>Montserrat</vt:lpstr>
      <vt:lpstr>Segoe UI Emoji</vt:lpstr>
      <vt:lpstr>LIGHT Presentation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ANTONIO LANCI</dc:creator>
  <cp:lastModifiedBy>Patrizia Gariglio</cp:lastModifiedBy>
  <cp:revision>956</cp:revision>
  <cp:lastPrinted>2024-07-01T09:23:48Z</cp:lastPrinted>
  <dcterms:created xsi:type="dcterms:W3CDTF">2023-03-13T14:34:48Z</dcterms:created>
  <dcterms:modified xsi:type="dcterms:W3CDTF">2024-07-05T09:35:55Z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WBT Lancia Pu+Ra HPE Concept WBT v02 bis</vt:lpwstr>
  </property>
  <property fmtid="{D5CDD505-2E9C-101B-9397-08002B2CF9AE}" pid="3" name="ArticulateUseProject">
    <vt:lpwstr>1</vt:lpwstr>
  </property>
  <property fmtid="{D5CDD505-2E9C-101B-9397-08002B2CF9AE}" pid="4" name="ArticulateProjectVersion">
    <vt:lpwstr>8</vt:lpwstr>
  </property>
  <property fmtid="{D5CDD505-2E9C-101B-9397-08002B2CF9AE}" pid="5" name="ArticulateGUID">
    <vt:lpwstr>BBC0F8E6-A47C-4AB4-9EE9-3AED72850904</vt:lpwstr>
  </property>
  <property fmtid="{D5CDD505-2E9C-101B-9397-08002B2CF9AE}" pid="6" name="ArticulateProjectFull">
    <vt:lpwstr>C:\Users\User\Desktop\WBT_Lancia_Y_synopsis 6_8 NOV.ppta</vt:lpwstr>
  </property>
</Properties>
</file>