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684" r:id="rId5"/>
    <p:sldMasterId id="2147483696" r:id="rId6"/>
  </p:sldMasterIdLst>
  <p:sldIdLst>
    <p:sldId id="321" r:id="rId7"/>
    <p:sldId id="259" r:id="rId8"/>
    <p:sldId id="316" r:id="rId9"/>
    <p:sldId id="294" r:id="rId10"/>
    <p:sldId id="284" r:id="rId11"/>
    <p:sldId id="303" r:id="rId12"/>
    <p:sldId id="302" r:id="rId13"/>
    <p:sldId id="313" r:id="rId14"/>
    <p:sldId id="295" r:id="rId15"/>
    <p:sldId id="317" r:id="rId16"/>
    <p:sldId id="296" r:id="rId17"/>
    <p:sldId id="304" r:id="rId18"/>
    <p:sldId id="318" r:id="rId19"/>
    <p:sldId id="298" r:id="rId20"/>
    <p:sldId id="300" r:id="rId21"/>
    <p:sldId id="286" r:id="rId22"/>
    <p:sldId id="319" r:id="rId23"/>
    <p:sldId id="314" r:id="rId24"/>
    <p:sldId id="287" r:id="rId25"/>
    <p:sldId id="288" r:id="rId26"/>
    <p:sldId id="289" r:id="rId27"/>
    <p:sldId id="306" r:id="rId28"/>
    <p:sldId id="307" r:id="rId29"/>
    <p:sldId id="308" r:id="rId30"/>
    <p:sldId id="291" r:id="rId31"/>
    <p:sldId id="311" r:id="rId32"/>
    <p:sldId id="312" r:id="rId33"/>
    <p:sldId id="320" r:id="rId34"/>
    <p:sldId id="322" r:id="rId35"/>
    <p:sldId id="315" r:id="rId36"/>
    <p:sldId id="310" r:id="rId37"/>
    <p:sldId id="305" r:id="rId38"/>
    <p:sldId id="323" r:id="rId39"/>
    <p:sldId id="324" r:id="rId40"/>
    <p:sldId id="293" r:id="rId41"/>
    <p:sldId id="325" r:id="rId42"/>
    <p:sldId id="301" r:id="rId43"/>
  </p:sldIdLst>
  <p:sldSz cx="12192000" cy="6858000"/>
  <p:notesSz cx="6797675" cy="9872663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240"/>
    <a:srgbClr val="F4EEEA"/>
    <a:srgbClr val="FE642E"/>
    <a:srgbClr val="0A0A0A"/>
    <a:srgbClr val="EDE9E5"/>
    <a:srgbClr val="F59725"/>
    <a:srgbClr val="FFC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napToGrid="0">
      <p:cViewPr>
        <p:scale>
          <a:sx n="75" d="100"/>
          <a:sy n="75" d="100"/>
        </p:scale>
        <p:origin x="27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EBC0A-F6B4-DBC2-5696-82D67569B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25578A-4108-08AF-EA8F-D7CE25097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5B27AD-37B6-2B6A-5B5B-7C8F2330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6FB184-51BA-3D0A-13C1-D02BC906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445327-7FB9-8DD9-D342-4902D38A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67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87635-B329-5E69-BB87-39F75CBE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B597602-38A3-ECA9-B3E0-75422970F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1787D4-42A3-6F3D-EE93-588465A6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FAB2E-BB6B-EFE2-FADE-C85ED252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F4C9DB-3C13-77CD-EA3B-E82727BE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30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0760C68-74B4-6AB2-C11A-F1CD4C1E3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2E4647-38CC-3209-7405-98C749EB4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A804FC-EDDC-16E5-161C-85E56CBD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9E521E-F5F7-02B5-AB95-ABDA1B84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BD4F7A-3564-1BBE-96D0-DD20F6A01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11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9C0B-4AA6-4B8E-B720-F5738961F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65D25-E062-4B5F-B49B-70868A4E8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4A42E-370B-4352-8717-93A0002ED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93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087E-F28C-4324-BF97-C4CCD707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9B1E-FAE2-4E44-8069-6FE3FB732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692BD-956D-41ED-ABE5-D3B1D30C0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5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3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C1DA-5007-4DF5-8816-D42788F9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81A3-B62D-4FB5-8957-AA3360A72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3D2DF-E55C-4DD3-BC3E-081047508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65FFF3-FD38-4BBB-8C94-74EAD8F8F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38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0642-0F2D-43A4-A7D0-964FE572A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6ABEA-5868-4A61-A566-BFB1E4745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  <a:cs typeface="Poppins Light" panose="000004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4AF1-A7C5-41EF-975D-4A8A2A81B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136A5-EA1B-479A-A790-C954E10E0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E33FF-A708-42A2-97EB-6EDC12AB6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E8FE11-2EB6-447E-AE1C-495417B1FB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8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3A1F-8212-4676-9486-D2546568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1D128-5C5E-4724-B16B-0F3B9611E6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892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5C18AC-A383-4FDC-A802-4A6461BF7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99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09B8-C29F-4945-A7AA-A16EE4D8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37D6-B6F7-4BE6-85EA-A22C32D04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11CA7-9CBC-4970-A6A7-BD979E5BD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D826BE-A1E7-40CA-9294-8DB5FB9C0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CCA552-E4AA-39DB-C222-5EA9AB06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0097D-B4AF-7E0C-07DA-DFAECAB81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02D411-BE34-ED3A-94E7-F281384B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D74F12-6987-F3A5-DC82-9E19A2AF0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29F61E-1383-6EE2-B67C-4EE98B48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29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0A15-19F3-4A9C-B9AD-C6C6629F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78216C-596F-4E24-95F6-C0E269494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3CB7B-5D50-4FD9-AE92-D503F0AA7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5FB4CF0-3F5F-48D8-8176-5A026B96B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7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BF5-2BA8-4CB1-B58B-89283A51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5B939-3E72-407E-971F-F73ADC88C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442EC5-A624-41A7-93E9-89DC2BA2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9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F38D1-D930-47B6-9109-5C2B1B861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376CD-0CA7-41EC-B485-F7CDC7F38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E277F2-D2CD-4CE5-9F26-4E1E58F9B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7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D4BF-377C-4B26-B168-1A4C1550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F8027-5219-4237-B3A5-C6835C962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038F22-7378-450C-B30B-AE8BC7B85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4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FA80-7E24-4E5E-ABF7-13ACF1766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2C6E7-A543-460B-98D2-11AE944F3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CBCEE7-3BD3-457B-A399-0635644AF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62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968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2259-A0E5-488A-ACE3-C2127EFA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06989-6C1F-4D82-B2CE-AD0EC758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58262F-F0F2-4FA1-B956-66E0FA537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37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740D-CDD7-4BB3-9CF3-681C90474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A6ED1-1B73-4394-89B5-319E57C72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0E07F-09A4-4704-8991-AAD14960A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238FD6-428D-4984-B2AF-507B66FB8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90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94BE-9523-443C-A928-D7E653EC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B5814-146E-404B-AE02-39870543C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F0690B-B16F-4240-86F2-0FA6B22F7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08560-76F0-4BFB-916A-75DC1BAC0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>
                <a:latin typeface="Poppins 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B4C75-99A0-451F-8B06-558C57995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C089AE-CB7A-4174-A467-5AC146B86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2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8EF3A-01F2-4E1A-9611-DF5DCF75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3E11-254F-4817-BFCB-BF32002DA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3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235EA-7BF7-D3DB-ABC7-699D1DFE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C10972-8E3A-F3EB-C19F-E7363DA77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7FE02B-5D1B-69F3-392C-C97A3D0C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4AD4B1-BE3F-E02E-DD0D-B89EBD11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480CEA-FFC3-84A8-4058-566AF5D8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077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430EC6-D4A4-4E02-939B-79E3DF26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6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981B5-FA39-47E7-8138-E13599E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2BEE-A638-49A3-A225-5567440E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EBB62-828D-4FBC-8747-BF017202F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B0DDD8-A83B-40A4-B59F-566A23AC3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6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5DB9-609A-4A1C-9451-875F5A89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DAF1E-DCE5-4F58-9CF9-E150DC398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7D885-E7C6-4380-B0A4-609FDF94E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DC6513-4FBD-47AE-9EC8-5998BCB86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10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FEF9-0C16-47E2-A6CF-32E8618E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31DCD-10E9-45FE-99D1-E91F3679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A8E74-FC16-4B10-A46C-415FAF0531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33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C43C2-01E0-418E-B228-7ED38F409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A6E13-383C-473E-B545-81A1E4BA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A168FF-C25C-4543-9CF2-08591D86BD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6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20FC9-D761-13F7-E82F-EC42CB5CC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634B1D-5737-9DA6-F4CB-69F705198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C66E16-1636-2E64-2DEF-29158F078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50E690-642B-D3B3-B2F4-630BC361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801190-3692-6304-86E2-AD2C2C49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299877-00AB-5E45-DBA0-E9D8B04B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16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4923E-49B4-8153-8835-DF96B1DC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DE0602-D211-91F1-5F8C-5824D0324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CD2500-9BF0-F029-BA9C-928F0B6F0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484A1FF-F9D5-0E87-06DF-7ACB38DF2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1DF269-3259-794E-93D8-AC23E10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87F4703-DABA-BF94-8CA6-D4950970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12EC23D-E6EC-020E-ECC8-EAFEEFC7B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9F7477-7D96-5750-0D90-3942A31F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6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D4A19-D736-53CE-463E-16911736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450F23-F978-5027-1B11-5DCA4D5F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672D05-A8A8-4924-B2B4-21685C62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61814D-3897-5188-6EFF-98EF372E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25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E47F89-42E3-A7C8-F39D-EF333017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50682F-429A-A0C0-9C7A-0AC7BA81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093F31-1B6A-59FF-13B6-C423E495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20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F1683-492B-DC12-493F-550EC436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E1C92C-0CD2-FBF1-D6CD-4410CDFF0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A9FCA3-8C42-3769-936B-2B5BD9B8D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1D6636-F100-1E21-7FA2-BA323F6C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790D1F-C1D7-F763-5B59-480FD867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3C60F2-70BF-0D95-FDFA-F9CFEAC2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92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4A130-8902-0D3E-BCC7-2DEE018D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FE9438-89F2-59A0-AE8D-F8DA81090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D5ED83-7FF5-88A7-7E76-02A0DB759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418305-4257-6B49-CB7F-CAA66300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5BF49-EB42-4616-8AF4-4ECCE271936A}" type="datetimeFigureOut">
              <a:rPr lang="it-IT" smtClean="0"/>
              <a:t>28/07/2025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5F2018-F2AB-B190-F67F-150F435A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027C5B-2C78-48C4-18C2-9295C6AC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952DE-1635-4CB4-A1BC-C17F02E3BA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48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6A72AE5-4308-A864-1C78-7F5DC4DB609B}"/>
              </a:ext>
            </a:extLst>
          </p:cNvPr>
          <p:cNvSpPr/>
          <p:nvPr userDrawn="1"/>
        </p:nvSpPr>
        <p:spPr>
          <a:xfrm>
            <a:off x="0" y="0"/>
            <a:ext cx="12192000" cy="432000"/>
          </a:xfrm>
          <a:prstGeom prst="rect">
            <a:avLst/>
          </a:prstGeom>
          <a:solidFill>
            <a:srgbClr val="0A0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0A81C3A5-E413-512A-40B6-26410C4FAC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97171" y="65818"/>
            <a:ext cx="249520" cy="3115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06C15F-4ADF-E863-C1BE-00D13D0385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52" y="53481"/>
            <a:ext cx="841381" cy="3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082AD-0CD4-41EA-ACB3-FE1DC98D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38F55-6886-4C48-8254-3BAAE7C15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5DC4AA-9132-48C1-A4F9-6FEBC3894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02" y="62853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bg1"/>
          </a:solidFill>
          <a:latin typeface="FIATADVERT01A Rg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7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bg1"/>
          </a:solidFill>
          <a:latin typeface="FIATADVERT01A Rg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 Light" panose="00000400000000000000" pitchFamily="2" charset="0"/>
          <a:ea typeface="+mn-ea"/>
          <a:cs typeface="Poppins Light" panose="000004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C7BAD3-398D-4919-7B04-F1DA0711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0" y="1828633"/>
            <a:ext cx="5400000" cy="30407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212F77-C46D-8119-DD34-5F90F550093C}"/>
              </a:ext>
            </a:extLst>
          </p:cNvPr>
          <p:cNvSpPr txBox="1"/>
          <p:nvPr/>
        </p:nvSpPr>
        <p:spPr>
          <a:xfrm>
            <a:off x="6096000" y="2579176"/>
            <a:ext cx="5392189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Encode Sans Black" pitchFamily="2" charset="0"/>
                <a:cs typeface="Arial" panose="020B0604020202020204" pitchFamily="34" charset="0"/>
              </a:rPr>
              <a:t>COVER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16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1A429-3B90-6FC8-AC28-5DC218082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A88C3B-D924-882E-25F0-1A34E3B0424D}"/>
              </a:ext>
            </a:extLst>
          </p:cNvPr>
          <p:cNvSpPr txBox="1"/>
          <p:nvPr/>
        </p:nvSpPr>
        <p:spPr>
          <a:xfrm>
            <a:off x="6096000" y="2142408"/>
            <a:ext cx="6132284" cy="280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Plug into any 220V socket and you're ready to go in just 4 hours for a full 75 km range. 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220V SOCKET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4 HOURS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75 KM RANGE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967B13-0573-E0F9-56E1-EF6160639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7" y="1925169"/>
            <a:ext cx="5400000" cy="300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75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41D9-D857-312E-7FDB-92A469511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527740-9538-55BA-827A-8B509CC23296}"/>
              </a:ext>
            </a:extLst>
          </p:cNvPr>
          <p:cNvSpPr txBox="1"/>
          <p:nvPr/>
        </p:nvSpPr>
        <p:spPr>
          <a:xfrm>
            <a:off x="6096000" y="2359794"/>
            <a:ext cx="5176058" cy="159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With a top speed of 45 km/h, it's perfect for zipping around town.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3318C7-5347-BDF4-C5B8-DC3A7A61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2" y="1634397"/>
            <a:ext cx="5400000" cy="3044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64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BC9977-E07C-FE9F-2C3F-427DEF8325CB}"/>
              </a:ext>
            </a:extLst>
          </p:cNvPr>
          <p:cNvSpPr txBox="1"/>
          <p:nvPr/>
        </p:nvSpPr>
        <p:spPr>
          <a:xfrm>
            <a:off x="6262206" y="2429524"/>
            <a:ext cx="5664703" cy="18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Washer Fluid? Just Behind You.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929A08-ECE1-5E04-EFCF-7CF6B584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834024"/>
            <a:ext cx="5400000" cy="3028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819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9E8F-DAF3-2169-85CA-D826F4DE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3173A6-D667-CDF2-6814-49CD00F07406}"/>
              </a:ext>
            </a:extLst>
          </p:cNvPr>
          <p:cNvSpPr txBox="1"/>
          <p:nvPr/>
        </p:nvSpPr>
        <p:spPr>
          <a:xfrm>
            <a:off x="6176145" y="2155863"/>
            <a:ext cx="5664703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Behind the driver’s seat, under the central black cover, you’ll find the washer fluid tank. Just open the cap with the windshield symbol and fill it up.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7CF7F0-3079-3C53-0098-A11B0C4D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5" y="1681529"/>
            <a:ext cx="5400000" cy="3020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379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C9596-9059-318C-CCDC-955C7481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CA7299-20AC-A605-152C-159683321FF0}"/>
              </a:ext>
            </a:extLst>
          </p:cNvPr>
          <p:cNvSpPr txBox="1"/>
          <p:nvPr/>
        </p:nvSpPr>
        <p:spPr>
          <a:xfrm>
            <a:off x="6096000" y="2244021"/>
            <a:ext cx="5475316" cy="18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Stay connected with My Ami Play, giving you access to navigation, music, calls, and radio all at your fingertips.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39D83C-3C49-09EA-A96A-D25E302C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4" y="1763483"/>
            <a:ext cx="5400000" cy="3028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497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E839-81E8-2055-26D0-31D1273C3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7EF967-591A-752A-84D8-AEDDE0D9A9E2}"/>
              </a:ext>
            </a:extLst>
          </p:cNvPr>
          <p:cNvSpPr txBox="1"/>
          <p:nvPr/>
        </p:nvSpPr>
        <p:spPr>
          <a:xfrm>
            <a:off x="6099588" y="2340839"/>
            <a:ext cx="5597562" cy="18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My Connect Box keeps you updated on battery, range, mileage, and maintenance, ensuring a smooth ride every time.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49BB2A-1C37-159D-FE22-D047AA7A2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5" y="1833922"/>
            <a:ext cx="5416649" cy="3029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3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964A-73EC-9C8F-427D-831AD198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CDB309-14E8-041C-9978-E2C616AF89A6}"/>
              </a:ext>
            </a:extLst>
          </p:cNvPr>
          <p:cNvSpPr txBox="1"/>
          <p:nvPr/>
        </p:nvSpPr>
        <p:spPr>
          <a:xfrm>
            <a:off x="6096000" y="2432861"/>
            <a:ext cx="5516880" cy="1992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Spicy, Icy, or Minty? Personalize your AMI with Color Packs!  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0B346D1-2FA8-8745-5331-EC473857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2" y="1953564"/>
            <a:ext cx="5400000" cy="3044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69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E7F7-83F0-FC32-4C3E-BB71F271C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B432D3-5274-602E-55BA-D18FAD71136C}"/>
              </a:ext>
            </a:extLst>
          </p:cNvPr>
          <p:cNvSpPr txBox="1"/>
          <p:nvPr/>
        </p:nvSpPr>
        <p:spPr>
          <a:xfrm>
            <a:off x="6212882" y="1895407"/>
            <a:ext cx="5516880" cy="3067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 – Bold red details for a fiery look  ICY – Cool, fresh icy blue accents  MINTY – Vibrant green for a fresh style.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SPICY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 ICY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MINTY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5A74B5-D189-9191-3A06-54D8EA4B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916683"/>
            <a:ext cx="5400000" cy="302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56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855F-CCCC-4C18-FB10-5F0AFCBD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9FC209A-88C5-FFFA-0216-DFD953F554B9}"/>
              </a:ext>
            </a:extLst>
          </p:cNvPr>
          <p:cNvSpPr txBox="1"/>
          <p:nvPr/>
        </p:nvSpPr>
        <p:spPr>
          <a:xfrm>
            <a:off x="6212882" y="2448416"/>
            <a:ext cx="5516880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You install the packs yourself. If you get tired of the style, you can buy a new pack and change it. It’s easy to do.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AC0EC8-68CE-DFB8-5FC8-BF3BFC05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953564"/>
            <a:ext cx="5400000" cy="3043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25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CB637-0A9B-C2DE-B399-8F89E715B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C985D6-B636-5140-C18E-4F19AE7F5159}"/>
              </a:ext>
            </a:extLst>
          </p:cNvPr>
          <p:cNvSpPr txBox="1"/>
          <p:nvPr/>
        </p:nvSpPr>
        <p:spPr>
          <a:xfrm>
            <a:off x="6272169" y="2213832"/>
            <a:ext cx="6132284" cy="1992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Each </a:t>
            </a: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Pack for the New Citroën AMI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decals for the rear windows. 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en-GB" b="1" dirty="0">
                <a:latin typeface="Encode Sans" pitchFamily="2" charset="0"/>
                <a:cs typeface="Arial" panose="020B0604020202020204" pitchFamily="34" charset="0"/>
              </a:rPr>
              <a:t> decals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F6EDA7A-F3AA-E2C0-E6B0-437DDF3A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3995"/>
            <a:ext cx="5400000" cy="3010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84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D768F5-BF9F-52C3-14B8-39EB2E276FF5}"/>
              </a:ext>
            </a:extLst>
          </p:cNvPr>
          <p:cNvSpPr txBox="1"/>
          <p:nvPr/>
        </p:nvSpPr>
        <p:spPr>
          <a:xfrm>
            <a:off x="6096000" y="2092615"/>
            <a:ext cx="5392189" cy="2255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Hey there!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Urban mobility has never been this cool! 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Forget traffic jams, parking stress, and high costs.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C0E50D-1F35-FF6C-F94C-B4EB4D73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2" y="1815820"/>
            <a:ext cx="5400000" cy="3026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986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BA6F-7960-D7F1-3A58-8FC36B8F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320C5E-D85B-F816-B35E-47EE808D4219}"/>
              </a:ext>
            </a:extLst>
          </p:cNvPr>
          <p:cNvSpPr txBox="1"/>
          <p:nvPr/>
        </p:nvSpPr>
        <p:spPr>
          <a:xfrm>
            <a:off x="6246607" y="2469931"/>
            <a:ext cx="6132284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Customized wheel covers for a unique look. 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Customized </a:t>
            </a:r>
            <a:r>
              <a:rPr lang="en-GB" b="1" dirty="0">
                <a:latin typeface="Encode Sans" pitchFamily="2" charset="0"/>
                <a:cs typeface="Arial" panose="020B0604020202020204" pitchFamily="34" charset="0"/>
              </a:rPr>
              <a:t>wheel covers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D2A6B4-7C6C-84DC-0863-868FF0B7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13396"/>
            <a:ext cx="5400000" cy="3031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74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9A1D3-EDAF-BF6D-27F5-5579BB1D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E915BF-75FC-17C5-EF9B-008BF37A6EDF}"/>
              </a:ext>
            </a:extLst>
          </p:cNvPr>
          <p:cNvSpPr txBox="1"/>
          <p:nvPr/>
        </p:nvSpPr>
        <p:spPr>
          <a:xfrm>
            <a:off x="6303818" y="2441937"/>
            <a:ext cx="6132284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accents on the doors, enhancing the design.  </a:t>
            </a:r>
          </a:p>
          <a:p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err="1">
                <a:latin typeface="Encode Sans" pitchFamily="2" charset="0"/>
                <a:cs typeface="Arial" panose="020B0604020202020204" pitchFamily="34" charset="0"/>
              </a:rPr>
              <a:t>Color</a:t>
            </a: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 accents on the doors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F4205B-8E9A-B2B7-FD13-76AAFA950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1" y="1943246"/>
            <a:ext cx="5400000" cy="3019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17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E9BF-99C7-3CF8-D59E-B5566FE5A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E6C852-6D7A-C82C-9A3D-FADD6C4AF511}"/>
              </a:ext>
            </a:extLst>
          </p:cNvPr>
          <p:cNvSpPr txBox="1"/>
          <p:nvPr/>
        </p:nvSpPr>
        <p:spPr>
          <a:xfrm>
            <a:off x="6282988" y="2478864"/>
            <a:ext cx="5664703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3 colored dashboard storage boxes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3 colored dashboard storage boxes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6EC3F8-E39F-D815-6690-802547B2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238866"/>
            <a:ext cx="5400000" cy="3003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34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3F74-53E6-524C-F704-66617FDEA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6CDD81-3FF5-7D02-A260-43D0B4AD3D18}"/>
              </a:ext>
            </a:extLst>
          </p:cNvPr>
          <p:cNvSpPr txBox="1"/>
          <p:nvPr/>
        </p:nvSpPr>
        <p:spPr>
          <a:xfrm>
            <a:off x="6262206" y="2146355"/>
            <a:ext cx="5664703" cy="2236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bag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hook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Colored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bag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hook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C2500FF-0E14-790F-258F-870BE7EAB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62094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4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2CE2C-B846-58B0-8E7D-12EBEDBE6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7561E2-BEAF-32DA-BBB3-ABFE29CE59B2}"/>
              </a:ext>
            </a:extLst>
          </p:cNvPr>
          <p:cNvSpPr txBox="1"/>
          <p:nvPr/>
        </p:nvSpPr>
        <p:spPr>
          <a:xfrm>
            <a:off x="6293379" y="2608848"/>
            <a:ext cx="5664703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Floor mats with colored edging and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Door storage nets with matching color band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Floor mats </a:t>
            </a: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and </a:t>
            </a:r>
            <a:r>
              <a:rPr lang="en-US" b="1" dirty="0">
                <a:latin typeface="Encode Sans" pitchFamily="2" charset="0"/>
                <a:cs typeface="Arial" panose="020B0604020202020204" pitchFamily="34" charset="0"/>
              </a:rPr>
              <a:t>Door storage nets </a:t>
            </a:r>
            <a:endParaRPr lang="it-IT" b="1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454EAC-2507-0846-AC14-1740FE3AF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235832"/>
            <a:ext cx="5400000" cy="3015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29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B7725-F1B1-E86A-0686-00DD209D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40582D-45DE-D692-C619-5BC6D6CC69D6}"/>
              </a:ext>
            </a:extLst>
          </p:cNvPr>
          <p:cNvSpPr txBox="1"/>
          <p:nvPr/>
        </p:nvSpPr>
        <p:spPr>
          <a:xfrm>
            <a:off x="6292951" y="2767856"/>
            <a:ext cx="4761078" cy="13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Love adventure? AMI Buggy is here! </a:t>
            </a:r>
            <a:endParaRPr lang="en-US" dirty="0"/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234C1-2091-15B6-20BF-B3342F099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3" y="1922516"/>
            <a:ext cx="5400000" cy="3012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757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31AA8-2608-13FA-67B7-5EFE2FD2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5C7DFC-FBEA-1556-BF38-87F01162AF0C}"/>
              </a:ext>
            </a:extLst>
          </p:cNvPr>
          <p:cNvSpPr txBox="1"/>
          <p:nvPr/>
        </p:nvSpPr>
        <p:spPr>
          <a:xfrm>
            <a:off x="6287394" y="2482228"/>
            <a:ext cx="5208606" cy="187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Encode Sans" pitchFamily="2" charset="0"/>
              </a:rPr>
              <a:t>What's different from Citroën Ami?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Encode Sans" pitchFamily="2" charset="0"/>
              </a:rPr>
              <a:t>Open metal tube doors</a:t>
            </a:r>
            <a:r>
              <a:rPr lang="en-US" dirty="0">
                <a:latin typeface="Encode Sans" pitchFamily="2" charset="0"/>
              </a:rPr>
              <a:t> for a raw, adventurous look</a:t>
            </a:r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6EE3C8-1371-61CA-5ECA-BF4FD7643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62620"/>
            <a:ext cx="5400000" cy="30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325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C2194-5C05-51C4-C7B7-703BE207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C821B9-38E3-210D-FF15-86A3E70A40C0}"/>
              </a:ext>
            </a:extLst>
          </p:cNvPr>
          <p:cNvSpPr txBox="1"/>
          <p:nvPr/>
        </p:nvSpPr>
        <p:spPr>
          <a:xfrm>
            <a:off x="6196470" y="2767857"/>
            <a:ext cx="5208606" cy="1322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No roof</a:t>
            </a:r>
            <a:r>
              <a:rPr lang="en-US" dirty="0">
                <a:latin typeface="Encode Sans" pitchFamily="2" charset="0"/>
              </a:rPr>
              <a:t>, just sky – pure open-air freedom</a:t>
            </a:r>
          </a:p>
          <a:p>
            <a:endParaRPr lang="en-US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11A59D-8FED-CA26-A1D5-6B38F721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80734"/>
            <a:ext cx="5400000" cy="3023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1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0F624-1B82-DF4F-8F87-AF97B04A7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025F00-EA8F-70C0-8296-C6342D862EA6}"/>
              </a:ext>
            </a:extLst>
          </p:cNvPr>
          <p:cNvSpPr txBox="1"/>
          <p:nvPr/>
        </p:nvSpPr>
        <p:spPr>
          <a:xfrm>
            <a:off x="6381028" y="2122986"/>
            <a:ext cx="5208606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Let's discover together what's inside the Palmeira Pack.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PALMEIRA Pack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66C637-C96B-678F-CEBE-213BF162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6" y="1857077"/>
            <a:ext cx="5400000" cy="2996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32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60654-821F-9793-B325-2DC310DA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C3679E-AD9A-EB4A-0C1E-87C6410C8FB2}"/>
              </a:ext>
            </a:extLst>
          </p:cNvPr>
          <p:cNvSpPr txBox="1"/>
          <p:nvPr/>
        </p:nvSpPr>
        <p:spPr>
          <a:xfrm>
            <a:off x="6330228" y="2352359"/>
            <a:ext cx="5208606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Yellow accents on stitching and colored wing sticker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dirty="0">
                <a:latin typeface="Encode Sans" pitchFamily="2" charset="0"/>
              </a:rPr>
              <a:t>Yellow accents and colored wing sticker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DDC99E0-EF1A-D59B-2059-9F302C70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0"/>
          <a:stretch>
            <a:fillRect/>
          </a:stretch>
        </p:blipFill>
        <p:spPr>
          <a:xfrm>
            <a:off x="410973" y="1750060"/>
            <a:ext cx="5400000" cy="3033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641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F211-995B-5FDB-CCC3-07913343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769BD1-F47A-1ED7-95CB-FEDF4CCEDEE3}"/>
              </a:ext>
            </a:extLst>
          </p:cNvPr>
          <p:cNvSpPr txBox="1"/>
          <p:nvPr/>
        </p:nvSpPr>
        <p:spPr>
          <a:xfrm>
            <a:off x="6096000" y="2718780"/>
            <a:ext cx="5392189" cy="1560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Meet the New Citroën AMI and Ami Buggy!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0E3064-B929-4746-9484-402BB2916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53" y="1983808"/>
            <a:ext cx="5400000" cy="3030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133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A54B9-9503-25FD-883A-CEDD5CF21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C019E8-BA56-8112-A25E-30A515F52290}"/>
              </a:ext>
            </a:extLst>
          </p:cNvPr>
          <p:cNvSpPr txBox="1"/>
          <p:nvPr/>
        </p:nvSpPr>
        <p:spPr>
          <a:xfrm>
            <a:off x="6305725" y="2510383"/>
            <a:ext cx="6132284" cy="183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Spoiler and Buggy logo</a:t>
            </a:r>
            <a:r>
              <a:rPr lang="en-US" dirty="0">
                <a:latin typeface="Encode Sans" pitchFamily="2" charset="0"/>
              </a:rPr>
              <a:t> for a sporty, outdoor feel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DE39BD5-6228-DC14-1909-ABB55112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775772"/>
            <a:ext cx="5400000" cy="3018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910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D51B-287B-E6BC-3F4F-42063BE1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28F069-AFCB-99F2-D2E6-DBD77E57C30B}"/>
              </a:ext>
            </a:extLst>
          </p:cNvPr>
          <p:cNvSpPr txBox="1"/>
          <p:nvPr/>
        </p:nvSpPr>
        <p:spPr>
          <a:xfrm>
            <a:off x="6381028" y="2122986"/>
            <a:ext cx="5208606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Gold steel wheels</a:t>
            </a:r>
            <a:r>
              <a:rPr lang="en-US" dirty="0">
                <a:latin typeface="Encode Sans" pitchFamily="2" charset="0"/>
              </a:rPr>
              <a:t> with black mini hubcaps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b="1" dirty="0">
                <a:latin typeface="Encode Sans" pitchFamily="2" charset="0"/>
              </a:rPr>
              <a:t>Gold steel wheels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63F620-FFBF-4933-1061-A7A79044E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2208"/>
            <a:ext cx="5400000" cy="3013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066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4E377-91D4-0FA8-2579-3BFFB198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71F4B76-2E3A-EEAC-7A81-09909457417D}"/>
              </a:ext>
            </a:extLst>
          </p:cNvPr>
          <p:cNvSpPr txBox="1"/>
          <p:nvPr/>
        </p:nvSpPr>
        <p:spPr>
          <a:xfrm>
            <a:off x="6381028" y="2122986"/>
            <a:ext cx="5208606" cy="187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The Interior includes 3 colored storage boxes for the dashboard,</a:t>
            </a:r>
            <a:endParaRPr lang="en-GB" dirty="0">
              <a:latin typeface="Encode Sans Black" pitchFamily="2" charset="0"/>
              <a:cs typeface="Arial" panose="020B0604020202020204" pitchFamily="34" charset="0"/>
            </a:endParaRP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b="1" dirty="0">
                <a:latin typeface="Encode Sans" pitchFamily="2" charset="0"/>
              </a:rPr>
              <a:t>3 colored storage boxes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8CE648-3CA0-0DA3-F5AD-22D21C57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02" y="1679555"/>
            <a:ext cx="5400000" cy="2998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11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10AB-3D0C-DF2D-E44D-E66403F3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B6F07A-E98C-D537-D1CF-52CC14E3AE1E}"/>
              </a:ext>
            </a:extLst>
          </p:cNvPr>
          <p:cNvSpPr txBox="1"/>
          <p:nvPr/>
        </p:nvSpPr>
        <p:spPr>
          <a:xfrm>
            <a:off x="6381028" y="2122986"/>
            <a:ext cx="5208606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Floor mats with yellow border,</a:t>
            </a:r>
          </a:p>
          <a:p>
            <a:endParaRPr lang="en-US" b="1" dirty="0">
              <a:latin typeface="Encode Sans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b="1" dirty="0">
                <a:latin typeface="Encode Sans" pitchFamily="2" charset="0"/>
              </a:rPr>
              <a:t>Floor mats with yellow border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A56F86-95E7-7680-1869-0072B5AE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27" y="1663680"/>
            <a:ext cx="5400000" cy="3014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480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AA4D3-133F-46A9-14A7-5D854969C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7D8C42-1BE6-801E-DC64-6E7DAB4566B8}"/>
              </a:ext>
            </a:extLst>
          </p:cNvPr>
          <p:cNvSpPr txBox="1"/>
          <p:nvPr/>
        </p:nvSpPr>
        <p:spPr>
          <a:xfrm>
            <a:off x="6381028" y="2122986"/>
            <a:ext cx="5208606" cy="2153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Central separation net, Yellow storage bag on the steering wheel.</a:t>
            </a:r>
          </a:p>
          <a:p>
            <a:endParaRPr lang="en-US" b="1" dirty="0">
              <a:latin typeface="Encode Sans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r>
              <a:rPr lang="en-US" b="1" dirty="0">
                <a:latin typeface="Encode Sans" pitchFamily="2" charset="0"/>
              </a:rPr>
              <a:t>Central separation net and Yellow storage bag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1ECC68-A3B4-A4D4-E740-7C8B4317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6" y="1609705"/>
            <a:ext cx="5400000" cy="3041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627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C4CA-423A-C73F-6DEC-DF5B5806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A08131-CB12-D168-BE24-7868084E6E05}"/>
              </a:ext>
            </a:extLst>
          </p:cNvPr>
          <p:cNvSpPr txBox="1"/>
          <p:nvPr/>
        </p:nvSpPr>
        <p:spPr>
          <a:xfrm>
            <a:off x="6255391" y="2371883"/>
            <a:ext cx="5019413" cy="211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b="1" dirty="0">
                <a:latin typeface="Encode Sans" pitchFamily="2" charset="0"/>
              </a:rPr>
              <a:t>Andy the mascot</a:t>
            </a:r>
            <a:r>
              <a:rPr lang="en-US" dirty="0">
                <a:latin typeface="Encode Sans" pitchFamily="2" charset="0"/>
              </a:rPr>
              <a:t> on the dashboard adds a playful touch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Encode Sans" pitchFamily="2" charset="0"/>
              </a:rPr>
              <a:t>Andy the mascot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1E9523-FF9E-739B-A0BE-84BF434A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926644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755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DFF7C-8D82-2254-73BF-FC27794A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845AA9-52AC-E1C2-70CE-1D99994FEDB9}"/>
              </a:ext>
            </a:extLst>
          </p:cNvPr>
          <p:cNvSpPr txBox="1"/>
          <p:nvPr/>
        </p:nvSpPr>
        <p:spPr>
          <a:xfrm>
            <a:off x="6255391" y="2371883"/>
            <a:ext cx="5019413" cy="1876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</a:rPr>
              <a:t>And of course, also in the </a:t>
            </a:r>
            <a:r>
              <a:rPr lang="en-US" dirty="0" err="1">
                <a:latin typeface="Encode Sans" pitchFamily="2" charset="0"/>
              </a:rPr>
              <a:t>palmeira</a:t>
            </a:r>
            <a:r>
              <a:rPr lang="en-US" dirty="0">
                <a:latin typeface="Encode Sans" pitchFamily="2" charset="0"/>
              </a:rPr>
              <a:t> pack you can find a joyful Infotainment thanks to My Ami Play with Citroën Switch and My Connect Box.</a:t>
            </a:r>
          </a:p>
          <a:p>
            <a:endParaRPr lang="en-US" b="1" dirty="0">
              <a:latin typeface="Encode Sans" pitchFamily="2" charset="0"/>
              <a:cs typeface="Arial" panose="020B0604020202020204" pitchFamily="34" charset="0"/>
            </a:endParaRPr>
          </a:p>
          <a:p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974E8E-CD18-7356-8C2D-20569369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0" y="1731944"/>
            <a:ext cx="5400000" cy="3025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86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C8671-1A56-664C-74AD-7CB21EF68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9A353BB-21D8-C8F1-8569-C12DB6E5F6C1}"/>
              </a:ext>
            </a:extLst>
          </p:cNvPr>
          <p:cNvSpPr txBox="1"/>
          <p:nvPr/>
        </p:nvSpPr>
        <p:spPr>
          <a:xfrm>
            <a:off x="6222419" y="2564004"/>
            <a:ext cx="6132284" cy="159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AMI isn't just a ride—it's freedom, fun, and the future of mobility.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3D0004-8263-A87B-199C-27294932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2137636"/>
            <a:ext cx="5400000" cy="3004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99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B7E42-1F84-FE88-3CAE-80EB3EBD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1518F3-9F19-6587-1081-A7A23E60B2F7}"/>
              </a:ext>
            </a:extLst>
          </p:cNvPr>
          <p:cNvSpPr txBox="1"/>
          <p:nvPr/>
        </p:nvSpPr>
        <p:spPr>
          <a:xfrm>
            <a:off x="6096000" y="2294362"/>
            <a:ext cx="6132284" cy="22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Easy to drive, even easier to park. The Citroën Ami’s compact 2,4m length and 7,20 m turning radius make it ideal for city driving and tight parking spaces.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2,4 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95528A-FA76-61EA-8AAD-6DF5B40A9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4" y="1921654"/>
            <a:ext cx="5400000" cy="3014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60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A4939-DD95-4205-BF63-6F9E77E2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311E348-F225-ABAA-9424-23F8E2179103}"/>
              </a:ext>
            </a:extLst>
          </p:cNvPr>
          <p:cNvSpPr txBox="1"/>
          <p:nvPr/>
        </p:nvSpPr>
        <p:spPr>
          <a:xfrm>
            <a:off x="6096000" y="2321961"/>
            <a:ext cx="5259185" cy="2546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What makes it truly iconic?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Symmetry everywhere – front, back, sides... even the doors!</a:t>
            </a: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SYMMETRY EVERYWHERE </a:t>
            </a:r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AA63AE-7E7D-23D2-850E-A46BCF18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84" y="1926943"/>
            <a:ext cx="5400000" cy="3004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7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5EFA9-1549-7961-AD4B-CED6FFE6B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15306-967C-D951-CF10-3FA71E11FC7E}"/>
              </a:ext>
            </a:extLst>
          </p:cNvPr>
          <p:cNvSpPr txBox="1"/>
          <p:nvPr/>
        </p:nvSpPr>
        <p:spPr>
          <a:xfrm>
            <a:off x="6290553" y="2190999"/>
            <a:ext cx="5259185" cy="2823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The driver’s door opens backwards </a:t>
            </a: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The passenger’s door opens forwards, like a regular one.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Why? Same parts mean less waste, more savings, and a greener planet.</a:t>
            </a: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BETTER FOR THE PLANET</a:t>
            </a: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CD1EE45-4928-F91E-8082-9D9A62FCA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8" y="2017930"/>
            <a:ext cx="5400000" cy="2996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68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CCF0B8-D8A2-5AB7-4FC8-E66461E74249}"/>
              </a:ext>
            </a:extLst>
          </p:cNvPr>
          <p:cNvSpPr txBox="1"/>
          <p:nvPr/>
        </p:nvSpPr>
        <p:spPr>
          <a:xfrm>
            <a:off x="6302128" y="2058260"/>
            <a:ext cx="5259185" cy="2978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Two keys,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two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roles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One lock and </a:t>
            </a:r>
            <a:r>
              <a:rPr lang="it-IT" dirty="0" err="1">
                <a:latin typeface="Encode Sans" pitchFamily="2" charset="0"/>
                <a:cs typeface="Arial" panose="020B0604020202020204" pitchFamily="34" charset="0"/>
              </a:rPr>
              <a:t>unlocks</a:t>
            </a:r>
            <a:r>
              <a:rPr lang="it-IT" dirty="0">
                <a:latin typeface="Encode Sans" pitchFamily="2" charset="0"/>
                <a:cs typeface="Arial" panose="020B0604020202020204" pitchFamily="34" charset="0"/>
              </a:rPr>
              <a:t> the 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One starts the drive</a:t>
            </a:r>
            <a:br>
              <a:rPr lang="en-US" dirty="0">
                <a:latin typeface="Encode Sans" pitchFamily="2" charset="0"/>
                <a:cs typeface="Arial" panose="020B0604020202020204" pitchFamily="34" charset="0"/>
              </a:rPr>
            </a:br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Keep them both with you — Ami doesn’t roll without both.</a:t>
            </a:r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29F93D4-D766-DB93-7B5F-6EA71CD92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7" y="2058260"/>
            <a:ext cx="5400000" cy="30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7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0E6366-1143-3ADF-DC2D-685B28D9688B}"/>
              </a:ext>
            </a:extLst>
          </p:cNvPr>
          <p:cNvSpPr txBox="1"/>
          <p:nvPr/>
        </p:nvSpPr>
        <p:spPr>
          <a:xfrm>
            <a:off x="6302128" y="2058260"/>
            <a:ext cx="5259185" cy="2308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Encode Sans" pitchFamily="2" charset="0"/>
                <a:cs typeface="Arial" panose="020B0604020202020204" pitchFamily="34" charset="0"/>
              </a:rPr>
              <a:t>How about a weekend with friends? Just drop your suitcase in the passenger spot and you’re good to go.</a:t>
            </a:r>
            <a:endParaRPr lang="en-GB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en-US" dirty="0">
              <a:latin typeface="Encode Sans" pitchFamily="2" charset="0"/>
              <a:cs typeface="Arial" panose="020B0604020202020204" pitchFamily="34" charset="0"/>
            </a:endParaRPr>
          </a:p>
          <a:p>
            <a:endParaRPr lang="it-IT" dirty="0">
              <a:latin typeface="Encode Sans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B0AEC0-B933-1527-D780-071BF0873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3" y="1699331"/>
            <a:ext cx="5400000" cy="30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3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99235-33D1-317D-579D-8D58F76DB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DEFB40-DBDD-B59B-45BF-27826445E8C8}"/>
              </a:ext>
            </a:extLst>
          </p:cNvPr>
          <p:cNvSpPr txBox="1"/>
          <p:nvPr/>
        </p:nvSpPr>
        <p:spPr>
          <a:xfrm>
            <a:off x="6096000" y="2460460"/>
            <a:ext cx="6132284" cy="1727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AUDIO</a:t>
            </a:r>
          </a:p>
          <a:p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Charging? Easy as a smartphone </a:t>
            </a:r>
          </a:p>
          <a:p>
            <a:endParaRPr lang="en-GB" b="1" dirty="0">
              <a:latin typeface="Encode Sans Black" pitchFamily="2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latin typeface="Encode Sans Black" pitchFamily="2" charset="0"/>
                <a:cs typeface="Arial" panose="020B0604020202020204" pitchFamily="34" charset="0"/>
              </a:rPr>
              <a:t>TESTO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Encode Sans" pitchFamily="2" charset="0"/>
                <a:cs typeface="Arial" panose="020B0604020202020204" pitchFamily="34" charset="0"/>
              </a:rPr>
              <a:t>CHARGING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0D1D65-D6C0-6A40-7A61-844E222F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88" y="1932232"/>
            <a:ext cx="5400000" cy="29935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921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C62E5F03F37049B3F611A4811368CB" ma:contentTypeVersion="15" ma:contentTypeDescription="Creare un nuovo documento." ma:contentTypeScope="" ma:versionID="f95946b9991b48284acc6053a997155b">
  <xsd:schema xmlns:xsd="http://www.w3.org/2001/XMLSchema" xmlns:xs="http://www.w3.org/2001/XMLSchema" xmlns:p="http://schemas.microsoft.com/office/2006/metadata/properties" xmlns:ns2="23f7da02-30e3-483e-85aa-e101632a8ec2" xmlns:ns3="8704716d-d0f0-411c-800e-7b14e5dc415e" targetNamespace="http://schemas.microsoft.com/office/2006/metadata/properties" ma:root="true" ma:fieldsID="4a521b9133b6694adb8f834fe53eba77" ns2:_="" ns3:_="">
    <xsd:import namespace="23f7da02-30e3-483e-85aa-e101632a8ec2"/>
    <xsd:import namespace="8704716d-d0f0-411c-800e-7b14e5dc41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7da02-30e3-483e-85aa-e101632a8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9247bebf-ce0e-4fa1-bae7-748a1283d6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4716d-d0f0-411c-800e-7b14e5dc415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9f3afc1-2106-4f77-91c4-15b60c56620e}" ma:internalName="TaxCatchAll" ma:showField="CatchAllData" ma:web="8704716d-d0f0-411c-800e-7b14e5dc41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f7da02-30e3-483e-85aa-e101632a8ec2">
      <Terms xmlns="http://schemas.microsoft.com/office/infopath/2007/PartnerControls"/>
    </lcf76f155ced4ddcb4097134ff3c332f>
    <TaxCatchAll xmlns="8704716d-d0f0-411c-800e-7b14e5dc415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56A26E-AA13-4A9A-83DD-8F5125FED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7da02-30e3-483e-85aa-e101632a8ec2"/>
    <ds:schemaRef ds:uri="8704716d-d0f0-411c-800e-7b14e5dc41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66BDF7-2A19-4E27-A54E-EDF8DA06DBE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8704716d-d0f0-411c-800e-7b14e5dc415e"/>
    <ds:schemaRef ds:uri="23f7da02-30e3-483e-85aa-e101632a8ec2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3D3385C-4BF2-4A71-9134-81E16F5617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719</Words>
  <Application>Microsoft Office PowerPoint</Application>
  <PresentationFormat>Widescreen</PresentationFormat>
  <Paragraphs>183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37</vt:i4>
      </vt:variant>
    </vt:vector>
  </HeadingPairs>
  <TitlesOfParts>
    <vt:vector size="49" baseType="lpstr">
      <vt:lpstr>Aptos</vt:lpstr>
      <vt:lpstr>Arial</vt:lpstr>
      <vt:lpstr>Encode Sans</vt:lpstr>
      <vt:lpstr>Encode Sans Black</vt:lpstr>
      <vt:lpstr>FIATADVERT01A Rg</vt:lpstr>
      <vt:lpstr>Poppins</vt:lpstr>
      <vt:lpstr>Poppins </vt:lpstr>
      <vt:lpstr>Poppins Light</vt:lpstr>
      <vt:lpstr>Wingdings</vt:lpstr>
      <vt:lpstr>Personalizza struttura</vt:lpstr>
      <vt:lpstr>2_Custom Design</vt:lpstr>
      <vt:lpstr>3_Custom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ISABELLA PESSINA</dc:creator>
  <cp:lastModifiedBy>VALENTINA LAZZERIS</cp:lastModifiedBy>
  <cp:revision>111</cp:revision>
  <cp:lastPrinted>2025-06-18T11:00:10Z</cp:lastPrinted>
  <dcterms:created xsi:type="dcterms:W3CDTF">2023-01-20T11:02:29Z</dcterms:created>
  <dcterms:modified xsi:type="dcterms:W3CDTF">2025-07-28T14:50:39Z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0x0101006CC62E5F03F37049B3F611A4811368CB</vt:lpwstr>
  </property>
  <property fmtid="{D5CDD505-2E9C-101B-9397-08002B2CF9AE}" pid="3" name="MSIP_Label_725ca717-11da-4935-b601-f527b9741f2e_Enabled">
    <vt:lpwstr>true</vt:lpwstr>
  </property>
  <property fmtid="{D5CDD505-2E9C-101B-9397-08002B2CF9AE}" pid="4" name="MSIP_Label_725ca717-11da-4935-b601-f527b9741f2e_SetDate">
    <vt:lpwstr>2025-05-16T13:06:19Z</vt:lpwstr>
  </property>
  <property fmtid="{D5CDD505-2E9C-101B-9397-08002B2CF9AE}" pid="5" name="MSIP_Label_725ca717-11da-4935-b601-f527b9741f2e_Method">
    <vt:lpwstr>Standard</vt:lpwstr>
  </property>
  <property fmtid="{D5CDD505-2E9C-101B-9397-08002B2CF9AE}" pid="6" name="MSIP_Label_725ca717-11da-4935-b601-f527b9741f2e_Name">
    <vt:lpwstr>C2 - Internal</vt:lpwstr>
  </property>
  <property fmtid="{D5CDD505-2E9C-101B-9397-08002B2CF9AE}" pid="7" name="MSIP_Label_725ca717-11da-4935-b601-f527b9741f2e_SiteId">
    <vt:lpwstr>d852d5cd-724c-4128-8812-ffa5db3f8507</vt:lpwstr>
  </property>
  <property fmtid="{D5CDD505-2E9C-101B-9397-08002B2CF9AE}" pid="8" name="MSIP_Label_725ca717-11da-4935-b601-f527b9741f2e_ActionId">
    <vt:lpwstr>1200b9ca-2c46-4ccc-a3f2-8d2774b330a6</vt:lpwstr>
  </property>
  <property fmtid="{D5CDD505-2E9C-101B-9397-08002B2CF9AE}" pid="9" name="MSIP_Label_725ca717-11da-4935-b601-f527b9741f2e_ContentBits">
    <vt:lpwstr>0</vt:lpwstr>
  </property>
  <property fmtid="{D5CDD505-2E9C-101B-9397-08002B2CF9AE}" pid="10" name="MSIP_Label_725ca717-11da-4935-b601-f527b9741f2e_Tag">
    <vt:lpwstr>10, 3, 0, 1</vt:lpwstr>
  </property>
  <property fmtid="{D5CDD505-2E9C-101B-9397-08002B2CF9AE}" pid="11" name="ArticulateGUID">
    <vt:lpwstr>990AA475-8A43-40A7-94C4-59EF1B6B8694</vt:lpwstr>
  </property>
  <property fmtid="{D5CDD505-2E9C-101B-9397-08002B2CF9AE}" pid="12" name="ArticulatePath">
    <vt:lpwstr>AMI_HANDOVER_STORYBOARD_modifiche</vt:lpwstr>
  </property>
</Properties>
</file>